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MVC Execution Flow Diagram</a:t>
            </a:r>
          </a:p>
        </p:txBody>
      </p:sp>
      <p:sp>
        <p:nvSpPr>
          <p:cNvPr id="9" name="Oval 8"/>
          <p:cNvSpPr/>
          <p:nvPr/>
        </p:nvSpPr>
        <p:spPr>
          <a:xfrm>
            <a:off x="1828800" y="2362200"/>
            <a:ext cx="15240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Dispatcher Servlet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51982" y="685800"/>
            <a:ext cx="1600200" cy="762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Handler Mapping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040591" y="1896359"/>
            <a:ext cx="16002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5029200" y="4051169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ViewResolver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2971800"/>
            <a:ext cx="16002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ModelAndView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628486" y="2505959"/>
            <a:ext cx="1139825" cy="3048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9" idx="7"/>
            <a:endCxn id="10" idx="1"/>
          </p:cNvCxnSpPr>
          <p:nvPr/>
        </p:nvCxnSpPr>
        <p:spPr>
          <a:xfrm flipV="1">
            <a:off x="3129615" y="1066800"/>
            <a:ext cx="1922367" cy="138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15" idx="1"/>
          </p:cNvCxnSpPr>
          <p:nvPr/>
        </p:nvCxnSpPr>
        <p:spPr>
          <a:xfrm flipV="1">
            <a:off x="3352800" y="2277359"/>
            <a:ext cx="1687791" cy="389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</p:cNvCxnSpPr>
          <p:nvPr/>
        </p:nvCxnSpPr>
        <p:spPr>
          <a:xfrm flipH="1" flipV="1">
            <a:off x="3282016" y="2810760"/>
            <a:ext cx="1747184" cy="542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5816690" y="2637934"/>
            <a:ext cx="12610" cy="333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>
            <a:off x="2971800" y="2971800"/>
            <a:ext cx="2057400" cy="1460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1981200" y="4051169"/>
            <a:ext cx="914400" cy="301752"/>
          </a:xfrm>
          <a:prstGeom prst="flowChartTerminator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2438400" y="2971800"/>
            <a:ext cx="0" cy="1079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1687" y="2339419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159504" y="1676400"/>
            <a:ext cx="1821696" cy="384048"/>
          </a:xfrm>
          <a:prstGeom prst="wedgeRoundRectCallout">
            <a:avLst>
              <a:gd name="adj1" fmla="val -14788"/>
              <a:gd name="adj2" fmla="val 1274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First </a:t>
            </a:r>
            <a:r>
              <a:rPr lang="en-US" sz="1000" dirty="0"/>
              <a:t>request will be received by </a:t>
            </a:r>
            <a:r>
              <a:rPr lang="en-US" sz="1000" dirty="0">
                <a:solidFill>
                  <a:srgbClr val="C00000"/>
                </a:solidFill>
              </a:rPr>
              <a:t>DispatcherServlet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12775" y="2362200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3657600" y="1676400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2223079" y="465138"/>
            <a:ext cx="2018589" cy="793686"/>
          </a:xfrm>
          <a:prstGeom prst="wedgeRoundRectCallout">
            <a:avLst>
              <a:gd name="adj1" fmla="val 25613"/>
              <a:gd name="adj2" fmla="val 977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C00000"/>
                </a:solidFill>
              </a:rPr>
              <a:t>DispatcherServlet</a:t>
            </a:r>
            <a:r>
              <a:rPr lang="en-US" sz="1000" dirty="0"/>
              <a:t> will take the help of </a:t>
            </a:r>
            <a:r>
              <a:rPr lang="en-US" sz="1000" dirty="0">
                <a:solidFill>
                  <a:srgbClr val="C00000"/>
                </a:solidFill>
              </a:rPr>
              <a:t>HandlerMapping</a:t>
            </a:r>
            <a:r>
              <a:rPr lang="en-US" sz="1000" dirty="0"/>
              <a:t> and get to know the </a:t>
            </a:r>
            <a:r>
              <a:rPr lang="en-US" sz="1000" dirty="0">
                <a:solidFill>
                  <a:srgbClr val="C00000"/>
                </a:solidFill>
              </a:rPr>
              <a:t>Controller</a:t>
            </a:r>
            <a:r>
              <a:rPr lang="en-US" sz="1000" dirty="0"/>
              <a:t> class name associated with the given request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013069" y="2272259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6781800" y="762000"/>
            <a:ext cx="2343346" cy="1106424"/>
          </a:xfrm>
          <a:prstGeom prst="wedgeRoundRectCallout">
            <a:avLst>
              <a:gd name="adj1" fmla="val -161402"/>
              <a:gd name="adj2" fmla="val 9245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So request transfer to the </a:t>
            </a:r>
            <a:r>
              <a:rPr lang="en-US" sz="1000" dirty="0">
                <a:solidFill>
                  <a:srgbClr val="C00000"/>
                </a:solidFill>
              </a:rPr>
              <a:t>Controller</a:t>
            </a:r>
            <a:r>
              <a:rPr lang="en-US" sz="1000" dirty="0"/>
              <a:t>, and then controller will process the request by executing appropriate methods and returns </a:t>
            </a:r>
            <a:r>
              <a:rPr lang="en-US" sz="1000" dirty="0" err="1">
                <a:solidFill>
                  <a:srgbClr val="C00000"/>
                </a:solidFill>
              </a:rPr>
              <a:t>ModeAndView</a:t>
            </a:r>
            <a:r>
              <a:rPr lang="en-US" sz="1000" dirty="0"/>
              <a:t> object (contains </a:t>
            </a:r>
            <a:r>
              <a:rPr lang="en-US" sz="1000" i="1" u="sng" dirty="0">
                <a:solidFill>
                  <a:srgbClr val="C00000"/>
                </a:solidFill>
              </a:rPr>
              <a:t>Model</a:t>
            </a:r>
            <a:r>
              <a:rPr lang="en-US" sz="1000" u="sng" dirty="0"/>
              <a:t> </a:t>
            </a:r>
            <a:r>
              <a:rPr lang="en-US" sz="1000" dirty="0"/>
              <a:t>data and </a:t>
            </a:r>
            <a:r>
              <a:rPr lang="en-US" sz="1000" i="1" u="sng" dirty="0">
                <a:solidFill>
                  <a:srgbClr val="C00000"/>
                </a:solidFill>
              </a:rPr>
              <a:t>View</a:t>
            </a:r>
            <a:r>
              <a:rPr lang="en-US" sz="1000" u="sng" dirty="0"/>
              <a:t> </a:t>
            </a:r>
            <a:r>
              <a:rPr lang="en-US" sz="1000" dirty="0"/>
              <a:t>name) back to the </a:t>
            </a:r>
            <a:r>
              <a:rPr lang="en-US" sz="1000" dirty="0">
                <a:solidFill>
                  <a:srgbClr val="C00000"/>
                </a:solidFill>
              </a:rPr>
              <a:t>DispatcherServlet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43600" y="2715259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4241669" y="2904346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3771900" y="3701984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US" sz="1200" dirty="0"/>
          </a:p>
        </p:txBody>
      </p:sp>
      <p:sp>
        <p:nvSpPr>
          <p:cNvPr id="51" name="Rounded Rectangular Callout 50"/>
          <p:cNvSpPr/>
          <p:nvPr/>
        </p:nvSpPr>
        <p:spPr>
          <a:xfrm>
            <a:off x="2895601" y="4202045"/>
            <a:ext cx="1828578" cy="701599"/>
          </a:xfrm>
          <a:prstGeom prst="wedgeRoundRectCallout">
            <a:avLst>
              <a:gd name="adj1" fmla="val 6467"/>
              <a:gd name="adj2" fmla="val -9840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C00000"/>
                </a:solidFill>
              </a:rPr>
              <a:t>DispatcherServlet</a:t>
            </a:r>
            <a:r>
              <a:rPr lang="en-US" sz="1000" dirty="0" smtClean="0"/>
              <a:t> </a:t>
            </a:r>
            <a:r>
              <a:rPr lang="en-US" sz="1000" dirty="0"/>
              <a:t>send the </a:t>
            </a:r>
            <a:r>
              <a:rPr lang="en-US" sz="1000" dirty="0">
                <a:solidFill>
                  <a:srgbClr val="C00000"/>
                </a:solidFill>
              </a:rPr>
              <a:t>model</a:t>
            </a:r>
            <a:r>
              <a:rPr lang="en-US" sz="1000" dirty="0"/>
              <a:t> object to the </a:t>
            </a:r>
            <a:r>
              <a:rPr lang="en-US" sz="1000" dirty="0" err="1">
                <a:solidFill>
                  <a:srgbClr val="C00000"/>
                </a:solidFill>
              </a:rPr>
              <a:t>ViewResolver</a:t>
            </a:r>
            <a:r>
              <a:rPr lang="en-US" sz="1000" dirty="0"/>
              <a:t> to get the actual view page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133600" y="3352800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133376" y="3701985"/>
            <a:ext cx="1847824" cy="625616"/>
          </a:xfrm>
          <a:prstGeom prst="wedgeRoundRectCallout">
            <a:avLst>
              <a:gd name="adj1" fmla="val 61607"/>
              <a:gd name="adj2" fmla="val -908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Finally </a:t>
            </a:r>
            <a:r>
              <a:rPr lang="en-US" sz="1000" dirty="0">
                <a:solidFill>
                  <a:srgbClr val="C00000"/>
                </a:solidFill>
              </a:rPr>
              <a:t>DispatcherServlet</a:t>
            </a:r>
            <a:r>
              <a:rPr lang="en-US" sz="1000" dirty="0"/>
              <a:t> will pass the </a:t>
            </a:r>
            <a:r>
              <a:rPr lang="en-US" sz="1000" i="1" dirty="0">
                <a:solidFill>
                  <a:srgbClr val="C00000"/>
                </a:solidFill>
              </a:rPr>
              <a:t>Model</a:t>
            </a:r>
            <a:r>
              <a:rPr lang="en-US" sz="1000" dirty="0"/>
              <a:t> object to the </a:t>
            </a:r>
            <a:r>
              <a:rPr lang="en-US" sz="1000" i="1" dirty="0">
                <a:solidFill>
                  <a:srgbClr val="C00000"/>
                </a:solidFill>
              </a:rPr>
              <a:t>View</a:t>
            </a:r>
            <a:r>
              <a:rPr lang="en-US" sz="1000" dirty="0"/>
              <a:t> page to display the result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83568</TotalTime>
  <Words>57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9296</cp:revision>
  <dcterms:created xsi:type="dcterms:W3CDTF">2006-08-16T00:00:00Z</dcterms:created>
  <dcterms:modified xsi:type="dcterms:W3CDTF">2019-05-30T09:36:03Z</dcterms:modified>
</cp:coreProperties>
</file>