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8"/>
  </p:notesMasterIdLst>
  <p:sldIdLst>
    <p:sldId id="458" r:id="rId2"/>
    <p:sldId id="459" r:id="rId3"/>
    <p:sldId id="460" r:id="rId4"/>
    <p:sldId id="461" r:id="rId5"/>
    <p:sldId id="463" r:id="rId6"/>
    <p:sldId id="462" r:id="rId7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309" y="1534805"/>
            <a:ext cx="42100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736109" y="1003762"/>
            <a:ext cx="7616825" cy="533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Queues [point-to-point]</a:t>
            </a:r>
            <a:r>
              <a:rPr lang="en-US" sz="1200" dirty="0"/>
              <a:t>: Queue’s are based on point-to-point messaging model where messages are sent to a queue. Each message has exactly one sender and one receiver. Message is guaranteed to be delivered to only one receiver.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736109" y="3439805"/>
            <a:ext cx="2289516" cy="306324"/>
          </a:xfrm>
          <a:prstGeom prst="wedgeRectCallout">
            <a:avLst>
              <a:gd name="adj1" fmla="val 54926"/>
              <a:gd name="adj2" fmla="val -30752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MessageProducerApplication.java</a:t>
            </a:r>
            <a:endParaRPr lang="en-US" sz="12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625825" y="2754005"/>
            <a:ext cx="69509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ular Callout 12"/>
          <p:cNvSpPr/>
          <p:nvPr/>
        </p:nvSpPr>
        <p:spPr>
          <a:xfrm>
            <a:off x="5979791" y="3607107"/>
            <a:ext cx="2279308" cy="306324"/>
          </a:xfrm>
          <a:prstGeom prst="wedgeRectCallout">
            <a:avLst>
              <a:gd name="adj1" fmla="val -33095"/>
              <a:gd name="adj2" fmla="val -35727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MessageReceiver.java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505200" y="35739"/>
            <a:ext cx="247459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</a:t>
            </a:r>
            <a:r>
              <a:rPr lang="en-US" sz="1200" dirty="0" err="1"/>
              <a:t>Jms</a:t>
            </a:r>
            <a:r>
              <a:rPr lang="en-US" sz="1200" dirty="0"/>
              <a:t> </a:t>
            </a:r>
            <a:r>
              <a:rPr lang="en-US" sz="1200" dirty="0" err="1"/>
              <a:t>ActiveMQ</a:t>
            </a:r>
            <a:r>
              <a:rPr lang="en-US" sz="1200" dirty="0"/>
              <a:t> Example</a:t>
            </a:r>
          </a:p>
        </p:txBody>
      </p:sp>
      <p:pic>
        <p:nvPicPr>
          <p:cNvPr id="9" name="Picture 2" descr="Image result for activemq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322" y="3650337"/>
            <a:ext cx="1530398" cy="54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762000"/>
            <a:ext cx="4886325" cy="41814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975781" y="1219200"/>
            <a:ext cx="3810000" cy="2438400"/>
          </a:xfrm>
          <a:prstGeom prst="wedgeRoundRectCallout">
            <a:avLst>
              <a:gd name="adj1" fmla="val -63636"/>
              <a:gd name="adj2" fmla="val -1920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>
                <a:solidFill>
                  <a:srgbClr val="FF0000"/>
                </a:solidFill>
              </a:rPr>
              <a:t>spring-boot-starter-activemq</a:t>
            </a:r>
            <a:r>
              <a:rPr lang="en-US" sz="1200" dirty="0" smtClean="0"/>
              <a:t>: </a:t>
            </a:r>
            <a:r>
              <a:rPr lang="en-US" sz="1200" dirty="0"/>
              <a:t>It provides all the required dependencies to integrate JMS and activemq with spring boot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>
                <a:solidFill>
                  <a:srgbClr val="FF0000"/>
                </a:solidFill>
              </a:rPr>
              <a:t>activemq-broker</a:t>
            </a:r>
            <a:r>
              <a:rPr lang="en-US" sz="1200" dirty="0" smtClean="0"/>
              <a:t>: </a:t>
            </a:r>
            <a:r>
              <a:rPr lang="en-US" sz="1200" dirty="0"/>
              <a:t>This provides embedded activemq in spring boot application. But since, we will be configuring our activemq outside the application we have commented it for time being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>
                <a:solidFill>
                  <a:srgbClr val="FF0000"/>
                </a:solidFill>
              </a:rPr>
              <a:t>spring-boot-maven-plugin</a:t>
            </a:r>
            <a:r>
              <a:rPr lang="en-US" sz="1200" dirty="0" smtClean="0"/>
              <a:t>: </a:t>
            </a:r>
            <a:r>
              <a:rPr lang="en-US" sz="1200" dirty="0"/>
              <a:t>It will collect all the jar files present in the classpath and create a single executable jar.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505200" y="35739"/>
            <a:ext cx="247459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</a:t>
            </a:r>
            <a:r>
              <a:rPr lang="en-US" sz="1200" dirty="0" err="1"/>
              <a:t>Jms</a:t>
            </a:r>
            <a:r>
              <a:rPr lang="en-US" sz="1200" dirty="0"/>
              <a:t> </a:t>
            </a:r>
            <a:r>
              <a:rPr lang="en-US" sz="1200" dirty="0" err="1"/>
              <a:t>ActiveMQ</a:t>
            </a:r>
            <a:r>
              <a:rPr lang="en-US" sz="1200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117711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05200" y="35739"/>
            <a:ext cx="247459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</a:t>
            </a:r>
            <a:r>
              <a:rPr lang="en-US" sz="1200" dirty="0" err="1"/>
              <a:t>Jms</a:t>
            </a:r>
            <a:r>
              <a:rPr lang="en-US" sz="1200" dirty="0"/>
              <a:t> </a:t>
            </a:r>
            <a:r>
              <a:rPr lang="en-US" sz="1200" dirty="0" err="1"/>
              <a:t>ActiveMQ</a:t>
            </a:r>
            <a:r>
              <a:rPr lang="en-US" sz="1200" dirty="0"/>
              <a:t> 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85276"/>
            <a:ext cx="3933825" cy="7905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4" name="Rounded Rectangular Callout 3"/>
          <p:cNvSpPr/>
          <p:nvPr/>
        </p:nvSpPr>
        <p:spPr>
          <a:xfrm>
            <a:off x="1219200" y="1413726"/>
            <a:ext cx="7315200" cy="533400"/>
          </a:xfrm>
          <a:prstGeom prst="wedgeRoundRectCallout">
            <a:avLst>
              <a:gd name="adj1" fmla="val -19673"/>
              <a:gd name="adj2" fmla="val 14556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Following is the </a:t>
            </a:r>
            <a:r>
              <a:rPr lang="en-US" sz="1200" dirty="0" err="1">
                <a:solidFill>
                  <a:srgbClr val="FF0000"/>
                </a:solidFill>
              </a:rPr>
              <a:t>application.properties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which has configurations for activemq. Here we are configuring the </a:t>
            </a:r>
            <a:r>
              <a:rPr lang="en-US" sz="1200" dirty="0" err="1"/>
              <a:t>tcp</a:t>
            </a:r>
            <a:r>
              <a:rPr lang="en-US" sz="1200" dirty="0"/>
              <a:t> broker </a:t>
            </a:r>
            <a:r>
              <a:rPr lang="en-US" sz="1200" dirty="0" err="1"/>
              <a:t>url</a:t>
            </a:r>
            <a:r>
              <a:rPr lang="en-US" sz="1200" dirty="0"/>
              <a:t> along with the username and password required to make activemq connection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4422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05200" y="35739"/>
            <a:ext cx="247459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</a:t>
            </a:r>
            <a:r>
              <a:rPr lang="en-US" sz="1200" dirty="0" err="1"/>
              <a:t>Jms</a:t>
            </a:r>
            <a:r>
              <a:rPr lang="en-US" sz="1200" dirty="0"/>
              <a:t> </a:t>
            </a:r>
            <a:r>
              <a:rPr lang="en-US" sz="1200" dirty="0" err="1"/>
              <a:t>ActiveMQ</a:t>
            </a:r>
            <a:r>
              <a:rPr lang="en-US" sz="1200" dirty="0"/>
              <a:t> Example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3" y="1143000"/>
            <a:ext cx="5630862" cy="3781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20595"/>
            <a:ext cx="4724400" cy="204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753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05200" y="35739"/>
            <a:ext cx="247459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</a:t>
            </a:r>
            <a:r>
              <a:rPr lang="en-US" sz="1200" dirty="0" err="1"/>
              <a:t>Jms</a:t>
            </a:r>
            <a:r>
              <a:rPr lang="en-US" sz="1200" dirty="0"/>
              <a:t> </a:t>
            </a:r>
            <a:r>
              <a:rPr lang="en-US" sz="1200" dirty="0" err="1"/>
              <a:t>ActiveMQ</a:t>
            </a:r>
            <a:r>
              <a:rPr lang="en-US" sz="1200" dirty="0"/>
              <a:t> Example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228600" y="685800"/>
            <a:ext cx="8686800" cy="990600"/>
          </a:xfrm>
          <a:prstGeom prst="flowChartAlternateProcess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/>
          </a:p>
          <a:p>
            <a:r>
              <a:rPr lang="en-US" sz="1200" dirty="0" smtClean="0"/>
              <a:t>Message </a:t>
            </a:r>
            <a:r>
              <a:rPr lang="en-US" sz="1200" dirty="0"/>
              <a:t>receiver class </a:t>
            </a:r>
            <a:r>
              <a:rPr lang="en-US" sz="1200" dirty="0" smtClean="0"/>
              <a:t>is pretty </a:t>
            </a:r>
            <a:r>
              <a:rPr lang="en-US" sz="1200" dirty="0"/>
              <a:t>much simple class with single method with annotation</a:t>
            </a:r>
            <a:r>
              <a:rPr lang="en-US" sz="1200" dirty="0">
                <a:solidFill>
                  <a:srgbClr val="FF0000"/>
                </a:solidFill>
              </a:rPr>
              <a:t> @JmsListener</a:t>
            </a:r>
            <a:r>
              <a:rPr lang="en-US" sz="1200" dirty="0"/>
              <a:t>. </a:t>
            </a:r>
            <a:r>
              <a:rPr lang="en-US" sz="1200" dirty="0">
                <a:solidFill>
                  <a:srgbClr val="FF0000"/>
                </a:solidFill>
              </a:rPr>
              <a:t>@JmsListener</a:t>
            </a:r>
            <a:r>
              <a:rPr lang="en-US" sz="1200" dirty="0"/>
              <a:t> allows you to expose a method of a managed bean as a JMS listener endpoint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r>
              <a:rPr lang="en-US" sz="1200" dirty="0"/>
              <a:t>So whenever any message is available on configured queue (in this example queue name is </a:t>
            </a:r>
            <a:r>
              <a:rPr lang="en-US" sz="1200" dirty="0" smtClean="0"/>
              <a:t>“</a:t>
            </a:r>
            <a:r>
              <a:rPr lang="en-US" sz="1200" dirty="0" err="1">
                <a:solidFill>
                  <a:srgbClr val="FF0000"/>
                </a:solidFill>
              </a:rPr>
              <a:t>message_queue</a:t>
            </a:r>
            <a:r>
              <a:rPr lang="en-US" sz="1200" dirty="0" smtClean="0"/>
              <a:t>”), </a:t>
            </a:r>
            <a:r>
              <a:rPr lang="en-US" sz="1200" dirty="0"/>
              <a:t>annotated method (i.e. </a:t>
            </a:r>
            <a:r>
              <a:rPr lang="en-US" sz="1200" dirty="0" err="1">
                <a:solidFill>
                  <a:srgbClr val="FF0000"/>
                </a:solidFill>
              </a:rPr>
              <a:t>receiveMessage</a:t>
            </a:r>
            <a:r>
              <a:rPr lang="en-US" sz="1200" dirty="0"/>
              <a:t>) will be invoked.</a:t>
            </a:r>
          </a:p>
          <a:p>
            <a:pPr algn="ctr"/>
            <a:endParaRPr lang="en-US" sz="12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8" y="2286000"/>
            <a:ext cx="3198812" cy="162964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286000"/>
            <a:ext cx="4625494" cy="257333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66160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05200" y="35739"/>
            <a:ext cx="247459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</a:t>
            </a:r>
            <a:r>
              <a:rPr lang="en-US" sz="1200" dirty="0" err="1"/>
              <a:t>Jms</a:t>
            </a:r>
            <a:r>
              <a:rPr lang="en-US" sz="1200" dirty="0"/>
              <a:t> </a:t>
            </a:r>
            <a:r>
              <a:rPr lang="en-US" sz="1200" dirty="0" err="1"/>
              <a:t>ActiveMQ</a:t>
            </a:r>
            <a:r>
              <a:rPr lang="en-US" sz="1200" dirty="0"/>
              <a:t> Example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24" y="465138"/>
            <a:ext cx="4457471" cy="442100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65753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83540</TotalTime>
  <Words>188</Words>
  <Application>Microsoft Office PowerPoint</Application>
  <PresentationFormat>Custom</PresentationFormat>
  <Paragraphs>25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9307</cp:revision>
  <dcterms:created xsi:type="dcterms:W3CDTF">2006-08-16T00:00:00Z</dcterms:created>
  <dcterms:modified xsi:type="dcterms:W3CDTF">2019-07-03T07:44:56Z</dcterms:modified>
</cp:coreProperties>
</file>