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58" r:id="rId2"/>
    <p:sldId id="459"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8/30/2019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133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INSERT INTO Statement</a:t>
            </a:r>
          </a:p>
        </p:txBody>
      </p:sp>
      <p:sp>
        <p:nvSpPr>
          <p:cNvPr id="5" name="AutoShape 2" descr="Image result for xml symbol"/>
          <p:cNvSpPr>
            <a:spLocks noChangeAspect="1" noChangeArrowheads="1"/>
          </p:cNvSpPr>
          <p:nvPr/>
        </p:nvSpPr>
        <p:spPr bwMode="auto">
          <a:xfrm>
            <a:off x="973137" y="1775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ular Callout 16"/>
          <p:cNvSpPr/>
          <p:nvPr/>
        </p:nvSpPr>
        <p:spPr>
          <a:xfrm>
            <a:off x="165100" y="1260726"/>
            <a:ext cx="5035550" cy="292192"/>
          </a:xfrm>
          <a:prstGeom prst="wedgeRectCallout">
            <a:avLst>
              <a:gd name="adj1" fmla="val -3783"/>
              <a:gd name="adj2" fmla="val 196214"/>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first way specifies both the column names and the values to be inserted</a:t>
            </a:r>
            <a:endParaRPr lang="en-US" sz="1200" dirty="0"/>
          </a:p>
        </p:txBody>
      </p:sp>
      <p:sp>
        <p:nvSpPr>
          <p:cNvPr id="11" name="Rectangle 10"/>
          <p:cNvSpPr/>
          <p:nvPr/>
        </p:nvSpPr>
        <p:spPr>
          <a:xfrm>
            <a:off x="449262" y="1955327"/>
            <a:ext cx="3852863" cy="46166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INSERT INTO </a:t>
            </a:r>
            <a:r>
              <a:rPr lang="en-US" sz="1200" i="1" dirty="0" err="1"/>
              <a:t>table_name</a:t>
            </a:r>
            <a:r>
              <a:rPr lang="en-US" sz="1200" dirty="0"/>
              <a:t> (</a:t>
            </a:r>
            <a:r>
              <a:rPr lang="en-US" sz="1200" i="1" dirty="0"/>
              <a:t>column1</a:t>
            </a:r>
            <a:r>
              <a:rPr lang="en-US" sz="1200" dirty="0"/>
              <a:t>,</a:t>
            </a:r>
            <a:r>
              <a:rPr lang="en-US" sz="1200" i="1" dirty="0"/>
              <a:t> column2</a:t>
            </a:r>
            <a:r>
              <a:rPr lang="en-US" sz="1200" dirty="0"/>
              <a:t>,</a:t>
            </a:r>
            <a:r>
              <a:rPr lang="en-US" sz="1200" i="1" dirty="0"/>
              <a:t> column3</a:t>
            </a:r>
            <a:r>
              <a:rPr lang="en-US" sz="1200" dirty="0"/>
              <a:t>, ...)</a:t>
            </a:r>
            <a:r>
              <a:rPr lang="en-US" sz="1200" dirty="0"/>
              <a:t/>
            </a:r>
            <a:br>
              <a:rPr lang="en-US" sz="1200" dirty="0"/>
            </a:br>
            <a:r>
              <a:rPr lang="en-US" sz="1200" dirty="0"/>
              <a:t>VALUES (</a:t>
            </a:r>
            <a:r>
              <a:rPr lang="en-US" sz="1200" i="1" dirty="0"/>
              <a:t>value1</a:t>
            </a:r>
            <a:r>
              <a:rPr lang="en-US" sz="1200" dirty="0"/>
              <a:t>,</a:t>
            </a:r>
            <a:r>
              <a:rPr lang="en-US" sz="1200" i="1" dirty="0"/>
              <a:t> value2</a:t>
            </a:r>
            <a:r>
              <a:rPr lang="en-US" sz="1200" dirty="0"/>
              <a:t>,</a:t>
            </a:r>
            <a:r>
              <a:rPr lang="en-US" sz="1200" i="1" dirty="0"/>
              <a:t> value3</a:t>
            </a:r>
            <a:r>
              <a:rPr lang="en-US" sz="1200" dirty="0"/>
              <a:t>, ...);</a:t>
            </a:r>
            <a:endParaRPr lang="en-US" sz="1200" dirty="0"/>
          </a:p>
        </p:txBody>
      </p:sp>
      <p:sp>
        <p:nvSpPr>
          <p:cNvPr id="8" name="Rectangle 7"/>
          <p:cNvSpPr/>
          <p:nvPr/>
        </p:nvSpPr>
        <p:spPr>
          <a:xfrm>
            <a:off x="2543657" y="492939"/>
            <a:ext cx="4390544" cy="276999"/>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The INSERT INTO statement is used to insert new records in a table.</a:t>
            </a:r>
            <a:endParaRPr lang="en-US" sz="1200" dirty="0"/>
          </a:p>
        </p:txBody>
      </p:sp>
      <p:sp>
        <p:nvSpPr>
          <p:cNvPr id="10" name="Oval 9"/>
          <p:cNvSpPr/>
          <p:nvPr/>
        </p:nvSpPr>
        <p:spPr>
          <a:xfrm>
            <a:off x="174625" y="2093740"/>
            <a:ext cx="228600" cy="19916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1</a:t>
            </a:r>
            <a:endParaRPr lang="en-US" sz="1200" dirty="0"/>
          </a:p>
        </p:txBody>
      </p:sp>
      <p:sp>
        <p:nvSpPr>
          <p:cNvPr id="15" name="AutoShape 2" descr="Image result for xml symbol"/>
          <p:cNvSpPr>
            <a:spLocks noChangeAspect="1" noChangeArrowheads="1"/>
          </p:cNvSpPr>
          <p:nvPr/>
        </p:nvSpPr>
        <p:spPr bwMode="auto">
          <a:xfrm>
            <a:off x="4826000" y="41479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ular Callout 17"/>
          <p:cNvSpPr/>
          <p:nvPr/>
        </p:nvSpPr>
        <p:spPr>
          <a:xfrm>
            <a:off x="4017963" y="3336747"/>
            <a:ext cx="5035550" cy="588191"/>
          </a:xfrm>
          <a:prstGeom prst="wedgeRectCallout">
            <a:avLst>
              <a:gd name="adj1" fmla="val -757"/>
              <a:gd name="adj2" fmla="val 115245"/>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If you are adding values for all the columns of the table, you do not need to specify the column names in the SQL query. However, make sure the order of the values is in the same order as the columns in the table. </a:t>
            </a:r>
            <a:endParaRPr lang="en-US" sz="1200" dirty="0"/>
          </a:p>
        </p:txBody>
      </p:sp>
      <p:sp>
        <p:nvSpPr>
          <p:cNvPr id="19" name="Rectangle 18"/>
          <p:cNvSpPr/>
          <p:nvPr/>
        </p:nvSpPr>
        <p:spPr>
          <a:xfrm>
            <a:off x="4302125" y="4327347"/>
            <a:ext cx="3852863" cy="46166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INSERT INTO </a:t>
            </a:r>
            <a:r>
              <a:rPr lang="en-US" sz="1200" i="1" dirty="0" err="1"/>
              <a:t>table_name</a:t>
            </a:r>
            <a:r>
              <a:rPr lang="en-US" sz="1200" dirty="0"/>
              <a:t/>
            </a:r>
            <a:br>
              <a:rPr lang="en-US" sz="1200" dirty="0"/>
            </a:br>
            <a:r>
              <a:rPr lang="en-US" sz="1200" dirty="0"/>
              <a:t>VALUES (</a:t>
            </a:r>
            <a:r>
              <a:rPr lang="en-US" sz="1200" i="1" dirty="0"/>
              <a:t>value1</a:t>
            </a:r>
            <a:r>
              <a:rPr lang="en-US" sz="1200" dirty="0"/>
              <a:t>,</a:t>
            </a:r>
            <a:r>
              <a:rPr lang="en-US" sz="1200" i="1" dirty="0"/>
              <a:t> value2</a:t>
            </a:r>
            <a:r>
              <a:rPr lang="en-US" sz="1200" dirty="0"/>
              <a:t>,</a:t>
            </a:r>
            <a:r>
              <a:rPr lang="en-US" sz="1200" i="1" dirty="0"/>
              <a:t> value3</a:t>
            </a:r>
            <a:r>
              <a:rPr lang="en-US" sz="1200" dirty="0"/>
              <a:t>, ...);</a:t>
            </a:r>
            <a:endParaRPr lang="en-US" sz="1200" dirty="0"/>
          </a:p>
        </p:txBody>
      </p:sp>
      <p:sp>
        <p:nvSpPr>
          <p:cNvPr id="20" name="Oval 19"/>
          <p:cNvSpPr/>
          <p:nvPr/>
        </p:nvSpPr>
        <p:spPr>
          <a:xfrm>
            <a:off x="4027488" y="4465760"/>
            <a:ext cx="228600" cy="19916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t>2</a:t>
            </a:r>
            <a:endParaRPr lang="en-US" sz="1200" dirty="0"/>
          </a:p>
        </p:txBody>
      </p:sp>
    </p:spTree>
    <p:extLst>
      <p:ext uri="{BB962C8B-B14F-4D97-AF65-F5344CB8AC3E}">
        <p14:creationId xmlns:p14="http://schemas.microsoft.com/office/powerpoint/2010/main" val="284677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5575" y="1563469"/>
            <a:ext cx="7467600"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INSERT  INTO employee(`</a:t>
            </a:r>
            <a:r>
              <a:rPr lang="en-US" sz="1200" dirty="0" err="1"/>
              <a:t>ID`,`NAME`,`AGE`,`SALARY`,`city`,`country</a:t>
            </a:r>
            <a:r>
              <a:rPr lang="en-US" sz="1200" dirty="0"/>
              <a:t>`) VALUES (7,'Jack',65,70000,'Bangalore','India');</a:t>
            </a:r>
          </a:p>
          <a:p>
            <a:endParaRPr lang="en-US" sz="1200" dirty="0"/>
          </a:p>
          <a:p>
            <a:r>
              <a:rPr lang="en-US" sz="1200" dirty="0"/>
              <a:t>INSERT  INTO employee VALUES (8,'Rocky',55,80000,'Bangalore','India');</a:t>
            </a:r>
            <a:endParaRPr lang="en-US" sz="1200"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133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INSERT INTO Statement</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ular Callout 16"/>
          <p:cNvSpPr/>
          <p:nvPr/>
        </p:nvSpPr>
        <p:spPr>
          <a:xfrm>
            <a:off x="155575" y="774263"/>
            <a:ext cx="3883025" cy="304673"/>
          </a:xfrm>
          <a:prstGeom prst="wedgeRectCallout">
            <a:avLst>
              <a:gd name="adj1" fmla="val 25772"/>
              <a:gd name="adj2" fmla="val 215009"/>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I</a:t>
            </a:r>
            <a:r>
              <a:rPr lang="en-US" sz="1200" dirty="0" smtClean="0"/>
              <a:t>nserts </a:t>
            </a:r>
            <a:r>
              <a:rPr lang="en-US" sz="1200" dirty="0"/>
              <a:t>a new </a:t>
            </a:r>
            <a:r>
              <a:rPr lang="en-US" sz="1200" dirty="0" smtClean="0"/>
              <a:t>record[all columns] </a:t>
            </a:r>
            <a:r>
              <a:rPr lang="en-US" sz="1200" dirty="0"/>
              <a:t>in the </a:t>
            </a:r>
            <a:r>
              <a:rPr lang="en-US" sz="1200" dirty="0" smtClean="0"/>
              <a:t>"employee" </a:t>
            </a:r>
            <a:r>
              <a:rPr lang="en-US" sz="1200" dirty="0"/>
              <a:t>table</a:t>
            </a:r>
            <a:endParaRPr lang="en-US" sz="1200" dirty="0"/>
          </a:p>
        </p:txBody>
      </p:sp>
      <p:sp>
        <p:nvSpPr>
          <p:cNvPr id="12" name="Rectangle 11"/>
          <p:cNvSpPr/>
          <p:nvPr/>
        </p:nvSpPr>
        <p:spPr>
          <a:xfrm>
            <a:off x="3429000" y="4100899"/>
            <a:ext cx="541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INSERT  INTO employee(`</a:t>
            </a:r>
            <a:r>
              <a:rPr lang="en-US" sz="1200" dirty="0" err="1"/>
              <a:t>ID`,`NAME`,`AGE`,`country</a:t>
            </a:r>
            <a:r>
              <a:rPr lang="en-US" sz="1200" dirty="0"/>
              <a:t>`) VALUES (9,'Raj',67,'India');</a:t>
            </a:r>
            <a:endParaRPr lang="en-US" sz="1200" dirty="0"/>
          </a:p>
        </p:txBody>
      </p:sp>
      <p:sp>
        <p:nvSpPr>
          <p:cNvPr id="14" name="Rectangular Callout 13"/>
          <p:cNvSpPr/>
          <p:nvPr/>
        </p:nvSpPr>
        <p:spPr>
          <a:xfrm>
            <a:off x="3429000" y="3311693"/>
            <a:ext cx="3883025" cy="304673"/>
          </a:xfrm>
          <a:prstGeom prst="wedgeRectCallout">
            <a:avLst>
              <a:gd name="adj1" fmla="val 25772"/>
              <a:gd name="adj2" fmla="val 215009"/>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It is also possible to only insert data in specific columns.</a:t>
            </a:r>
            <a:endParaRPr lang="en-US" sz="1200" dirty="0"/>
          </a:p>
        </p:txBody>
      </p:sp>
      <p:sp>
        <p:nvSpPr>
          <p:cNvPr id="15" name="Oval 14"/>
          <p:cNvSpPr/>
          <p:nvPr/>
        </p:nvSpPr>
        <p:spPr>
          <a:xfrm>
            <a:off x="7696200" y="1787049"/>
            <a:ext cx="228600" cy="19916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1</a:t>
            </a:r>
            <a:endParaRPr lang="en-US" sz="1200" dirty="0"/>
          </a:p>
        </p:txBody>
      </p:sp>
      <p:sp>
        <p:nvSpPr>
          <p:cNvPr id="18" name="Oval 17"/>
          <p:cNvSpPr/>
          <p:nvPr/>
        </p:nvSpPr>
        <p:spPr>
          <a:xfrm>
            <a:off x="3048000" y="4139813"/>
            <a:ext cx="228600" cy="19916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t>2</a:t>
            </a:r>
            <a:endParaRPr lang="en-US" sz="1200" dirty="0"/>
          </a:p>
        </p:txBody>
      </p:sp>
    </p:spTree>
    <p:extLst>
      <p:ext uri="{BB962C8B-B14F-4D97-AF65-F5344CB8AC3E}">
        <p14:creationId xmlns:p14="http://schemas.microsoft.com/office/powerpoint/2010/main" val="3842417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83394</TotalTime>
  <Words>175</Words>
  <Application>Microsoft Office PowerPoint</Application>
  <PresentationFormat>Custom</PresentationFormat>
  <Paragraphs>19</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9245</cp:revision>
  <dcterms:created xsi:type="dcterms:W3CDTF">2006-08-16T00:00:00Z</dcterms:created>
  <dcterms:modified xsi:type="dcterms:W3CDTF">2019-08-30T10:06:49Z</dcterms:modified>
</cp:coreProperties>
</file>