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58" r:id="rId2"/>
    <p:sldId id="460" r:id="rId3"/>
    <p:sldId id="45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7/31/2019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sp>
        <p:nvSpPr>
          <p:cNvPr id="4" name="Rectangle 3"/>
          <p:cNvSpPr/>
          <p:nvPr/>
        </p:nvSpPr>
        <p:spPr>
          <a:xfrm>
            <a:off x="192104" y="838200"/>
            <a:ext cx="8836025" cy="3352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Not very long ago, with the exponential increase in number of libraries and their dependencies, dependency management was becoming very complex task which required good amount of technical expertise to do it correctly</a:t>
            </a:r>
            <a:r>
              <a:rPr lang="en-US" sz="1200" dirty="0" smtClean="0"/>
              <a:t>.</a:t>
            </a:r>
            <a:r>
              <a:rPr lang="en-US" sz="1200" dirty="0"/>
              <a:t> </a:t>
            </a:r>
            <a:r>
              <a:rPr lang="en-US" sz="1200" dirty="0"/>
              <a:t>T</a:t>
            </a:r>
            <a:r>
              <a:rPr lang="en-US" sz="1200" dirty="0" smtClean="0"/>
              <a:t>he </a:t>
            </a:r>
            <a:r>
              <a:rPr lang="en-US" sz="1200" dirty="0"/>
              <a:t>introduction of String boot starter templates, you can get a lot of help in identifying the correct dependencies to use in project if you want to use any popular library into your project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Boot comes with over 50+ different starter modules, which provide ready-to-use integration libraries for many different frameworks, such as database connections that are both relational and </a:t>
            </a:r>
            <a:r>
              <a:rPr lang="en-US" sz="1200" dirty="0" err="1"/>
              <a:t>NoSQL</a:t>
            </a:r>
            <a:r>
              <a:rPr lang="en-US" sz="1200" dirty="0"/>
              <a:t>, web services, social network integration, monitoring libraries, logging, template rendering, and the list just keeps going 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Boot starters are templates that contain a collection of all the relevant transitive dependencies that are needed to start a particular functionality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a:t>
            </a:r>
            <a:r>
              <a:rPr lang="en-US" sz="1200" dirty="0" smtClean="0"/>
              <a:t>ncluding</a:t>
            </a:r>
            <a:r>
              <a:rPr lang="en-US" sz="1200" dirty="0"/>
              <a:t> starter </a:t>
            </a:r>
            <a:r>
              <a:rPr lang="en-US" sz="1200" dirty="0" smtClean="0"/>
              <a:t>template </a:t>
            </a:r>
            <a:r>
              <a:rPr lang="en-US" sz="1200" dirty="0" smtClean="0">
                <a:solidFill>
                  <a:srgbClr val="C00000"/>
                </a:solidFill>
              </a:rPr>
              <a:t>spring-boot-starter-data-</a:t>
            </a:r>
            <a:r>
              <a:rPr lang="en-US" sz="1200" dirty="0" err="1" smtClean="0">
                <a:solidFill>
                  <a:srgbClr val="C00000"/>
                </a:solidFill>
              </a:rPr>
              <a:t>jpa</a:t>
            </a:r>
            <a:r>
              <a:rPr lang="en-US" sz="1200" dirty="0"/>
              <a:t> in our build as a dependency, we will automatically get </a:t>
            </a:r>
            <a:r>
              <a:rPr lang="en-US" sz="1200" dirty="0">
                <a:solidFill>
                  <a:srgbClr val="C00000"/>
                </a:solidFill>
              </a:rPr>
              <a:t>spring-</a:t>
            </a:r>
            <a:r>
              <a:rPr lang="en-US" sz="1200" dirty="0" err="1">
                <a:solidFill>
                  <a:srgbClr val="C00000"/>
                </a:solidFill>
              </a:rPr>
              <a:t>orm</a:t>
            </a:r>
            <a:r>
              <a:rPr lang="en-US" sz="1200" dirty="0">
                <a:solidFill>
                  <a:srgbClr val="C00000"/>
                </a:solidFill>
              </a:rPr>
              <a:t>, hibernate-entity-manager and spring-data-</a:t>
            </a:r>
            <a:r>
              <a:rPr lang="en-US" sz="1200" dirty="0" err="1">
                <a:solidFill>
                  <a:srgbClr val="C00000"/>
                </a:solidFill>
              </a:rPr>
              <a:t>jpa</a:t>
            </a:r>
            <a:r>
              <a:rPr lang="en-US" sz="1200" dirty="0"/>
              <a:t>. These libraries will provide us all basic things to start writing JPA/DAO code </a:t>
            </a:r>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graphicFrame>
        <p:nvGraphicFramePr>
          <p:cNvPr id="5" name="Table 4"/>
          <p:cNvGraphicFramePr>
            <a:graphicFrameLocks noGrp="1"/>
          </p:cNvGraphicFramePr>
          <p:nvPr>
            <p:extLst>
              <p:ext uri="{D42A27DB-BD31-4B8C-83A1-F6EECF244321}">
                <p14:modId xmlns:p14="http://schemas.microsoft.com/office/powerpoint/2010/main" val="1200703431"/>
              </p:ext>
            </p:extLst>
          </p:nvPr>
        </p:nvGraphicFramePr>
        <p:xfrm>
          <a:off x="307975" y="1143000"/>
          <a:ext cx="8583858" cy="3484880"/>
        </p:xfrm>
        <a:graphic>
          <a:graphicData uri="http://schemas.openxmlformats.org/drawingml/2006/table">
            <a:tbl>
              <a:tblPr firstRow="1" bandRow="1">
                <a:tableStyleId>{5C22544A-7EE6-4342-B048-85BDC9FD1C3A}</a:tableStyleId>
              </a:tblPr>
              <a:tblGrid>
                <a:gridCol w="4291929"/>
                <a:gridCol w="4291929"/>
              </a:tblGrid>
              <a:tr h="370840">
                <a:tc>
                  <a:txBody>
                    <a:bodyPr/>
                    <a:lstStyle/>
                    <a:p>
                      <a:pPr algn="ctr"/>
                      <a:r>
                        <a:rPr lang="en-US" sz="1200" b="1" i="0" kern="1200" cap="all" dirty="0" smtClean="0">
                          <a:solidFill>
                            <a:schemeClr val="lt1"/>
                          </a:solidFill>
                          <a:effectLst/>
                          <a:latin typeface="+mn-lt"/>
                          <a:ea typeface="+mn-ea"/>
                          <a:cs typeface="+mn-cs"/>
                        </a:rPr>
                        <a:t>STARTER</a:t>
                      </a:r>
                      <a:endParaRPr lang="en-US" sz="1200" dirty="0"/>
                    </a:p>
                  </a:txBody>
                  <a:tcPr/>
                </a:tc>
                <a:tc>
                  <a:txBody>
                    <a:bodyPr/>
                    <a:lstStyle/>
                    <a:p>
                      <a:pPr algn="ctr"/>
                      <a:r>
                        <a:rPr lang="en-US" sz="1200" b="1" i="0" kern="1200" cap="all" dirty="0" smtClean="0">
                          <a:solidFill>
                            <a:schemeClr val="lt1"/>
                          </a:solidFill>
                          <a:effectLst/>
                          <a:latin typeface="+mn-lt"/>
                          <a:ea typeface="+mn-ea"/>
                          <a:cs typeface="+mn-cs"/>
                        </a:rPr>
                        <a:t>DEPENDENCIES</a:t>
                      </a:r>
                      <a:endParaRPr lang="en-US" sz="1200" dirty="0"/>
                    </a:p>
                  </a:txBody>
                  <a:tcPr/>
                </a:tc>
              </a:tr>
              <a:tr h="370840">
                <a:tc>
                  <a:txBody>
                    <a:bodyPr/>
                    <a:lstStyle/>
                    <a:p>
                      <a:r>
                        <a:rPr lang="en-US" sz="1200" dirty="0">
                          <a:effectLst/>
                        </a:rPr>
                        <a:t>spring-boot-starter</a:t>
                      </a:r>
                    </a:p>
                  </a:txBody>
                  <a:tcPr marL="76200" marR="76200" marT="76200" marB="76200" anchor="ctr"/>
                </a:tc>
                <a:tc>
                  <a:txBody>
                    <a:bodyPr/>
                    <a:lstStyle/>
                    <a:p>
                      <a:r>
                        <a:rPr lang="en-US" sz="1200">
                          <a:effectLst/>
                        </a:rPr>
                        <a:t>spring-boot, spring-context, spring-beans</a:t>
                      </a:r>
                    </a:p>
                  </a:txBody>
                  <a:tcPr marL="76200" marR="76200" marT="76200" marB="76200" anchor="ctr"/>
                </a:tc>
              </a:tr>
              <a:tr h="370840">
                <a:tc>
                  <a:txBody>
                    <a:bodyPr/>
                    <a:lstStyle/>
                    <a:p>
                      <a:r>
                        <a:rPr lang="en-US" sz="1200">
                          <a:effectLst/>
                        </a:rPr>
                        <a:t>spring-boot-starter-jersey</a:t>
                      </a:r>
                    </a:p>
                  </a:txBody>
                  <a:tcPr marL="76200" marR="76200" marT="76200" marB="76200" anchor="ctr"/>
                </a:tc>
                <a:tc>
                  <a:txBody>
                    <a:bodyPr/>
                    <a:lstStyle/>
                    <a:p>
                      <a:r>
                        <a:rPr lang="en-US" sz="1200">
                          <a:effectLst/>
                        </a:rPr>
                        <a:t>jersey-container-servlet-core, jersey-container-servlet, jersey-server</a:t>
                      </a:r>
                    </a:p>
                  </a:txBody>
                  <a:tcPr marL="76200" marR="76200" marT="76200" marB="76200" anchor="ctr"/>
                </a:tc>
              </a:tr>
              <a:tr h="370840">
                <a:tc>
                  <a:txBody>
                    <a:bodyPr/>
                    <a:lstStyle/>
                    <a:p>
                      <a:r>
                        <a:rPr lang="en-US" sz="1200">
                          <a:effectLst/>
                        </a:rPr>
                        <a:t>spring-boot-starter-actuator</a:t>
                      </a:r>
                    </a:p>
                  </a:txBody>
                  <a:tcPr marL="76200" marR="76200" marT="76200" marB="76200" anchor="ctr"/>
                </a:tc>
                <a:tc>
                  <a:txBody>
                    <a:bodyPr/>
                    <a:lstStyle/>
                    <a:p>
                      <a:r>
                        <a:rPr lang="en-US" sz="1200">
                          <a:effectLst/>
                        </a:rPr>
                        <a:t>spring-boot-actuator, micrometer-core</a:t>
                      </a:r>
                    </a:p>
                  </a:txBody>
                  <a:tcPr marL="76200" marR="76200" marT="76200" marB="76200" anchor="ctr"/>
                </a:tc>
              </a:tr>
              <a:tr h="370840">
                <a:tc>
                  <a:txBody>
                    <a:bodyPr/>
                    <a:lstStyle/>
                    <a:p>
                      <a:r>
                        <a:rPr lang="en-US" sz="1200">
                          <a:effectLst/>
                        </a:rPr>
                        <a:t>spring-boot-starter-aop</a:t>
                      </a:r>
                    </a:p>
                  </a:txBody>
                  <a:tcPr marL="76200" marR="76200" marT="76200" marB="76200" anchor="ctr"/>
                </a:tc>
                <a:tc>
                  <a:txBody>
                    <a:bodyPr/>
                    <a:lstStyle/>
                    <a:p>
                      <a:r>
                        <a:rPr lang="en-US" sz="1200">
                          <a:effectLst/>
                        </a:rPr>
                        <a:t>spring-aop, aspectjrt, aspectjweaver</a:t>
                      </a:r>
                    </a:p>
                  </a:txBody>
                  <a:tcPr marL="76200" marR="76200" marT="76200" marB="76200" anchor="ctr"/>
                </a:tc>
              </a:tr>
              <a:tr h="370840">
                <a:tc>
                  <a:txBody>
                    <a:bodyPr/>
                    <a:lstStyle/>
                    <a:p>
                      <a:r>
                        <a:rPr lang="en-US" sz="1200">
                          <a:effectLst/>
                        </a:rPr>
                        <a:t>spring-boot-starter-data-rest</a:t>
                      </a:r>
                    </a:p>
                  </a:txBody>
                  <a:tcPr marL="76200" marR="76200" marT="76200" marB="76200" anchor="ctr"/>
                </a:tc>
                <a:tc>
                  <a:txBody>
                    <a:bodyPr/>
                    <a:lstStyle/>
                    <a:p>
                      <a:r>
                        <a:rPr lang="en-US" sz="1200">
                          <a:effectLst/>
                        </a:rPr>
                        <a:t>spring-hateoas, spring-data-rest-webmvc</a:t>
                      </a:r>
                    </a:p>
                  </a:txBody>
                  <a:tcPr marL="76200" marR="76200" marT="76200" marB="76200" anchor="ctr"/>
                </a:tc>
              </a:tr>
              <a:tr h="370840">
                <a:tc>
                  <a:txBody>
                    <a:bodyPr/>
                    <a:lstStyle/>
                    <a:p>
                      <a:r>
                        <a:rPr lang="en-US" sz="1200">
                          <a:effectLst/>
                        </a:rPr>
                        <a:t>spring-boot-starter-hateoas</a:t>
                      </a:r>
                    </a:p>
                  </a:txBody>
                  <a:tcPr marL="76200" marR="76200" marT="76200" marB="76200" anchor="ctr"/>
                </a:tc>
                <a:tc>
                  <a:txBody>
                    <a:bodyPr/>
                    <a:lstStyle/>
                    <a:p>
                      <a:r>
                        <a:rPr lang="en-US" sz="1200">
                          <a:effectLst/>
                        </a:rPr>
                        <a:t>spring-hateoas</a:t>
                      </a:r>
                    </a:p>
                  </a:txBody>
                  <a:tcPr marL="76200" marR="76200" marT="76200" marB="76200" anchor="ctr"/>
                </a:tc>
              </a:tr>
              <a:tr h="370840">
                <a:tc>
                  <a:txBody>
                    <a:bodyPr/>
                    <a:lstStyle/>
                    <a:p>
                      <a:r>
                        <a:rPr lang="en-US" sz="1200">
                          <a:effectLst/>
                        </a:rPr>
                        <a:t>spring-boot-starter-logging</a:t>
                      </a:r>
                    </a:p>
                  </a:txBody>
                  <a:tcPr marL="76200" marR="76200" marT="76200" marB="76200" anchor="ctr"/>
                </a:tc>
                <a:tc>
                  <a:txBody>
                    <a:bodyPr/>
                    <a:lstStyle/>
                    <a:p>
                      <a:r>
                        <a:rPr lang="en-US" sz="1200" dirty="0" err="1">
                          <a:effectLst/>
                        </a:rPr>
                        <a:t>logback</a:t>
                      </a:r>
                      <a:r>
                        <a:rPr lang="en-US" sz="1200" dirty="0">
                          <a:effectLst/>
                        </a:rPr>
                        <a:t>-classic, jcl-over-slf4j, jul-to-slf4j</a:t>
                      </a:r>
                    </a:p>
                  </a:txBody>
                  <a:tcPr marL="76200" marR="76200" marT="76200" marB="76200" anchor="ctr"/>
                </a:tc>
              </a:tr>
              <a:tr h="370840">
                <a:tc>
                  <a:txBody>
                    <a:bodyPr/>
                    <a:lstStyle/>
                    <a:p>
                      <a:r>
                        <a:rPr lang="en-US" sz="1200">
                          <a:effectLst/>
                        </a:rPr>
                        <a:t>spring-boot-starter-log4j2</a:t>
                      </a:r>
                    </a:p>
                  </a:txBody>
                  <a:tcPr marL="76200" marR="76200" marT="76200" marB="76200" anchor="ctr"/>
                </a:tc>
                <a:tc>
                  <a:txBody>
                    <a:bodyPr/>
                    <a:lstStyle/>
                    <a:p>
                      <a:r>
                        <a:rPr lang="en-US" sz="1200" dirty="0">
                          <a:effectLst/>
                        </a:rPr>
                        <a:t>log4j2, log4j-slf4j-impl</a:t>
                      </a:r>
                    </a:p>
                  </a:txBody>
                  <a:tcPr marL="76200" marR="76200" marT="76200" marB="76200" anchor="ctr"/>
                </a:tc>
              </a:tr>
            </a:tbl>
          </a:graphicData>
        </a:graphic>
      </p:graphicFrame>
      <p:sp>
        <p:nvSpPr>
          <p:cNvPr id="4" name="TextBox 3"/>
          <p:cNvSpPr txBox="1"/>
          <p:nvPr/>
        </p:nvSpPr>
        <p:spPr>
          <a:xfrm>
            <a:off x="307975" y="818561"/>
            <a:ext cx="345036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Popular templates and their transitive </a:t>
            </a:r>
            <a:r>
              <a:rPr lang="en-US" sz="1200" dirty="0" smtClean="0"/>
              <a:t>dependencies</a:t>
            </a:r>
            <a:endParaRPr lang="en-US" sz="1200" dirty="0"/>
          </a:p>
        </p:txBody>
      </p:sp>
    </p:spTree>
    <p:extLst>
      <p:ext uri="{BB962C8B-B14F-4D97-AF65-F5344CB8AC3E}">
        <p14:creationId xmlns:p14="http://schemas.microsoft.com/office/powerpoint/2010/main" val="4050800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graphicFrame>
        <p:nvGraphicFramePr>
          <p:cNvPr id="5" name="Table 4"/>
          <p:cNvGraphicFramePr>
            <a:graphicFrameLocks noGrp="1"/>
          </p:cNvGraphicFramePr>
          <p:nvPr>
            <p:extLst>
              <p:ext uri="{D42A27DB-BD31-4B8C-83A1-F6EECF244321}">
                <p14:modId xmlns:p14="http://schemas.microsoft.com/office/powerpoint/2010/main" val="3722301653"/>
              </p:ext>
            </p:extLst>
          </p:nvPr>
        </p:nvGraphicFramePr>
        <p:xfrm>
          <a:off x="331542" y="513080"/>
          <a:ext cx="8583858" cy="1630680"/>
        </p:xfrm>
        <a:graphic>
          <a:graphicData uri="http://schemas.openxmlformats.org/drawingml/2006/table">
            <a:tbl>
              <a:tblPr firstRow="1" bandRow="1">
                <a:tableStyleId>{5C22544A-7EE6-4342-B048-85BDC9FD1C3A}</a:tableStyleId>
              </a:tblPr>
              <a:tblGrid>
                <a:gridCol w="4291929"/>
                <a:gridCol w="4291929"/>
              </a:tblGrid>
              <a:tr h="370840">
                <a:tc>
                  <a:txBody>
                    <a:bodyPr/>
                    <a:lstStyle/>
                    <a:p>
                      <a:pPr algn="ctr"/>
                      <a:r>
                        <a:rPr lang="en-US" sz="1200" b="1" i="0" kern="1200" cap="all" dirty="0" smtClean="0">
                          <a:solidFill>
                            <a:schemeClr val="lt1"/>
                          </a:solidFill>
                          <a:effectLst/>
                          <a:latin typeface="+mn-lt"/>
                          <a:ea typeface="+mn-ea"/>
                          <a:cs typeface="+mn-cs"/>
                        </a:rPr>
                        <a:t>STARTER</a:t>
                      </a:r>
                      <a:endParaRPr lang="en-US" sz="1200" dirty="0"/>
                    </a:p>
                  </a:txBody>
                  <a:tcPr/>
                </a:tc>
                <a:tc>
                  <a:txBody>
                    <a:bodyPr/>
                    <a:lstStyle/>
                    <a:p>
                      <a:pPr algn="ctr"/>
                      <a:r>
                        <a:rPr lang="en-US" sz="1200" b="1" i="0" kern="1200" cap="all" dirty="0" smtClean="0">
                          <a:solidFill>
                            <a:schemeClr val="lt1"/>
                          </a:solidFill>
                          <a:effectLst/>
                          <a:latin typeface="+mn-lt"/>
                          <a:ea typeface="+mn-ea"/>
                          <a:cs typeface="+mn-cs"/>
                        </a:rPr>
                        <a:t>DEPENDENCIES</a:t>
                      </a:r>
                      <a:endParaRPr lang="en-US" sz="1200" dirty="0"/>
                    </a:p>
                  </a:txBody>
                  <a:tcPr/>
                </a:tc>
              </a:tr>
              <a:tr h="370840">
                <a:tc>
                  <a:txBody>
                    <a:bodyPr/>
                    <a:lstStyle/>
                    <a:p>
                      <a:r>
                        <a:rPr lang="en-US" sz="1200" dirty="0">
                          <a:effectLst/>
                        </a:rPr>
                        <a:t>spring-boot-starter-security</a:t>
                      </a:r>
                    </a:p>
                  </a:txBody>
                  <a:tcPr marL="76200" marR="76200" marT="76200" marB="76200" anchor="ctr"/>
                </a:tc>
                <a:tc>
                  <a:txBody>
                    <a:bodyPr/>
                    <a:lstStyle/>
                    <a:p>
                      <a:r>
                        <a:rPr lang="en-US" sz="1200">
                          <a:effectLst/>
                        </a:rPr>
                        <a:t>spring-security-web, spring-security-config</a:t>
                      </a:r>
                    </a:p>
                  </a:txBody>
                  <a:tcPr marL="76200" marR="76200" marT="76200" marB="76200" anchor="ctr"/>
                </a:tc>
              </a:tr>
              <a:tr h="370840">
                <a:tc>
                  <a:txBody>
                    <a:bodyPr/>
                    <a:lstStyle/>
                    <a:p>
                      <a:r>
                        <a:rPr lang="en-US" sz="1200">
                          <a:effectLst/>
                        </a:rPr>
                        <a:t>spring-boot-starter-test</a:t>
                      </a:r>
                    </a:p>
                  </a:txBody>
                  <a:tcPr marL="76200" marR="76200" marT="76200" marB="76200" anchor="ctr"/>
                </a:tc>
                <a:tc>
                  <a:txBody>
                    <a:bodyPr/>
                    <a:lstStyle/>
                    <a:p>
                      <a:r>
                        <a:rPr lang="en-US" sz="1200">
                          <a:effectLst/>
                        </a:rPr>
                        <a:t>spring-test, spring-boot,junit,mockito, hamcrest-library, assertj, jsonassert, json-path</a:t>
                      </a:r>
                    </a:p>
                  </a:txBody>
                  <a:tcPr marL="76200" marR="76200" marT="76200" marB="76200" anchor="ctr"/>
                </a:tc>
              </a:tr>
              <a:tr h="370840">
                <a:tc>
                  <a:txBody>
                    <a:bodyPr/>
                    <a:lstStyle/>
                    <a:p>
                      <a:r>
                        <a:rPr lang="en-US" sz="1200">
                          <a:effectLst/>
                        </a:rPr>
                        <a:t>spring-boot-starter-web-services</a:t>
                      </a:r>
                    </a:p>
                  </a:txBody>
                  <a:tcPr marL="76200" marR="76200" marT="76200" marB="76200" anchor="ctr"/>
                </a:tc>
                <a:tc>
                  <a:txBody>
                    <a:bodyPr/>
                    <a:lstStyle/>
                    <a:p>
                      <a:r>
                        <a:rPr lang="en-US" sz="1200" dirty="0">
                          <a:effectLst/>
                        </a:rPr>
                        <a:t>spring-</a:t>
                      </a:r>
                      <a:r>
                        <a:rPr lang="en-US" sz="1200" dirty="0" err="1">
                          <a:effectLst/>
                        </a:rPr>
                        <a:t>ws</a:t>
                      </a:r>
                      <a:r>
                        <a:rPr lang="en-US" sz="1200" dirty="0">
                          <a:effectLst/>
                        </a:rPr>
                        <a:t>-core</a:t>
                      </a:r>
                    </a:p>
                  </a:txBody>
                  <a:tcPr marL="76200" marR="76200" marT="76200" marB="76200" anchor="ctr"/>
                </a:tc>
              </a:tr>
            </a:tbl>
          </a:graphicData>
        </a:graphic>
      </p:graphicFrame>
    </p:spTree>
    <p:extLst>
      <p:ext uri="{BB962C8B-B14F-4D97-AF65-F5344CB8AC3E}">
        <p14:creationId xmlns:p14="http://schemas.microsoft.com/office/powerpoint/2010/main" val="159105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87567</TotalTime>
  <Words>230</Words>
  <Application>Microsoft Office PowerPoint</Application>
  <PresentationFormat>Custom</PresentationFormat>
  <Paragraphs>40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9341</cp:revision>
  <dcterms:created xsi:type="dcterms:W3CDTF">2006-08-16T00:00:00Z</dcterms:created>
  <dcterms:modified xsi:type="dcterms:W3CDTF">2019-07-31T04:16:04Z</dcterms:modified>
</cp:coreProperties>
</file>