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6"/>
  </p:notesMasterIdLst>
  <p:sldIdLst>
    <p:sldId id="461" r:id="rId2"/>
    <p:sldId id="464" r:id="rId3"/>
    <p:sldId id="462" r:id="rId4"/>
    <p:sldId id="463" r:id="rId5"/>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85">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73" autoAdjust="0"/>
    <p:restoredTop sz="98757" autoAdjust="0"/>
  </p:normalViewPr>
  <p:slideViewPr>
    <p:cSldViewPr>
      <p:cViewPr varScale="1">
        <p:scale>
          <a:sx n="100" d="100"/>
          <a:sy n="100" d="100"/>
        </p:scale>
        <p:origin x="666"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7/7/2020</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2489684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7/7/2020</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Rectangle 9"/>
          <p:cNvSpPr/>
          <p:nvPr/>
        </p:nvSpPr>
        <p:spPr>
          <a:xfrm>
            <a:off x="4025106" y="35739"/>
            <a:ext cx="1308894"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SQL LEFT </a:t>
            </a:r>
            <a:r>
              <a:rPr lang="en-US" sz="1200" dirty="0" smtClean="0"/>
              <a:t>JOIN</a:t>
            </a:r>
            <a:endParaRPr lang="en-US" sz="1200" dirty="0"/>
          </a:p>
        </p:txBody>
      </p:sp>
      <p:sp>
        <p:nvSpPr>
          <p:cNvPr id="11" name="Rectangle 10"/>
          <p:cNvSpPr/>
          <p:nvPr/>
        </p:nvSpPr>
        <p:spPr>
          <a:xfrm>
            <a:off x="2286000" y="2846382"/>
            <a:ext cx="3730624" cy="830997"/>
          </a:xfrm>
          <a:prstGeom prst="rect">
            <a:avLst/>
          </a:prstGeom>
          <a:ln w="3175"/>
        </p:spPr>
        <p:style>
          <a:lnRef idx="2">
            <a:schemeClr val="accent4"/>
          </a:lnRef>
          <a:fillRef idx="1">
            <a:schemeClr val="lt1"/>
          </a:fillRef>
          <a:effectRef idx="0">
            <a:schemeClr val="accent4"/>
          </a:effectRef>
          <a:fontRef idx="minor">
            <a:schemeClr val="dk1"/>
          </a:fontRef>
        </p:style>
        <p:txBody>
          <a:bodyPr wrap="square">
            <a:spAutoFit/>
          </a:bodyPr>
          <a:lstStyle/>
          <a:p>
            <a:r>
              <a:rPr lang="en-US" sz="1200" dirty="0"/>
              <a:t>SELECT </a:t>
            </a:r>
            <a:r>
              <a:rPr lang="en-US" sz="1200" i="1" dirty="0" err="1"/>
              <a:t>column_name</a:t>
            </a:r>
            <a:r>
              <a:rPr lang="en-US" sz="1200" i="1" dirty="0"/>
              <a:t>(s)</a:t>
            </a:r>
            <a:r>
              <a:rPr lang="en-US" sz="1200" dirty="0"/>
              <a:t/>
            </a:r>
            <a:br>
              <a:rPr lang="en-US" sz="1200" dirty="0"/>
            </a:br>
            <a:r>
              <a:rPr lang="en-US" sz="1200" dirty="0"/>
              <a:t>FROM </a:t>
            </a:r>
            <a:r>
              <a:rPr lang="en-US" sz="1200" i="1" dirty="0"/>
              <a:t>table1</a:t>
            </a:r>
            <a:r>
              <a:rPr lang="en-US" sz="1200" dirty="0"/>
              <a:t/>
            </a:r>
            <a:br>
              <a:rPr lang="en-US" sz="1200" dirty="0"/>
            </a:br>
            <a:r>
              <a:rPr lang="en-US" sz="1200" dirty="0"/>
              <a:t>LEFT JOIN </a:t>
            </a:r>
            <a:r>
              <a:rPr lang="en-US" sz="1200" i="1" dirty="0"/>
              <a:t>table2</a:t>
            </a:r>
            <a:br>
              <a:rPr lang="en-US" sz="1200" i="1" dirty="0"/>
            </a:br>
            <a:r>
              <a:rPr lang="en-US" sz="1200" dirty="0"/>
              <a:t>ON </a:t>
            </a:r>
            <a:r>
              <a:rPr lang="en-US" sz="1200" i="1" dirty="0"/>
              <a:t>table1.column_name </a:t>
            </a:r>
            <a:r>
              <a:rPr lang="en-US" sz="1200" dirty="0"/>
              <a:t>=</a:t>
            </a:r>
            <a:r>
              <a:rPr lang="en-US" sz="1200" i="1" dirty="0"/>
              <a:t> table2.column_name</a:t>
            </a:r>
            <a:r>
              <a:rPr lang="en-US" sz="1200" dirty="0"/>
              <a:t>;</a:t>
            </a:r>
          </a:p>
        </p:txBody>
      </p:sp>
      <p:sp>
        <p:nvSpPr>
          <p:cNvPr id="12" name="Rectangle 11"/>
          <p:cNvSpPr/>
          <p:nvPr/>
        </p:nvSpPr>
        <p:spPr>
          <a:xfrm>
            <a:off x="2282824" y="2465472"/>
            <a:ext cx="1450976" cy="276999"/>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US" sz="1200" dirty="0"/>
              <a:t>LEFT JOIN Syntax</a:t>
            </a:r>
          </a:p>
        </p:txBody>
      </p:sp>
      <p:sp>
        <p:nvSpPr>
          <p:cNvPr id="13" name="Rounded Rectangular Callout 12"/>
          <p:cNvSpPr/>
          <p:nvPr/>
        </p:nvSpPr>
        <p:spPr>
          <a:xfrm>
            <a:off x="155575" y="1170716"/>
            <a:ext cx="7540625" cy="805108"/>
          </a:xfrm>
          <a:prstGeom prst="wedgeRoundRectCallout">
            <a:avLst>
              <a:gd name="adj1" fmla="val -12301"/>
              <a:gd name="adj2" fmla="val 113930"/>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1200" dirty="0"/>
              <a:t>The </a:t>
            </a:r>
            <a:r>
              <a:rPr lang="en-US" sz="1200" dirty="0">
                <a:solidFill>
                  <a:srgbClr val="FF0000"/>
                </a:solidFill>
              </a:rPr>
              <a:t>LEFT JOIN </a:t>
            </a:r>
            <a:r>
              <a:rPr lang="en-US" sz="1200" dirty="0"/>
              <a:t>keyword returns all records from the left table (table1), and the matched records from the right table (table2). The result is NULL from the right side, if there is no match</a:t>
            </a:r>
            <a:r>
              <a:rPr lang="en-US" sz="1200" dirty="0" smtClean="0"/>
              <a:t>.</a:t>
            </a:r>
          </a:p>
          <a:p>
            <a:pPr marL="171450" indent="-171450">
              <a:buFont typeface="Wingdings" pitchFamily="2" charset="2"/>
              <a:buChar char="ü"/>
            </a:pPr>
            <a:endParaRPr lang="en-US" sz="1200" dirty="0"/>
          </a:p>
          <a:p>
            <a:pPr marL="171450" indent="-171450">
              <a:buFont typeface="Wingdings" pitchFamily="2" charset="2"/>
              <a:buChar char="ü"/>
            </a:pPr>
            <a:r>
              <a:rPr lang="en-US" sz="1200" dirty="0"/>
              <a:t>In some databases </a:t>
            </a:r>
            <a:r>
              <a:rPr lang="en-US" sz="1200" dirty="0">
                <a:solidFill>
                  <a:srgbClr val="FF0000"/>
                </a:solidFill>
              </a:rPr>
              <a:t>LEFT JOIN</a:t>
            </a:r>
            <a:r>
              <a:rPr lang="en-US" sz="1200" dirty="0"/>
              <a:t> is called </a:t>
            </a:r>
            <a:r>
              <a:rPr lang="en-US" sz="1200" dirty="0">
                <a:solidFill>
                  <a:srgbClr val="FF0000"/>
                </a:solidFill>
              </a:rPr>
              <a:t>LEFT OUTER JOIN</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200" y="2708701"/>
            <a:ext cx="2133600" cy="1106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26283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447800"/>
            <a:ext cx="3905250" cy="240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1143000" y="637401"/>
            <a:ext cx="7200107" cy="276999"/>
          </a:xfrm>
          <a:prstGeom prst="rect">
            <a:avLst/>
          </a:prstGeom>
          <a:ln/>
        </p:spPr>
        <p:style>
          <a:lnRef idx="1">
            <a:schemeClr val="accent2"/>
          </a:lnRef>
          <a:fillRef idx="3">
            <a:schemeClr val="accent2"/>
          </a:fillRef>
          <a:effectRef idx="2">
            <a:schemeClr val="accent2"/>
          </a:effectRef>
          <a:fontRef idx="minor">
            <a:schemeClr val="lt1"/>
          </a:fontRef>
        </p:style>
        <p:txBody>
          <a:bodyPr wrap="square">
            <a:spAutoFit/>
          </a:bodyPr>
          <a:lstStyle/>
          <a:p>
            <a:r>
              <a:rPr lang="en-US" sz="1200" dirty="0"/>
              <a:t>In a one-to-many relationship, one record in a table can be associated with one or more records in another table.</a:t>
            </a:r>
          </a:p>
        </p:txBody>
      </p:sp>
      <p:sp>
        <p:nvSpPr>
          <p:cNvPr id="11" name="Rectangle 10"/>
          <p:cNvSpPr/>
          <p:nvPr/>
        </p:nvSpPr>
        <p:spPr>
          <a:xfrm>
            <a:off x="4025106" y="35739"/>
            <a:ext cx="1308894"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SQL LEFT </a:t>
            </a:r>
            <a:r>
              <a:rPr lang="en-US" sz="1200" dirty="0" smtClean="0"/>
              <a:t>JOIN</a:t>
            </a:r>
            <a:endParaRPr lang="en-US" sz="1200" dirty="0"/>
          </a:p>
        </p:txBody>
      </p:sp>
    </p:spTree>
    <p:extLst>
      <p:ext uri="{BB962C8B-B14F-4D97-AF65-F5344CB8AC3E}">
        <p14:creationId xmlns:p14="http://schemas.microsoft.com/office/powerpoint/2010/main" val="25430361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Rectangle 9"/>
          <p:cNvSpPr/>
          <p:nvPr/>
        </p:nvSpPr>
        <p:spPr>
          <a:xfrm>
            <a:off x="4025106" y="35739"/>
            <a:ext cx="1308894"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SQL LEFT JOIN</a:t>
            </a:r>
          </a:p>
        </p:txBody>
      </p:sp>
      <p:graphicFrame>
        <p:nvGraphicFramePr>
          <p:cNvPr id="14" name="Table 13"/>
          <p:cNvGraphicFramePr>
            <a:graphicFrameLocks noGrp="1"/>
          </p:cNvGraphicFramePr>
          <p:nvPr>
            <p:extLst>
              <p:ext uri="{D42A27DB-BD31-4B8C-83A1-F6EECF244321}">
                <p14:modId xmlns:p14="http://schemas.microsoft.com/office/powerpoint/2010/main" val="1908533253"/>
              </p:ext>
            </p:extLst>
          </p:nvPr>
        </p:nvGraphicFramePr>
        <p:xfrm>
          <a:off x="155575" y="1066800"/>
          <a:ext cx="6702425" cy="1159926"/>
        </p:xfrm>
        <a:graphic>
          <a:graphicData uri="http://schemas.openxmlformats.org/drawingml/2006/table">
            <a:tbl>
              <a:tblPr>
                <a:tableStyleId>{616DA210-FB5B-4158-B5E0-FEB733F419BA}</a:tableStyleId>
              </a:tblPr>
              <a:tblGrid>
                <a:gridCol w="1340485"/>
                <a:gridCol w="1340485"/>
                <a:gridCol w="1340485"/>
                <a:gridCol w="1340485"/>
                <a:gridCol w="1340485"/>
              </a:tblGrid>
              <a:tr h="204371">
                <a:tc>
                  <a:txBody>
                    <a:bodyPr/>
                    <a:lstStyle/>
                    <a:p>
                      <a:r>
                        <a:rPr lang="en-US" sz="1200" dirty="0"/>
                        <a:t>EMPLOYEE_ID</a:t>
                      </a:r>
                    </a:p>
                  </a:txBody>
                  <a:tcPr anchor="ctr">
                    <a:solidFill>
                      <a:schemeClr val="accent1">
                        <a:lumMod val="20000"/>
                        <a:lumOff val="80000"/>
                      </a:schemeClr>
                    </a:solidFill>
                  </a:tcPr>
                </a:tc>
                <a:tc>
                  <a:txBody>
                    <a:bodyPr/>
                    <a:lstStyle/>
                    <a:p>
                      <a:r>
                        <a:rPr lang="en-US" sz="1200" dirty="0"/>
                        <a:t>EMPLOYEE_NAME</a:t>
                      </a:r>
                    </a:p>
                  </a:txBody>
                  <a:tcPr anchor="ctr">
                    <a:solidFill>
                      <a:schemeClr val="accent1">
                        <a:lumMod val="20000"/>
                        <a:lumOff val="80000"/>
                      </a:schemeClr>
                    </a:solidFill>
                  </a:tcPr>
                </a:tc>
                <a:tc>
                  <a:txBody>
                    <a:bodyPr/>
                    <a:lstStyle/>
                    <a:p>
                      <a:r>
                        <a:rPr lang="en-US" sz="1200" dirty="0"/>
                        <a:t>AGE</a:t>
                      </a:r>
                    </a:p>
                  </a:txBody>
                  <a:tcPr anchor="ctr">
                    <a:solidFill>
                      <a:schemeClr val="accent1">
                        <a:lumMod val="20000"/>
                        <a:lumOff val="80000"/>
                      </a:schemeClr>
                    </a:solidFill>
                  </a:tcPr>
                </a:tc>
                <a:tc>
                  <a:txBody>
                    <a:bodyPr/>
                    <a:lstStyle/>
                    <a:p>
                      <a:r>
                        <a:rPr lang="en-US" sz="1200" dirty="0"/>
                        <a:t>SALARY</a:t>
                      </a:r>
                    </a:p>
                  </a:txBody>
                  <a:tcPr anchor="ctr">
                    <a:solidFill>
                      <a:schemeClr val="accent1">
                        <a:lumMod val="20000"/>
                        <a:lumOff val="80000"/>
                      </a:schemeClr>
                    </a:solidFill>
                  </a:tcPr>
                </a:tc>
                <a:tc>
                  <a:txBody>
                    <a:bodyPr/>
                    <a:lstStyle/>
                    <a:p>
                      <a:r>
                        <a:rPr lang="en-US" sz="1200" dirty="0"/>
                        <a:t>CREATED_DATE</a:t>
                      </a:r>
                    </a:p>
                  </a:txBody>
                  <a:tcPr anchor="ctr">
                    <a:solidFill>
                      <a:schemeClr val="accent1">
                        <a:lumMod val="20000"/>
                        <a:lumOff val="80000"/>
                      </a:schemeClr>
                    </a:solidFill>
                  </a:tcPr>
                </a:tc>
              </a:tr>
              <a:tr h="295202">
                <a:tc>
                  <a:txBody>
                    <a:bodyPr/>
                    <a:lstStyle/>
                    <a:p>
                      <a:r>
                        <a:rPr lang="en-US" sz="1200" b="1" dirty="0">
                          <a:solidFill>
                            <a:srgbClr val="FF0000"/>
                          </a:solidFill>
                        </a:rPr>
                        <a:t>1</a:t>
                      </a:r>
                    </a:p>
                  </a:txBody>
                  <a:tcPr>
                    <a:solidFill>
                      <a:schemeClr val="accent3">
                        <a:lumMod val="60000"/>
                        <a:lumOff val="40000"/>
                      </a:schemeClr>
                    </a:solidFill>
                  </a:tcPr>
                </a:tc>
                <a:tc>
                  <a:txBody>
                    <a:bodyPr/>
                    <a:lstStyle/>
                    <a:p>
                      <a:r>
                        <a:rPr lang="en-US" sz="1200" dirty="0"/>
                        <a:t>Peter</a:t>
                      </a:r>
                    </a:p>
                  </a:txBody>
                  <a:tcPr>
                    <a:solidFill>
                      <a:schemeClr val="accent3">
                        <a:lumMod val="60000"/>
                        <a:lumOff val="40000"/>
                      </a:schemeClr>
                    </a:solidFill>
                  </a:tcPr>
                </a:tc>
                <a:tc>
                  <a:txBody>
                    <a:bodyPr/>
                    <a:lstStyle/>
                    <a:p>
                      <a:r>
                        <a:rPr lang="en-US" sz="1200" dirty="0"/>
                        <a:t>32</a:t>
                      </a:r>
                    </a:p>
                  </a:txBody>
                  <a:tcPr>
                    <a:solidFill>
                      <a:schemeClr val="accent3">
                        <a:lumMod val="60000"/>
                        <a:lumOff val="40000"/>
                      </a:schemeClr>
                    </a:solidFill>
                  </a:tcPr>
                </a:tc>
                <a:tc>
                  <a:txBody>
                    <a:bodyPr/>
                    <a:lstStyle/>
                    <a:p>
                      <a:r>
                        <a:rPr lang="en-US" sz="1200" dirty="0"/>
                        <a:t>7000</a:t>
                      </a:r>
                    </a:p>
                  </a:txBody>
                  <a:tcPr>
                    <a:solidFill>
                      <a:schemeClr val="accent3">
                        <a:lumMod val="60000"/>
                        <a:lumOff val="40000"/>
                      </a:schemeClr>
                    </a:solidFill>
                  </a:tcPr>
                </a:tc>
                <a:tc>
                  <a:txBody>
                    <a:bodyPr/>
                    <a:lstStyle/>
                    <a:p>
                      <a:r>
                        <a:rPr lang="en-US" sz="1200" dirty="0"/>
                        <a:t>2019-09-03</a:t>
                      </a:r>
                    </a:p>
                  </a:txBody>
                  <a:tcPr>
                    <a:solidFill>
                      <a:schemeClr val="accent3">
                        <a:lumMod val="60000"/>
                        <a:lumOff val="40000"/>
                      </a:schemeClr>
                    </a:solidFill>
                  </a:tcPr>
                </a:tc>
              </a:tr>
              <a:tr h="295202">
                <a:tc>
                  <a:txBody>
                    <a:bodyPr/>
                    <a:lstStyle/>
                    <a:p>
                      <a:r>
                        <a:rPr lang="en-US" sz="1200" b="1" dirty="0">
                          <a:solidFill>
                            <a:schemeClr val="accent1">
                              <a:lumMod val="75000"/>
                            </a:schemeClr>
                          </a:solidFill>
                        </a:rPr>
                        <a:t>2</a:t>
                      </a:r>
                    </a:p>
                  </a:txBody>
                  <a:tcPr>
                    <a:solidFill>
                      <a:schemeClr val="bg2"/>
                    </a:solidFill>
                  </a:tcPr>
                </a:tc>
                <a:tc>
                  <a:txBody>
                    <a:bodyPr/>
                    <a:lstStyle/>
                    <a:p>
                      <a:r>
                        <a:rPr lang="en-US" sz="1200" dirty="0"/>
                        <a:t>Dave</a:t>
                      </a:r>
                    </a:p>
                  </a:txBody>
                  <a:tcPr>
                    <a:solidFill>
                      <a:schemeClr val="bg2"/>
                    </a:solidFill>
                  </a:tcPr>
                </a:tc>
                <a:tc>
                  <a:txBody>
                    <a:bodyPr/>
                    <a:lstStyle/>
                    <a:p>
                      <a:r>
                        <a:rPr lang="en-US" sz="1200" dirty="0"/>
                        <a:t>34</a:t>
                      </a:r>
                    </a:p>
                  </a:txBody>
                  <a:tcPr>
                    <a:solidFill>
                      <a:schemeClr val="bg2"/>
                    </a:solidFill>
                  </a:tcPr>
                </a:tc>
                <a:tc>
                  <a:txBody>
                    <a:bodyPr/>
                    <a:lstStyle/>
                    <a:p>
                      <a:r>
                        <a:rPr lang="en-US" sz="1200"/>
                        <a:t>8000</a:t>
                      </a:r>
                    </a:p>
                  </a:txBody>
                  <a:tcPr>
                    <a:solidFill>
                      <a:schemeClr val="bg2"/>
                    </a:solidFill>
                  </a:tcPr>
                </a:tc>
                <a:tc>
                  <a:txBody>
                    <a:bodyPr/>
                    <a:lstStyle/>
                    <a:p>
                      <a:r>
                        <a:rPr lang="en-US" sz="1200"/>
                        <a:t>2019-09-04</a:t>
                      </a:r>
                    </a:p>
                  </a:txBody>
                  <a:tcPr>
                    <a:solidFill>
                      <a:schemeClr val="bg2"/>
                    </a:solidFill>
                  </a:tcPr>
                </a:tc>
              </a:tr>
              <a:tr h="295202">
                <a:tc>
                  <a:txBody>
                    <a:bodyPr/>
                    <a:lstStyle/>
                    <a:p>
                      <a:r>
                        <a:rPr lang="en-US" sz="1200" b="1" dirty="0"/>
                        <a:t>3</a:t>
                      </a:r>
                    </a:p>
                  </a:txBody>
                  <a:tcPr>
                    <a:solidFill>
                      <a:schemeClr val="bg1"/>
                    </a:solidFill>
                  </a:tcPr>
                </a:tc>
                <a:tc>
                  <a:txBody>
                    <a:bodyPr/>
                    <a:lstStyle/>
                    <a:p>
                      <a:r>
                        <a:rPr lang="en-US" sz="1200" dirty="0"/>
                        <a:t>John</a:t>
                      </a:r>
                    </a:p>
                  </a:txBody>
                  <a:tcPr>
                    <a:solidFill>
                      <a:schemeClr val="bg1"/>
                    </a:solidFill>
                  </a:tcPr>
                </a:tc>
                <a:tc>
                  <a:txBody>
                    <a:bodyPr/>
                    <a:lstStyle/>
                    <a:p>
                      <a:r>
                        <a:rPr lang="en-US" sz="1200" dirty="0"/>
                        <a:t>45</a:t>
                      </a:r>
                    </a:p>
                  </a:txBody>
                  <a:tcPr>
                    <a:solidFill>
                      <a:schemeClr val="bg1"/>
                    </a:solidFill>
                  </a:tcPr>
                </a:tc>
                <a:tc>
                  <a:txBody>
                    <a:bodyPr/>
                    <a:lstStyle/>
                    <a:p>
                      <a:r>
                        <a:rPr lang="en-US" sz="1200" dirty="0"/>
                        <a:t>10000</a:t>
                      </a:r>
                    </a:p>
                  </a:txBody>
                  <a:tcPr>
                    <a:solidFill>
                      <a:schemeClr val="bg1"/>
                    </a:solidFill>
                  </a:tcPr>
                </a:tc>
                <a:tc>
                  <a:txBody>
                    <a:bodyPr/>
                    <a:lstStyle/>
                    <a:p>
                      <a:r>
                        <a:rPr lang="en-US" sz="1200" dirty="0"/>
                        <a:t>2019-09-24</a:t>
                      </a:r>
                    </a:p>
                  </a:txBody>
                  <a:tcPr>
                    <a:solidFill>
                      <a:schemeClr val="bg1"/>
                    </a:solidFill>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2286047878"/>
              </p:ext>
            </p:extLst>
          </p:nvPr>
        </p:nvGraphicFramePr>
        <p:xfrm>
          <a:off x="774700" y="2861403"/>
          <a:ext cx="7795760" cy="2015397"/>
        </p:xfrm>
        <a:graphic>
          <a:graphicData uri="http://schemas.openxmlformats.org/drawingml/2006/table">
            <a:tbl>
              <a:tblPr>
                <a:tableStyleId>{7E9639D4-E3E2-4D34-9284-5A2195B3D0D7}</a:tableStyleId>
              </a:tblPr>
              <a:tblGrid>
                <a:gridCol w="1113680"/>
                <a:gridCol w="1113680"/>
                <a:gridCol w="1113680"/>
                <a:gridCol w="1113680"/>
                <a:gridCol w="1113680"/>
                <a:gridCol w="1113680"/>
                <a:gridCol w="1113680"/>
              </a:tblGrid>
              <a:tr h="275978">
                <a:tc>
                  <a:txBody>
                    <a:bodyPr/>
                    <a:lstStyle/>
                    <a:p>
                      <a:r>
                        <a:rPr lang="en-US" sz="1200" kern="1200" dirty="0">
                          <a:solidFill>
                            <a:schemeClr val="tx1"/>
                          </a:solidFill>
                          <a:latin typeface="+mn-lt"/>
                          <a:ea typeface="+mn-ea"/>
                          <a:cs typeface="+mn-cs"/>
                        </a:rPr>
                        <a:t>ADDRESS_ID</a:t>
                      </a:r>
                    </a:p>
                  </a:txBody>
                  <a:tcPr marL="79035" marR="79035" marT="39517" marB="395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200" kern="1200" dirty="0">
                          <a:solidFill>
                            <a:schemeClr val="tx1"/>
                          </a:solidFill>
                          <a:latin typeface="+mn-lt"/>
                          <a:ea typeface="+mn-ea"/>
                          <a:cs typeface="+mn-cs"/>
                        </a:rPr>
                        <a:t>EMPLOYEE_ID</a:t>
                      </a:r>
                    </a:p>
                  </a:txBody>
                  <a:tcPr marL="79035" marR="79035" marT="39517" marB="395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200" kern="1200" dirty="0">
                          <a:solidFill>
                            <a:schemeClr val="tx1"/>
                          </a:solidFill>
                          <a:latin typeface="+mn-lt"/>
                          <a:ea typeface="+mn-ea"/>
                          <a:cs typeface="+mn-cs"/>
                        </a:rPr>
                        <a:t>STREET_NAME</a:t>
                      </a:r>
                    </a:p>
                  </a:txBody>
                  <a:tcPr marL="79035" marR="79035" marT="39517" marB="395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200" kern="1200" dirty="0">
                          <a:solidFill>
                            <a:schemeClr val="tx1"/>
                          </a:solidFill>
                          <a:latin typeface="+mn-lt"/>
                          <a:ea typeface="+mn-ea"/>
                          <a:cs typeface="+mn-cs"/>
                        </a:rPr>
                        <a:t>CITY</a:t>
                      </a:r>
                    </a:p>
                  </a:txBody>
                  <a:tcPr marL="79035" marR="79035" marT="39517" marB="395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200" kern="1200" dirty="0">
                          <a:solidFill>
                            <a:schemeClr val="tx1"/>
                          </a:solidFill>
                          <a:latin typeface="+mn-lt"/>
                          <a:ea typeface="+mn-ea"/>
                          <a:cs typeface="+mn-cs"/>
                        </a:rPr>
                        <a:t>COUNTRY</a:t>
                      </a:r>
                    </a:p>
                  </a:txBody>
                  <a:tcPr marL="79035" marR="79035" marT="39517" marB="395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200" kern="1200" dirty="0">
                          <a:solidFill>
                            <a:schemeClr val="tx1"/>
                          </a:solidFill>
                          <a:latin typeface="+mn-lt"/>
                          <a:ea typeface="+mn-ea"/>
                          <a:cs typeface="+mn-cs"/>
                        </a:rPr>
                        <a:t>ZIPCODE</a:t>
                      </a:r>
                    </a:p>
                  </a:txBody>
                  <a:tcPr marL="79035" marR="79035" marT="39517" marB="395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200" kern="1200" dirty="0">
                          <a:solidFill>
                            <a:schemeClr val="tx1"/>
                          </a:solidFill>
                          <a:latin typeface="+mn-lt"/>
                          <a:ea typeface="+mn-ea"/>
                          <a:cs typeface="+mn-cs"/>
                        </a:rPr>
                        <a:t>CREATED_DATE</a:t>
                      </a:r>
                    </a:p>
                  </a:txBody>
                  <a:tcPr marL="79035" marR="79035" marT="39517" marB="395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83277">
                <a:tc>
                  <a:txBody>
                    <a:bodyPr/>
                    <a:lstStyle/>
                    <a:p>
                      <a:r>
                        <a:rPr lang="en-US" sz="1200" dirty="0"/>
                        <a:t>1</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200" b="1" dirty="0">
                          <a:solidFill>
                            <a:srgbClr val="FF0000"/>
                          </a:solidFill>
                        </a:rPr>
                        <a:t>1</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200"/>
                        <a:t>18,Dark Street</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200"/>
                        <a:t>Chennai</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200"/>
                        <a:t>India</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200" dirty="0"/>
                        <a:t>680009</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200"/>
                        <a:t>2019-09-10</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283277">
                <a:tc>
                  <a:txBody>
                    <a:bodyPr/>
                    <a:lstStyle/>
                    <a:p>
                      <a:r>
                        <a:rPr lang="en-US" sz="1200" dirty="0"/>
                        <a:t>2</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200" b="1" dirty="0">
                          <a:solidFill>
                            <a:srgbClr val="FF0000"/>
                          </a:solidFill>
                        </a:rPr>
                        <a:t>1</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200" dirty="0"/>
                        <a:t>90,West Street</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200" dirty="0"/>
                        <a:t>Bangalore</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200" dirty="0"/>
                        <a:t>India</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200" dirty="0"/>
                        <a:t>655556</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200" dirty="0"/>
                        <a:t>2019-09-18</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283277">
                <a:tc>
                  <a:txBody>
                    <a:bodyPr/>
                    <a:lstStyle/>
                    <a:p>
                      <a:r>
                        <a:rPr lang="en-US" sz="1200" dirty="0"/>
                        <a:t>3</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200" b="1" dirty="0">
                          <a:solidFill>
                            <a:schemeClr val="accent1">
                              <a:lumMod val="75000"/>
                            </a:schemeClr>
                          </a:solidFill>
                        </a:rPr>
                        <a:t>2</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200" dirty="0"/>
                        <a:t>898,East Street</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200"/>
                        <a:t>Bangalore</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200"/>
                        <a:t>India</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200" dirty="0"/>
                        <a:t>565565</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200"/>
                        <a:t>2019-09-14</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310039">
                <a:tc>
                  <a:txBody>
                    <a:bodyPr/>
                    <a:lstStyle/>
                    <a:p>
                      <a:r>
                        <a:rPr lang="en-US" sz="1200" dirty="0"/>
                        <a:t>4</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200" b="1" dirty="0">
                          <a:solidFill>
                            <a:schemeClr val="accent1">
                              <a:lumMod val="75000"/>
                            </a:schemeClr>
                          </a:solidFill>
                        </a:rPr>
                        <a:t>2</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200" dirty="0"/>
                        <a:t>676,North Street</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200" dirty="0"/>
                        <a:t>Chennai</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200" dirty="0"/>
                        <a:t>India</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200" dirty="0"/>
                        <a:t>767676</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200" dirty="0"/>
                        <a:t>2019-09-18</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310039">
                <a:tc>
                  <a:txBody>
                    <a:bodyPr/>
                    <a:lstStyle/>
                    <a:p>
                      <a:r>
                        <a:rPr lang="en-US" sz="1200"/>
                        <a:t>5</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200" b="1" dirty="0">
                          <a:solidFill>
                            <a:schemeClr val="accent1">
                              <a:lumMod val="75000"/>
                            </a:schemeClr>
                          </a:solidFill>
                        </a:rPr>
                        <a:t>2</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200" dirty="0"/>
                        <a:t>434,Good Street</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200" dirty="0"/>
                        <a:t>Kerala</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200" dirty="0"/>
                        <a:t>India</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200" dirty="0"/>
                        <a:t>656565</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200" dirty="0"/>
                        <a:t>2019-09-16</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16" name="TextBox 15"/>
          <p:cNvSpPr txBox="1"/>
          <p:nvPr/>
        </p:nvSpPr>
        <p:spPr>
          <a:xfrm>
            <a:off x="155575" y="742136"/>
            <a:ext cx="800732"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smtClean="0"/>
              <a:t>Employee</a:t>
            </a:r>
            <a:endParaRPr lang="en-US" sz="1200" dirty="0"/>
          </a:p>
        </p:txBody>
      </p:sp>
      <p:sp>
        <p:nvSpPr>
          <p:cNvPr id="17" name="TextBox 16"/>
          <p:cNvSpPr txBox="1"/>
          <p:nvPr/>
        </p:nvSpPr>
        <p:spPr>
          <a:xfrm>
            <a:off x="740723" y="2480403"/>
            <a:ext cx="684355"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smtClean="0"/>
              <a:t>Address</a:t>
            </a:r>
            <a:endParaRPr lang="en-US" sz="1200" dirty="0"/>
          </a:p>
        </p:txBody>
      </p:sp>
    </p:spTree>
    <p:extLst>
      <p:ext uri="{BB962C8B-B14F-4D97-AF65-F5344CB8AC3E}">
        <p14:creationId xmlns:p14="http://schemas.microsoft.com/office/powerpoint/2010/main" val="37196967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Rectangle 9"/>
          <p:cNvSpPr/>
          <p:nvPr/>
        </p:nvSpPr>
        <p:spPr>
          <a:xfrm>
            <a:off x="4025106" y="35739"/>
            <a:ext cx="1308894"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SQL LEFT JOIN</a:t>
            </a:r>
          </a:p>
        </p:txBody>
      </p:sp>
      <p:sp>
        <p:nvSpPr>
          <p:cNvPr id="14" name="Rectangle 13"/>
          <p:cNvSpPr/>
          <p:nvPr/>
        </p:nvSpPr>
        <p:spPr>
          <a:xfrm>
            <a:off x="612775" y="2286000"/>
            <a:ext cx="5254625" cy="646331"/>
          </a:xfrm>
          <a:prstGeom prst="rect">
            <a:avLst/>
          </a:prstGeom>
          <a:ln w="3175"/>
        </p:spPr>
        <p:style>
          <a:lnRef idx="2">
            <a:schemeClr val="accent4"/>
          </a:lnRef>
          <a:fillRef idx="1">
            <a:schemeClr val="lt1"/>
          </a:fillRef>
          <a:effectRef idx="0">
            <a:schemeClr val="accent4"/>
          </a:effectRef>
          <a:fontRef idx="minor">
            <a:schemeClr val="dk1"/>
          </a:fontRef>
        </p:style>
        <p:txBody>
          <a:bodyPr wrap="square">
            <a:spAutoFit/>
          </a:bodyPr>
          <a:lstStyle/>
          <a:p>
            <a:r>
              <a:rPr lang="en-US" sz="1200" dirty="0"/>
              <a:t>SELECT </a:t>
            </a:r>
            <a:r>
              <a:rPr lang="en-US" sz="1200" dirty="0" err="1"/>
              <a:t>employee.EMPLOYEE_ID,employee.EMPLOYEE_NAME,address.CITY</a:t>
            </a:r>
            <a:endParaRPr lang="en-US" sz="1200" dirty="0"/>
          </a:p>
          <a:p>
            <a:r>
              <a:rPr lang="en-US" sz="1200" dirty="0"/>
              <a:t>FROM employee</a:t>
            </a:r>
          </a:p>
          <a:p>
            <a:r>
              <a:rPr lang="en-US" sz="1200" dirty="0"/>
              <a:t>LEFT JOIN address ON </a:t>
            </a:r>
            <a:r>
              <a:rPr lang="en-US" sz="1200" dirty="0" err="1"/>
              <a:t>employee.EMPLOYEE_ID</a:t>
            </a:r>
            <a:r>
              <a:rPr lang="en-US" sz="1200" dirty="0"/>
              <a:t>=</a:t>
            </a:r>
            <a:r>
              <a:rPr lang="en-US" sz="1200" dirty="0" err="1"/>
              <a:t>address.EMPLOYEE_ID</a:t>
            </a:r>
            <a:r>
              <a:rPr lang="en-US" sz="1200" dirty="0"/>
              <a:t>;</a:t>
            </a:r>
          </a:p>
        </p:txBody>
      </p:sp>
      <p:sp>
        <p:nvSpPr>
          <p:cNvPr id="15" name="Rectangle 14"/>
          <p:cNvSpPr/>
          <p:nvPr/>
        </p:nvSpPr>
        <p:spPr>
          <a:xfrm>
            <a:off x="612775" y="1905000"/>
            <a:ext cx="1368425" cy="276999"/>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dirty="0"/>
              <a:t>LEFT </a:t>
            </a:r>
            <a:r>
              <a:rPr lang="en-US" sz="1200" dirty="0" smtClean="0"/>
              <a:t>JOIN Example</a:t>
            </a:r>
            <a:endParaRPr lang="en-US" sz="1200" dirty="0"/>
          </a:p>
        </p:txBody>
      </p:sp>
    </p:spTree>
    <p:extLst>
      <p:ext uri="{BB962C8B-B14F-4D97-AF65-F5344CB8AC3E}">
        <p14:creationId xmlns:p14="http://schemas.microsoft.com/office/powerpoint/2010/main" val="37196967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83862</TotalTime>
  <Words>166</Words>
  <Application>Microsoft Office PowerPoint</Application>
  <PresentationFormat>Custom</PresentationFormat>
  <Paragraphs>82</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Wingdings</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Ramesh</cp:lastModifiedBy>
  <cp:revision>9363</cp:revision>
  <dcterms:created xsi:type="dcterms:W3CDTF">2006-08-16T00:00:00Z</dcterms:created>
  <dcterms:modified xsi:type="dcterms:W3CDTF">2020-07-07T03:53:21Z</dcterms:modified>
</cp:coreProperties>
</file>