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66" r:id="rId2"/>
    <p:sldId id="469" r:id="rId3"/>
    <p:sldId id="467" r:id="rId4"/>
    <p:sldId id="470" r:id="rId5"/>
    <p:sldId id="46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13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ling.com/tools/bcry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091999"/>
            <a:ext cx="4581525" cy="8763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5414046" y="2719061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46435" y="553825"/>
            <a:ext cx="8187966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will see </a:t>
            </a:r>
            <a:r>
              <a:rPr lang="en-US" sz="1200" dirty="0"/>
              <a:t>how to secure REST API using Spring Boot Database Authentication. All the user who tries to access the secured resource will be authenticated and authorized using the Database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5029200" cy="43412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699262" y="516902"/>
            <a:ext cx="3810000" cy="1159497"/>
          </a:xfrm>
          <a:prstGeom prst="wedgeRoundRectCallout">
            <a:avLst>
              <a:gd name="adj1" fmla="val -71583"/>
              <a:gd name="adj2" fmla="val 320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have extended</a:t>
            </a:r>
            <a:r>
              <a:rPr lang="en-US" sz="1200" b="1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WebSecurityConfigurerAdapter</a:t>
            </a:r>
            <a:r>
              <a:rPr lang="en-US" sz="1200" b="1" dirty="0"/>
              <a:t>, </a:t>
            </a:r>
            <a:r>
              <a:rPr lang="en-US" sz="1200" dirty="0"/>
              <a:t>it allows us to override spring’s security default feature. In our example we will be enabling </a:t>
            </a:r>
            <a:r>
              <a:rPr lang="en-US" sz="1200" b="1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HTTP Basic </a:t>
            </a:r>
            <a:r>
              <a:rPr lang="en-US" sz="1200" b="1" dirty="0" smtClean="0">
                <a:solidFill>
                  <a:srgbClr val="C00000"/>
                </a:solidFill>
              </a:rPr>
              <a:t>authentication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which </a:t>
            </a:r>
            <a:r>
              <a:rPr lang="en-US" sz="1200" dirty="0"/>
              <a:t>authenticates all the incoming request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105400" y="1981200"/>
            <a:ext cx="3963186" cy="2133600"/>
          </a:xfrm>
          <a:prstGeom prst="wedgeRoundRectCallout">
            <a:avLst>
              <a:gd name="adj1" fmla="val -60640"/>
              <a:gd name="adj2" fmla="val -4017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 smtClean="0">
                <a:solidFill>
                  <a:srgbClr val="C00000"/>
                </a:solidFill>
              </a:rPr>
              <a:t>configureAMBuilder</a:t>
            </a:r>
            <a:r>
              <a:rPr lang="en-US" sz="1200" b="1" dirty="0" smtClean="0">
                <a:solidFill>
                  <a:srgbClr val="C00000"/>
                </a:solidFill>
              </a:rPr>
              <a:t>() </a:t>
            </a:r>
            <a:r>
              <a:rPr lang="en-US" sz="1200" dirty="0"/>
              <a:t>method configures the </a:t>
            </a:r>
            <a:r>
              <a:rPr lang="en-US" sz="1200" b="1" dirty="0" err="1">
                <a:solidFill>
                  <a:srgbClr val="C00000"/>
                </a:solidFill>
              </a:rPr>
              <a:t>AuthenticationManagerBuilder</a:t>
            </a:r>
            <a:r>
              <a:rPr lang="en-US" sz="1200" dirty="0"/>
              <a:t> class with the valid user credentials and the allowed roles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have configured </a:t>
            </a:r>
            <a:r>
              <a:rPr lang="en-US" sz="1200" b="1" dirty="0">
                <a:solidFill>
                  <a:srgbClr val="C00000"/>
                </a:solidFill>
              </a:rPr>
              <a:t>JDBC</a:t>
            </a:r>
            <a:r>
              <a:rPr lang="en-US" sz="1200" dirty="0"/>
              <a:t> Authentication and set up two queries for </a:t>
            </a:r>
            <a:r>
              <a:rPr lang="en-US" sz="1200" b="1" dirty="0" err="1">
                <a:solidFill>
                  <a:srgbClr val="C00000"/>
                </a:solidFill>
              </a:rPr>
              <a:t>AuthenticationManagerBuilder</a:t>
            </a:r>
            <a:endParaRPr lang="en-US" sz="1200" dirty="0">
              <a:solidFill>
                <a:srgbClr val="C00000"/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 err="1">
                <a:solidFill>
                  <a:srgbClr val="C00000"/>
                </a:solidFill>
              </a:rPr>
              <a:t>usersByUsernameQuery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/>
              <a:t>–&gt;</a:t>
            </a:r>
            <a:r>
              <a:rPr lang="en-US" sz="1200" dirty="0"/>
              <a:t> Authenticating the user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 err="1">
                <a:solidFill>
                  <a:srgbClr val="C00000"/>
                </a:solidFill>
              </a:rPr>
              <a:t>authoritiesByUsernameQuery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/>
              <a:t>–&gt;</a:t>
            </a:r>
            <a:r>
              <a:rPr lang="en-US" sz="1200" dirty="0"/>
              <a:t> Authorizing the user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15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5105400" cy="43412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4572000" y="1066800"/>
            <a:ext cx="4495800" cy="2057400"/>
          </a:xfrm>
          <a:prstGeom prst="wedgeRoundRectCallout">
            <a:avLst>
              <a:gd name="adj1" fmla="val -72845"/>
              <a:gd name="adj2" fmla="val 558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</a:t>
            </a:r>
            <a:r>
              <a:rPr lang="en-US" sz="1000" b="1" dirty="0"/>
              <a:t> </a:t>
            </a:r>
            <a:r>
              <a:rPr lang="en-US" sz="1000" b="1" dirty="0">
                <a:solidFill>
                  <a:srgbClr val="C00000"/>
                </a:solidFill>
              </a:rPr>
              <a:t>configure(</a:t>
            </a:r>
            <a:r>
              <a:rPr lang="en-US" sz="1000" b="1" dirty="0">
                <a:solidFill>
                  <a:srgbClr val="FF0000"/>
                </a:solidFill>
              </a:rPr>
              <a:t>)</a:t>
            </a:r>
            <a:r>
              <a:rPr lang="en-US" sz="1000" dirty="0"/>
              <a:t> method configures the </a:t>
            </a:r>
            <a:r>
              <a:rPr lang="en-US" sz="1000" b="1" dirty="0" err="1">
                <a:solidFill>
                  <a:srgbClr val="C00000"/>
                </a:solidFill>
              </a:rPr>
              <a:t>HttpSecurity</a:t>
            </a:r>
            <a:r>
              <a:rPr lang="en-US" sz="1000" dirty="0"/>
              <a:t> class which authorizes each </a:t>
            </a:r>
            <a:r>
              <a:rPr lang="en-US" sz="1000" b="1" dirty="0" smtClean="0">
                <a:solidFill>
                  <a:srgbClr val="C00000"/>
                </a:solidFill>
              </a:rPr>
              <a:t>HTTP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request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which has been made. In our example all the request will be authenticated and allowed access only when the user has </a:t>
            </a:r>
            <a:r>
              <a:rPr lang="en-US" sz="1000" b="1" dirty="0">
                <a:solidFill>
                  <a:srgbClr val="C00000"/>
                </a:solidFill>
              </a:rPr>
              <a:t>USER</a:t>
            </a:r>
            <a:r>
              <a:rPr lang="en-US" sz="1000" dirty="0"/>
              <a:t> or </a:t>
            </a:r>
            <a:r>
              <a:rPr lang="en-US" sz="1000" b="1" dirty="0">
                <a:solidFill>
                  <a:srgbClr val="C00000"/>
                </a:solidFill>
              </a:rPr>
              <a:t>ADMIN</a:t>
            </a:r>
            <a:r>
              <a:rPr lang="en-US" sz="1000" dirty="0"/>
              <a:t> </a:t>
            </a:r>
            <a:r>
              <a:rPr lang="en-US" sz="1000" dirty="0" smtClean="0"/>
              <a:t>role</a:t>
            </a:r>
          </a:p>
          <a:p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>
                <a:solidFill>
                  <a:srgbClr val="C00000"/>
                </a:solidFill>
              </a:rPr>
              <a:t>.</a:t>
            </a:r>
            <a:r>
              <a:rPr lang="en-US" sz="1000" b="1" dirty="0" err="1">
                <a:solidFill>
                  <a:srgbClr val="C00000"/>
                </a:solidFill>
              </a:rPr>
              <a:t>httpBasic</a:t>
            </a:r>
            <a:r>
              <a:rPr lang="en-US" sz="1000" b="1" dirty="0">
                <a:solidFill>
                  <a:srgbClr val="C00000"/>
                </a:solidFill>
              </a:rPr>
              <a:t>()</a:t>
            </a:r>
            <a:r>
              <a:rPr lang="en-US" sz="1000" dirty="0"/>
              <a:t> </a:t>
            </a:r>
            <a:r>
              <a:rPr lang="en-US" sz="1000" b="1" dirty="0"/>
              <a:t>–&gt;</a:t>
            </a:r>
            <a:r>
              <a:rPr lang="en-US" sz="1000" dirty="0"/>
              <a:t> Makes spring to use the </a:t>
            </a:r>
            <a:r>
              <a:rPr lang="en-US" sz="1000" b="1" dirty="0">
                <a:solidFill>
                  <a:srgbClr val="C00000"/>
                </a:solidFill>
              </a:rPr>
              <a:t>HTTP </a:t>
            </a:r>
            <a:r>
              <a:rPr lang="en-US" sz="1000" b="1" dirty="0" smtClean="0">
                <a:solidFill>
                  <a:srgbClr val="C00000"/>
                </a:solidFill>
              </a:rPr>
              <a:t>Basic Authentication</a:t>
            </a:r>
            <a:r>
              <a:rPr lang="en-US" sz="1000" dirty="0"/>
              <a:t> method to authenticate the </a:t>
            </a:r>
            <a:r>
              <a:rPr lang="en-US" sz="1000" dirty="0" smtClean="0"/>
              <a:t>user</a:t>
            </a:r>
            <a:br>
              <a:rPr lang="en-US" sz="1000" dirty="0" smtClean="0"/>
            </a:b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>
                <a:solidFill>
                  <a:srgbClr val="C00000"/>
                </a:solidFill>
              </a:rPr>
              <a:t>authorizeRequests</a:t>
            </a:r>
            <a:r>
              <a:rPr lang="en-US" sz="1000" b="1" dirty="0">
                <a:solidFill>
                  <a:srgbClr val="C00000"/>
                </a:solidFill>
              </a:rPr>
              <a:t>()</a:t>
            </a:r>
            <a:br>
              <a:rPr lang="en-US" sz="1000" b="1" dirty="0">
                <a:solidFill>
                  <a:srgbClr val="C00000"/>
                </a:solidFill>
              </a:rPr>
            </a:br>
            <a:r>
              <a:rPr lang="en-US" sz="1000" b="1" dirty="0">
                <a:solidFill>
                  <a:srgbClr val="C00000"/>
                </a:solidFill>
              </a:rPr>
              <a:t>.</a:t>
            </a:r>
            <a:r>
              <a:rPr lang="en-US" sz="1000" b="1" dirty="0" err="1">
                <a:solidFill>
                  <a:srgbClr val="C00000"/>
                </a:solidFill>
              </a:rPr>
              <a:t>anyRequest</a:t>
            </a:r>
            <a:r>
              <a:rPr lang="en-US" sz="1000" b="1" dirty="0">
                <a:solidFill>
                  <a:srgbClr val="C00000"/>
                </a:solidFill>
              </a:rPr>
              <a:t>().authenticated()</a:t>
            </a:r>
            <a:r>
              <a:rPr lang="en-US" sz="1000" b="1" dirty="0"/>
              <a:t> –&gt;</a:t>
            </a:r>
            <a:r>
              <a:rPr lang="en-US" sz="1000" dirty="0"/>
              <a:t> All requests to the endpoint must be authorized or else they should be rejected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>
                <a:solidFill>
                  <a:srgbClr val="C00000"/>
                </a:solidFill>
              </a:rPr>
              <a:t>.</a:t>
            </a:r>
            <a:r>
              <a:rPr lang="en-US" sz="1000" b="1" dirty="0" err="1">
                <a:solidFill>
                  <a:srgbClr val="C00000"/>
                </a:solidFill>
              </a:rPr>
              <a:t>csrf</a:t>
            </a:r>
            <a:r>
              <a:rPr lang="en-US" sz="1000" b="1" dirty="0">
                <a:solidFill>
                  <a:srgbClr val="C00000"/>
                </a:solidFill>
              </a:rPr>
              <a:t>().disable() </a:t>
            </a:r>
            <a:r>
              <a:rPr lang="en-US" sz="1000" b="1" dirty="0"/>
              <a:t>–&gt;</a:t>
            </a:r>
            <a:r>
              <a:rPr lang="en-US" sz="1000" dirty="0"/>
              <a:t> Disables CSRF protection</a:t>
            </a:r>
          </a:p>
          <a:p>
            <a:endParaRPr lang="en-US" sz="1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495800" y="3276600"/>
            <a:ext cx="4495800" cy="1371600"/>
          </a:xfrm>
          <a:prstGeom prst="wedgeRoundRectCallout">
            <a:avLst>
              <a:gd name="adj1" fmla="val -90039"/>
              <a:gd name="adj2" fmla="val 256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Spring Boot 2, we need to pass the encoded </a:t>
            </a:r>
            <a:r>
              <a:rPr lang="en-US" sz="1000" dirty="0" smtClean="0"/>
              <a:t>password, We </a:t>
            </a:r>
            <a:r>
              <a:rPr lang="en-US" sz="1000" dirty="0"/>
              <a:t>have registered our </a:t>
            </a:r>
            <a:r>
              <a:rPr lang="en-US" sz="1000" b="1" dirty="0" err="1">
                <a:solidFill>
                  <a:srgbClr val="C00000"/>
                </a:solidFill>
              </a:rPr>
              <a:t>passwordEncoder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/>
              <a:t>as </a:t>
            </a:r>
            <a:r>
              <a:rPr lang="en-US" sz="1000" b="1" dirty="0" err="1">
                <a:solidFill>
                  <a:srgbClr val="C00000"/>
                </a:solidFill>
              </a:rPr>
              <a:t>BCryptPasswordEncoder</a:t>
            </a:r>
            <a:r>
              <a:rPr lang="en-US" sz="1000" dirty="0"/>
              <a:t>. While saving the password in the database we need to save it in a </a:t>
            </a:r>
            <a:r>
              <a:rPr lang="en-US" sz="1000" dirty="0" err="1"/>
              <a:t>Bcrypt</a:t>
            </a:r>
            <a:r>
              <a:rPr lang="en-US" sz="1000" dirty="0"/>
              <a:t> encoded format, which will be decoded while authenticating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Whenever we have not mapped any </a:t>
            </a:r>
            <a:r>
              <a:rPr lang="en-US" sz="1000" dirty="0" err="1"/>
              <a:t>PasswordEncoder</a:t>
            </a:r>
            <a:r>
              <a:rPr lang="en-US" sz="1000" dirty="0"/>
              <a:t> then </a:t>
            </a:r>
            <a:r>
              <a:rPr lang="en-US" sz="1000" dirty="0" err="1"/>
              <a:t>SpringBoot</a:t>
            </a:r>
            <a:r>
              <a:rPr lang="en-US" sz="1000" dirty="0"/>
              <a:t> will throw the </a:t>
            </a:r>
            <a:r>
              <a:rPr lang="en-US" sz="1000" b="1" dirty="0"/>
              <a:t>“There is no </a:t>
            </a:r>
            <a:r>
              <a:rPr lang="en-US" sz="1000" b="1" dirty="0" err="1"/>
              <a:t>PasswordEncoder</a:t>
            </a:r>
            <a:r>
              <a:rPr lang="en-US" sz="1000" b="1" dirty="0"/>
              <a:t> mapped for the id \”null\”</a:t>
            </a:r>
            <a:r>
              <a:rPr lang="en-US" sz="1000" dirty="0"/>
              <a:t> error</a:t>
            </a:r>
          </a:p>
        </p:txBody>
      </p:sp>
    </p:spTree>
    <p:extLst>
      <p:ext uri="{BB962C8B-B14F-4D97-AF65-F5344CB8AC3E}">
        <p14:creationId xmlns:p14="http://schemas.microsoft.com/office/powerpoint/2010/main" val="2460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1" y="609600"/>
            <a:ext cx="8688339" cy="417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7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44526" y="2329934"/>
            <a:ext cx="425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https://www.browserling.com/tools/bcrypt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722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88076</TotalTime>
  <Words>169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9537</cp:revision>
  <dcterms:created xsi:type="dcterms:W3CDTF">2006-08-16T00:00:00Z</dcterms:created>
  <dcterms:modified xsi:type="dcterms:W3CDTF">2019-05-23T09:06:07Z</dcterms:modified>
</cp:coreProperties>
</file>