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6"/>
  </p:notesMasterIdLst>
  <p:sldIdLst>
    <p:sldId id="465" r:id="rId2"/>
    <p:sldId id="469" r:id="rId3"/>
    <p:sldId id="470" r:id="rId4"/>
    <p:sldId id="471" r:id="rId5"/>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86323" autoAdjust="0"/>
  </p:normalViewPr>
  <p:slideViewPr>
    <p:cSldViewPr>
      <p:cViewPr varScale="1">
        <p:scale>
          <a:sx n="100" d="100"/>
          <a:sy n="100" d="100"/>
        </p:scale>
        <p:origin x="63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3/2/2020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93413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379009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1044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048000" y="35738"/>
            <a:ext cx="2743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a:t>
            </a:r>
            <a:r>
              <a:rPr lang="en-US" sz="1200" dirty="0"/>
              <a:t>REST </a:t>
            </a:r>
            <a:r>
              <a:rPr lang="en-US" sz="1200" dirty="0" smtClean="0"/>
              <a:t>Example [book] + JPA</a:t>
            </a:r>
            <a:endParaRPr lang="en-US" sz="1200" dirty="0"/>
          </a:p>
        </p:txBody>
      </p:sp>
      <p:sp>
        <p:nvSpPr>
          <p:cNvPr id="11" name="Rounded Rectangle 10"/>
          <p:cNvSpPr/>
          <p:nvPr/>
        </p:nvSpPr>
        <p:spPr>
          <a:xfrm>
            <a:off x="4191000" y="1335024"/>
            <a:ext cx="16002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SpringBootDemo</a:t>
            </a:r>
          </a:p>
        </p:txBody>
      </p:sp>
      <p:sp>
        <p:nvSpPr>
          <p:cNvPr id="7" name="Flowchart: Magnetic Disk 6"/>
          <p:cNvSpPr/>
          <p:nvPr/>
        </p:nvSpPr>
        <p:spPr>
          <a:xfrm>
            <a:off x="6705600" y="1447800"/>
            <a:ext cx="914400" cy="612648"/>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DB</a:t>
            </a:r>
            <a:endParaRPr lang="en-US" dirty="0"/>
          </a:p>
        </p:txBody>
      </p:sp>
      <p:sp>
        <p:nvSpPr>
          <p:cNvPr id="8" name="AutoShape 2" descr="Image result for postman clien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1" name="Straight Arrow Connector 20"/>
          <p:cNvCxnSpPr/>
          <p:nvPr/>
        </p:nvCxnSpPr>
        <p:spPr>
          <a:xfrm flipV="1">
            <a:off x="3288007" y="1792664"/>
            <a:ext cx="911225" cy="44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flipV="1">
            <a:off x="5791200" y="1765468"/>
            <a:ext cx="911225" cy="44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24" name="Rounded Rectangular Callout 23"/>
          <p:cNvSpPr/>
          <p:nvPr/>
        </p:nvSpPr>
        <p:spPr>
          <a:xfrm>
            <a:off x="611187" y="2921084"/>
            <a:ext cx="2540000" cy="584116"/>
          </a:xfrm>
          <a:prstGeom prst="wedgeRoundRectCallout">
            <a:avLst>
              <a:gd name="adj1" fmla="val 33038"/>
              <a:gd name="adj2" fmla="val -152083"/>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C</a:t>
            </a:r>
            <a:r>
              <a:rPr lang="en-US" sz="1200" dirty="0" smtClean="0"/>
              <a:t>onsuming </a:t>
            </a:r>
            <a:r>
              <a:rPr lang="en-US" sz="1200" dirty="0"/>
              <a:t>a RESTful Web Services by using  </a:t>
            </a:r>
            <a:r>
              <a:rPr lang="en-US" sz="1200" dirty="0" smtClean="0"/>
              <a:t>Postman client</a:t>
            </a:r>
            <a:endParaRPr lang="en-US" sz="1200" dirty="0"/>
          </a:p>
        </p:txBody>
      </p:sp>
      <p:pic>
        <p:nvPicPr>
          <p:cNvPr id="15"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3607" y="144780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270880" y="1170361"/>
            <a:ext cx="1145057"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Postman client</a:t>
            </a:r>
            <a:endParaRPr lang="en-US" sz="1200" dirty="0"/>
          </a:p>
        </p:txBody>
      </p:sp>
      <p:pic>
        <p:nvPicPr>
          <p:cNvPr id="5" name="Picture 4"/>
          <p:cNvPicPr>
            <a:picLocks noChangeAspect="1"/>
          </p:cNvPicPr>
          <p:nvPr/>
        </p:nvPicPr>
        <p:blipFill>
          <a:blip r:embed="rId4"/>
          <a:stretch>
            <a:fillRect/>
          </a:stretch>
        </p:blipFill>
        <p:spPr>
          <a:xfrm>
            <a:off x="3753144" y="2679868"/>
            <a:ext cx="2735808" cy="1238380"/>
          </a:xfrm>
          <a:prstGeom prst="rect">
            <a:avLst/>
          </a:prstGeom>
          <a:ln w="3175"/>
        </p:spPr>
        <p:style>
          <a:lnRef idx="2">
            <a:schemeClr val="accent4"/>
          </a:lnRef>
          <a:fillRef idx="1">
            <a:schemeClr val="lt1"/>
          </a:fillRef>
          <a:effectRef idx="0">
            <a:schemeClr val="accent4"/>
          </a:effectRef>
          <a:fontRef idx="minor">
            <a:schemeClr val="dk1"/>
          </a:fontRef>
        </p:style>
      </p:pic>
      <p:cxnSp>
        <p:nvCxnSpPr>
          <p:cNvPr id="10" name="Straight Arrow Connector 9"/>
          <p:cNvCxnSpPr>
            <a:stCxn id="11" idx="2"/>
          </p:cNvCxnSpPr>
          <p:nvPr/>
        </p:nvCxnSpPr>
        <p:spPr>
          <a:xfrm flipH="1">
            <a:off x="4827587" y="2249424"/>
            <a:ext cx="163513" cy="4304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3954286" y="4024626"/>
            <a:ext cx="2333524"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smtClean="0"/>
              <a:t>REST Endpoints to Create/Update/</a:t>
            </a:r>
          </a:p>
          <a:p>
            <a:r>
              <a:rPr lang="en-US" sz="1200" dirty="0" smtClean="0"/>
              <a:t>Get/Delete book details</a:t>
            </a:r>
            <a:endParaRPr lang="en-US" sz="1200" dirty="0"/>
          </a:p>
        </p:txBody>
      </p:sp>
    </p:spTree>
    <p:extLst>
      <p:ext uri="{BB962C8B-B14F-4D97-AF65-F5344CB8AC3E}">
        <p14:creationId xmlns:p14="http://schemas.microsoft.com/office/powerpoint/2010/main" val="1254293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2" descr="Image result for postman clien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199" y="2590800"/>
            <a:ext cx="4629150" cy="942975"/>
          </a:xfrm>
          <a:prstGeom prst="rect">
            <a:avLst/>
          </a:prstGeom>
          <a:ln/>
        </p:spPr>
        <p:style>
          <a:lnRef idx="1">
            <a:schemeClr val="accent4"/>
          </a:lnRef>
          <a:fillRef idx="2">
            <a:schemeClr val="accent4"/>
          </a:fillRef>
          <a:effectRef idx="1">
            <a:schemeClr val="accent4"/>
          </a:effectRef>
          <a:fontRef idx="minor">
            <a:schemeClr val="dk1"/>
          </a:fontRef>
        </p:style>
      </p:pic>
      <p:sp>
        <p:nvSpPr>
          <p:cNvPr id="4" name="Rounded Rectangular Callout 3"/>
          <p:cNvSpPr/>
          <p:nvPr/>
        </p:nvSpPr>
        <p:spPr>
          <a:xfrm>
            <a:off x="301018" y="762000"/>
            <a:ext cx="8368613" cy="986660"/>
          </a:xfrm>
          <a:prstGeom prst="wedgeRoundRectCallout">
            <a:avLst>
              <a:gd name="adj1" fmla="val -14322"/>
              <a:gd name="adj2" fmla="val 132857"/>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Spring Boot provides </a:t>
            </a:r>
            <a:r>
              <a:rPr lang="en-US" sz="1200" b="1" dirty="0">
                <a:solidFill>
                  <a:srgbClr val="FF0000"/>
                </a:solidFill>
              </a:rPr>
              <a:t>spring-boot-starter-data-</a:t>
            </a:r>
            <a:r>
              <a:rPr lang="en-US" sz="1200" b="1" dirty="0" err="1">
                <a:solidFill>
                  <a:srgbClr val="FF0000"/>
                </a:solidFill>
              </a:rPr>
              <a:t>jpa</a:t>
            </a:r>
            <a:r>
              <a:rPr lang="en-US" sz="1200" dirty="0"/>
              <a:t> starter to connect Spring application with relational database efficiently</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Spring Data JPA provides complete abstraction over the DAO layer. We don’t need to write the implementation for the DAO layer anymore; Spring Data </a:t>
            </a:r>
            <a:r>
              <a:rPr lang="en-US" sz="1200" dirty="0" smtClean="0"/>
              <a:t>JPA auto-generates </a:t>
            </a:r>
            <a:r>
              <a:rPr lang="en-US" sz="1200" dirty="0"/>
              <a:t>the </a:t>
            </a:r>
            <a:r>
              <a:rPr lang="en-US" sz="1200" dirty="0" smtClean="0"/>
              <a:t>implementation for the DAO layer.</a:t>
            </a:r>
            <a:endParaRPr lang="en-US" sz="1200" dirty="0"/>
          </a:p>
        </p:txBody>
      </p:sp>
      <p:sp>
        <p:nvSpPr>
          <p:cNvPr id="10" name="Rectangle 9"/>
          <p:cNvSpPr/>
          <p:nvPr/>
        </p:nvSpPr>
        <p:spPr>
          <a:xfrm>
            <a:off x="3048000" y="35738"/>
            <a:ext cx="2743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a:t>
            </a:r>
            <a:r>
              <a:rPr lang="en-US" sz="1200" dirty="0"/>
              <a:t>REST </a:t>
            </a:r>
            <a:r>
              <a:rPr lang="en-US" sz="1200" dirty="0" smtClean="0"/>
              <a:t>Example [book] + JPA</a:t>
            </a:r>
            <a:endParaRPr lang="en-US" sz="1200" dirty="0"/>
          </a:p>
        </p:txBody>
      </p:sp>
    </p:spTree>
    <p:extLst>
      <p:ext uri="{BB962C8B-B14F-4D97-AF65-F5344CB8AC3E}">
        <p14:creationId xmlns:p14="http://schemas.microsoft.com/office/powerpoint/2010/main" val="3298437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05000" y="3015553"/>
            <a:ext cx="4906060" cy="1867161"/>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2" descr="Image result for postman clien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ounded Rectangular Callout 4"/>
          <p:cNvSpPr/>
          <p:nvPr/>
        </p:nvSpPr>
        <p:spPr>
          <a:xfrm>
            <a:off x="155575" y="647390"/>
            <a:ext cx="8912225" cy="2019610"/>
          </a:xfrm>
          <a:prstGeom prst="wedgeRoundRectCallout">
            <a:avLst>
              <a:gd name="adj1" fmla="val -4387"/>
              <a:gd name="adj2" fmla="val 69664"/>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JPA</a:t>
            </a:r>
            <a:r>
              <a:rPr lang="en-US" sz="1200" dirty="0"/>
              <a:t> </a:t>
            </a:r>
            <a:r>
              <a:rPr lang="en-US" sz="1200" dirty="0" smtClean="0"/>
              <a:t>Entity </a:t>
            </a:r>
            <a:r>
              <a:rPr lang="en-US" sz="1200" dirty="0"/>
              <a:t>is any Java POJO, which can represent the underlying table structure. As our service is based on </a:t>
            </a:r>
            <a:r>
              <a:rPr lang="en-US" sz="1200" dirty="0" smtClean="0"/>
              <a:t>the Book</a:t>
            </a:r>
            <a:r>
              <a:rPr lang="en-US" sz="1200" dirty="0"/>
              <a:t> table, </a:t>
            </a:r>
            <a:r>
              <a:rPr lang="en-US" sz="1200" dirty="0" smtClean="0"/>
              <a:t>we created </a:t>
            </a:r>
            <a:r>
              <a:rPr lang="en-US" sz="1200" dirty="0"/>
              <a:t>a B</a:t>
            </a:r>
            <a:r>
              <a:rPr lang="en-US" sz="1200" dirty="0" smtClean="0"/>
              <a:t>ook</a:t>
            </a:r>
            <a:r>
              <a:rPr lang="en-US" sz="1200" dirty="0"/>
              <a:t> Entity object</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a:t>
            </a:r>
            <a:r>
              <a:rPr lang="en-US" sz="1200" dirty="0" smtClean="0"/>
              <a:t>POJO </a:t>
            </a:r>
            <a:r>
              <a:rPr lang="en-US" sz="1200" dirty="0"/>
              <a:t>is annotated with </a:t>
            </a:r>
            <a:r>
              <a:rPr lang="en-US" sz="1200" dirty="0">
                <a:solidFill>
                  <a:srgbClr val="FF0000"/>
                </a:solidFill>
              </a:rPr>
              <a:t>@Entity</a:t>
            </a:r>
            <a:r>
              <a:rPr lang="en-US" sz="1200" dirty="0"/>
              <a:t>, which is to denote this is an entity object for the table name </a:t>
            </a:r>
            <a:r>
              <a:rPr lang="en-US" sz="1200" dirty="0" smtClean="0"/>
              <a:t>Book.</a:t>
            </a:r>
          </a:p>
          <a:p>
            <a:pPr marL="171450" indent="-171450">
              <a:buFont typeface="Wingdings" pitchFamily="2" charset="2"/>
              <a:buChar char="ü"/>
            </a:pPr>
            <a:endParaRPr lang="en-US" sz="1200" dirty="0"/>
          </a:p>
          <a:p>
            <a:pPr marL="171450" indent="-171450">
              <a:buFont typeface="Wingdings" pitchFamily="2" charset="2"/>
              <a:buChar char="ü"/>
            </a:pPr>
            <a:r>
              <a:rPr lang="en-US" sz="1200" dirty="0">
                <a:solidFill>
                  <a:srgbClr val="FF0000"/>
                </a:solidFill>
              </a:rPr>
              <a:t>id</a:t>
            </a:r>
            <a:r>
              <a:rPr lang="en-US" sz="1200" dirty="0"/>
              <a:t> is our Primary Key and, hence, marked as </a:t>
            </a:r>
            <a:r>
              <a:rPr lang="en-US" sz="1200" dirty="0">
                <a:solidFill>
                  <a:srgbClr val="FF0000"/>
                </a:solidFill>
              </a:rPr>
              <a:t>@Id</a:t>
            </a:r>
            <a:r>
              <a:rPr lang="en-US" sz="1200" dirty="0" smtClean="0"/>
              <a:t>.</a:t>
            </a:r>
            <a:r>
              <a:rPr lang="en-US" sz="1200" dirty="0"/>
              <a:t> The field id is also marked with </a:t>
            </a:r>
            <a:r>
              <a:rPr lang="en-US" sz="1200" dirty="0">
                <a:solidFill>
                  <a:srgbClr val="FF0000"/>
                </a:solidFill>
              </a:rPr>
              <a:t>@GeneratedValue</a:t>
            </a:r>
            <a:r>
              <a:rPr lang="en-US" sz="1200" dirty="0"/>
              <a:t>,</a:t>
            </a:r>
            <a:r>
              <a:rPr lang="en-US" sz="1200" dirty="0" smtClean="0"/>
              <a:t> </a:t>
            </a:r>
            <a:r>
              <a:rPr lang="en-US" sz="1200" dirty="0"/>
              <a:t>which denotes that this is an Auto-Increment column and Hibernate will take care of putting in the next value. Hibernate will first query the underlying table to know the max value of the column and increment it with next insert. This also means that we don’t need to specify any value for the Id column and can leave it blank.</a:t>
            </a:r>
            <a:endParaRPr lang="en-US" sz="1200" dirty="0" smtClean="0"/>
          </a:p>
          <a:p>
            <a:pPr marL="171450" indent="-171450">
              <a:buFont typeface="Wingdings" pitchFamily="2" charset="2"/>
              <a:buChar char="ü"/>
            </a:pPr>
            <a:endParaRPr lang="en-US" sz="1200" dirty="0"/>
          </a:p>
          <a:p>
            <a:pPr marL="171450" indent="-171450">
              <a:buFont typeface="Wingdings" pitchFamily="2" charset="2"/>
              <a:buChar char="ü"/>
            </a:pPr>
            <a:endParaRPr lang="en-US" sz="1200" dirty="0"/>
          </a:p>
        </p:txBody>
      </p:sp>
      <p:sp>
        <p:nvSpPr>
          <p:cNvPr id="9" name="Rectangle 8"/>
          <p:cNvSpPr/>
          <p:nvPr/>
        </p:nvSpPr>
        <p:spPr>
          <a:xfrm>
            <a:off x="3048000" y="35738"/>
            <a:ext cx="2743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a:t>
            </a:r>
            <a:r>
              <a:rPr lang="en-US" sz="1200" dirty="0"/>
              <a:t>REST </a:t>
            </a:r>
            <a:r>
              <a:rPr lang="en-US" sz="1200" dirty="0" smtClean="0"/>
              <a:t>Example [book] + JPA</a:t>
            </a:r>
            <a:endParaRPr lang="en-US" sz="1200" dirty="0"/>
          </a:p>
        </p:txBody>
      </p:sp>
    </p:spTree>
    <p:extLst>
      <p:ext uri="{BB962C8B-B14F-4D97-AF65-F5344CB8AC3E}">
        <p14:creationId xmlns:p14="http://schemas.microsoft.com/office/powerpoint/2010/main" val="214430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676400" y="2793999"/>
            <a:ext cx="6087325" cy="1629002"/>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2" descr="Image result for postman client"/>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ounded Rectangular Callout 4"/>
          <p:cNvSpPr/>
          <p:nvPr/>
        </p:nvSpPr>
        <p:spPr>
          <a:xfrm>
            <a:off x="155575" y="1066800"/>
            <a:ext cx="8912225" cy="1219200"/>
          </a:xfrm>
          <a:prstGeom prst="wedgeRoundRectCallout">
            <a:avLst>
              <a:gd name="adj1" fmla="val -6838"/>
              <a:gd name="adj2" fmla="val 9212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Repository represents the DAO layer, which typically does all the database operations. Thanks to Spring Data, who provides the implementations for these </a:t>
            </a:r>
            <a:r>
              <a:rPr lang="en-US" sz="1200" dirty="0" smtClean="0"/>
              <a:t>methods.</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There are no method declarations here in the </a:t>
            </a:r>
            <a:r>
              <a:rPr lang="en-US" sz="1200" dirty="0" err="1" smtClean="0"/>
              <a:t>BookRepository</a:t>
            </a:r>
            <a:r>
              <a:rPr lang="en-US" sz="1200" dirty="0" smtClean="0"/>
              <a:t>. </a:t>
            </a:r>
            <a:r>
              <a:rPr lang="en-US" sz="1200" dirty="0"/>
              <a:t>That is because Spring Data’s  </a:t>
            </a:r>
            <a:r>
              <a:rPr lang="en-US" sz="1200" dirty="0" err="1" smtClean="0"/>
              <a:t>CrudRepository</a:t>
            </a:r>
            <a:r>
              <a:rPr lang="en-US" sz="1200" dirty="0" smtClean="0"/>
              <a:t> Interface</a:t>
            </a:r>
            <a:r>
              <a:rPr lang="en-US" sz="1200" dirty="0"/>
              <a:t> has already declared basic CRUD methods.</a:t>
            </a:r>
          </a:p>
        </p:txBody>
      </p:sp>
      <p:sp>
        <p:nvSpPr>
          <p:cNvPr id="9" name="Rectangle 8"/>
          <p:cNvSpPr/>
          <p:nvPr/>
        </p:nvSpPr>
        <p:spPr>
          <a:xfrm>
            <a:off x="3048000" y="35738"/>
            <a:ext cx="2743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a:t>
            </a:r>
            <a:r>
              <a:rPr lang="en-US" sz="1200" dirty="0"/>
              <a:t>REST </a:t>
            </a:r>
            <a:r>
              <a:rPr lang="en-US" sz="1200" dirty="0" smtClean="0"/>
              <a:t>Example [book] + JPA</a:t>
            </a:r>
            <a:endParaRPr lang="en-US" sz="1200" dirty="0"/>
          </a:p>
        </p:txBody>
      </p:sp>
    </p:spTree>
    <p:extLst>
      <p:ext uri="{BB962C8B-B14F-4D97-AF65-F5344CB8AC3E}">
        <p14:creationId xmlns:p14="http://schemas.microsoft.com/office/powerpoint/2010/main" val="2475164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88010</TotalTime>
  <Words>69</Words>
  <Application>Microsoft Office PowerPoint</Application>
  <PresentationFormat>Custom</PresentationFormat>
  <Paragraphs>27</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9523</cp:revision>
  <dcterms:created xsi:type="dcterms:W3CDTF">2006-08-16T00:00:00Z</dcterms:created>
  <dcterms:modified xsi:type="dcterms:W3CDTF">2020-03-02T06:33:18Z</dcterms:modified>
</cp:coreProperties>
</file>