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notesViewPr>
    <p:cSldViewPr snapToGrid="0">
      <p:cViewPr varScale="1">
        <p:scale>
          <a:sx n="34" d="100"/>
          <a:sy n="34" d="100"/>
        </p:scale>
        <p:origin x="144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Data%20Analysis%20Training\EXCEL\Project\Excel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Data%20Analysis%20Training\EXCEL\Project\Excel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confirmed cases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spPr>
            <a:ln w="28575" cap="rnd">
              <a:solidFill>
                <a:schemeClr val="accent1"/>
              </a:solidFill>
              <a:round/>
            </a:ln>
            <a:effectLst/>
          </c:spPr>
          <c:marker>
            <c:symbol val="circle"/>
            <c:size val="5"/>
            <c:spPr>
              <a:solidFill>
                <a:srgbClr val="C00000"/>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Sheet4!$A$115:$A$117</c:f>
              <c:numCache>
                <c:formatCode>General</c:formatCode>
                <c:ptCount val="3"/>
                <c:pt idx="0">
                  <c:v>2020</c:v>
                </c:pt>
                <c:pt idx="1">
                  <c:v>2021</c:v>
                </c:pt>
                <c:pt idx="2">
                  <c:v>2022</c:v>
                </c:pt>
              </c:numCache>
            </c:numRef>
          </c:cat>
          <c:val>
            <c:numRef>
              <c:f>Sheet4!$B$115:$B$117</c:f>
              <c:numCache>
                <c:formatCode>_(* #,##0_);_(* \(#,##0\);_(* "-"??_);_(@_)</c:formatCode>
                <c:ptCount val="3"/>
                <c:pt idx="0">
                  <c:v>83273121</c:v>
                </c:pt>
                <c:pt idx="1">
                  <c:v>203350373</c:v>
                </c:pt>
                <c:pt idx="2">
                  <c:v>316173149</c:v>
                </c:pt>
              </c:numCache>
            </c:numRef>
          </c:val>
          <c:smooth val="0"/>
          <c:extLst>
            <c:ext xmlns:c16="http://schemas.microsoft.com/office/drawing/2014/chart" uri="{C3380CC4-5D6E-409C-BE32-E72D297353CC}">
              <c16:uniqueId val="{00000000-EEE2-4F68-B00A-304F5E024510}"/>
            </c:ext>
          </c:extLst>
        </c:ser>
        <c:dLbls>
          <c:dLblPos val="r"/>
          <c:showLegendKey val="0"/>
          <c:showVal val="1"/>
          <c:showCatName val="0"/>
          <c:showSerName val="0"/>
          <c:showPercent val="0"/>
          <c:showBubbleSize val="0"/>
        </c:dLbls>
        <c:marker val="1"/>
        <c:smooth val="0"/>
        <c:axId val="486862479"/>
        <c:axId val="1586005903"/>
        <c:extLst>
          <c:ext xmlns:c15="http://schemas.microsoft.com/office/drawing/2012/chart" uri="{02D57815-91ED-43cb-92C2-25804820EDAC}">
            <c15:filteredLineSeries>
              <c15: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Sheet4!$A$115:$A$117</c15:sqref>
                        </c15:formulaRef>
                      </c:ext>
                    </c:extLst>
                    <c:numCache>
                      <c:formatCode>General</c:formatCode>
                      <c:ptCount val="3"/>
                      <c:pt idx="0">
                        <c:v>2020</c:v>
                      </c:pt>
                      <c:pt idx="1">
                        <c:v>2021</c:v>
                      </c:pt>
                      <c:pt idx="2">
                        <c:v>2022</c:v>
                      </c:pt>
                    </c:numCache>
                  </c:numRef>
                </c:cat>
                <c:val>
                  <c:numRef>
                    <c:extLst>
                      <c:ext uri="{02D57815-91ED-43cb-92C2-25804820EDAC}">
                        <c15:formulaRef>
                          <c15:sqref>Sheet4!$A$115:$A$117</c15:sqref>
                        </c15:formulaRef>
                      </c:ext>
                    </c:extLst>
                    <c:numCache>
                      <c:formatCode>General</c:formatCode>
                      <c:ptCount val="3"/>
                      <c:pt idx="0">
                        <c:v>2020</c:v>
                      </c:pt>
                      <c:pt idx="1">
                        <c:v>2021</c:v>
                      </c:pt>
                      <c:pt idx="2">
                        <c:v>2022</c:v>
                      </c:pt>
                    </c:numCache>
                  </c:numRef>
                </c:val>
                <c:smooth val="0"/>
                <c:extLst>
                  <c:ext xmlns:c16="http://schemas.microsoft.com/office/drawing/2014/chart" uri="{C3380CC4-5D6E-409C-BE32-E72D297353CC}">
                    <c16:uniqueId val="{00000001-EEE2-4F68-B00A-304F5E024510}"/>
                  </c:ext>
                </c:extLst>
              </c15:ser>
            </c15:filteredLineSeries>
          </c:ext>
        </c:extLst>
      </c:lineChart>
      <c:catAx>
        <c:axId val="48686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6005903"/>
        <c:crosses val="autoZero"/>
        <c:auto val="1"/>
        <c:lblAlgn val="ctr"/>
        <c:lblOffset val="100"/>
        <c:noMultiLvlLbl val="0"/>
      </c:catAx>
      <c:valAx>
        <c:axId val="1586005903"/>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86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[ExcelProject.xlsx]Sheet4!PivotTable2</c:name>
    <c:fmtId val="20"/>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Sheet4!$B$3</c:f>
              <c:strCache>
                <c:ptCount val="1"/>
                <c:pt idx="0">
                  <c:v>Total</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Sheet4!$A$4:$A$9</c:f>
              <c:strCache>
                <c:ptCount val="5"/>
                <c:pt idx="0">
                  <c:v>US</c:v>
                </c:pt>
                <c:pt idx="1">
                  <c:v>India</c:v>
                </c:pt>
                <c:pt idx="2">
                  <c:v>Brazil</c:v>
                </c:pt>
                <c:pt idx="3">
                  <c:v>France</c:v>
                </c:pt>
                <c:pt idx="4">
                  <c:v>Germany</c:v>
                </c:pt>
              </c:strCache>
            </c:strRef>
          </c:cat>
          <c:val>
            <c:numRef>
              <c:f>Sheet4!$B$4:$B$9</c:f>
              <c:numCache>
                <c:formatCode>General</c:formatCode>
                <c:ptCount val="5"/>
                <c:pt idx="0">
                  <c:v>96065161</c:v>
                </c:pt>
                <c:pt idx="1">
                  <c:v>44568114</c:v>
                </c:pt>
                <c:pt idx="2">
                  <c:v>34624427</c:v>
                </c:pt>
                <c:pt idx="3">
                  <c:v>34110990</c:v>
                </c:pt>
                <c:pt idx="4">
                  <c:v>32952050</c:v>
                </c:pt>
              </c:numCache>
            </c:numRef>
          </c:val>
          <c:extLst>
            <c:ext xmlns:c16="http://schemas.microsoft.com/office/drawing/2014/chart" uri="{C3380CC4-5D6E-409C-BE32-E72D297353CC}">
              <c16:uniqueId val="{00000000-2E62-436D-AC18-9AFE4B97981E}"/>
            </c:ext>
          </c:extLst>
        </c:ser>
        <c:dLbls>
          <c:dLblPos val="outEnd"/>
          <c:showLegendKey val="0"/>
          <c:showVal val="1"/>
          <c:showCatName val="0"/>
          <c:showSerName val="0"/>
          <c:showPercent val="0"/>
          <c:showBubbleSize val="0"/>
        </c:dLbls>
        <c:gapWidth val="219"/>
        <c:axId val="2068662271"/>
        <c:axId val="1890606111"/>
      </c:barChart>
      <c:catAx>
        <c:axId val="206866227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606111"/>
        <c:crosses val="autoZero"/>
        <c:auto val="1"/>
        <c:lblAlgn val="ctr"/>
        <c:lblOffset val="100"/>
        <c:noMultiLvlLbl val="0"/>
      </c:catAx>
      <c:valAx>
        <c:axId val="1890606111"/>
        <c:scaling>
          <c:orientation val="minMax"/>
        </c:scaling>
        <c:delete val="1"/>
        <c:axPos val="t"/>
        <c:numFmt formatCode="General" sourceLinked="1"/>
        <c:majorTickMark val="none"/>
        <c:minorTickMark val="none"/>
        <c:tickLblPos val="nextTo"/>
        <c:crossAx val="206866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D6E22-B160-4501-AD65-3615275BF7B2}"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BB8C8-53FA-4FB5-879C-756DF17C25AA}" type="slidenum">
              <a:rPr lang="en-US" smtClean="0"/>
              <a:t>‹#›</a:t>
            </a:fld>
            <a:endParaRPr lang="en-US"/>
          </a:p>
        </p:txBody>
      </p:sp>
    </p:spTree>
    <p:extLst>
      <p:ext uri="{BB962C8B-B14F-4D97-AF65-F5344CB8AC3E}">
        <p14:creationId xmlns:p14="http://schemas.microsoft.com/office/powerpoint/2010/main" val="167056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BBB8C8-53FA-4FB5-879C-756DF17C25AA}" type="slidenum">
              <a:rPr lang="en-US" smtClean="0"/>
              <a:t>11</a:t>
            </a:fld>
            <a:endParaRPr lang="en-US"/>
          </a:p>
        </p:txBody>
      </p:sp>
    </p:spTree>
    <p:extLst>
      <p:ext uri="{BB962C8B-B14F-4D97-AF65-F5344CB8AC3E}">
        <p14:creationId xmlns:p14="http://schemas.microsoft.com/office/powerpoint/2010/main" val="276189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BBB8C8-53FA-4FB5-879C-756DF17C25AA}" type="slidenum">
              <a:rPr lang="en-US" smtClean="0"/>
              <a:t>12</a:t>
            </a:fld>
            <a:endParaRPr lang="en-US"/>
          </a:p>
        </p:txBody>
      </p:sp>
    </p:spTree>
    <p:extLst>
      <p:ext uri="{BB962C8B-B14F-4D97-AF65-F5344CB8AC3E}">
        <p14:creationId xmlns:p14="http://schemas.microsoft.com/office/powerpoint/2010/main" val="21092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BBB8C8-53FA-4FB5-879C-756DF17C25AA}" type="slidenum">
              <a:rPr lang="en-US" smtClean="0"/>
              <a:t>13</a:t>
            </a:fld>
            <a:endParaRPr lang="en-US"/>
          </a:p>
        </p:txBody>
      </p:sp>
    </p:spTree>
    <p:extLst>
      <p:ext uri="{BB962C8B-B14F-4D97-AF65-F5344CB8AC3E}">
        <p14:creationId xmlns:p14="http://schemas.microsoft.com/office/powerpoint/2010/main" val="4075918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61BBB8C8-53FA-4FB5-879C-756DF17C25AA}" type="slidenum">
              <a:rPr lang="en-US" smtClean="0"/>
              <a:t>14</a:t>
            </a:fld>
            <a:endParaRPr lang="en-US"/>
          </a:p>
        </p:txBody>
      </p:sp>
    </p:spTree>
    <p:extLst>
      <p:ext uri="{BB962C8B-B14F-4D97-AF65-F5344CB8AC3E}">
        <p14:creationId xmlns:p14="http://schemas.microsoft.com/office/powerpoint/2010/main" val="320362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F0961-29BA-420A-AC57-B89CC6EA1B68}"/>
              </a:ext>
            </a:extLst>
          </p:cNvPr>
          <p:cNvPicPr>
            <a:picLocks noChangeAspect="1"/>
          </p:cNvPicPr>
          <p:nvPr/>
        </p:nvPicPr>
        <p:blipFill>
          <a:blip r:embed="rId3"/>
          <a:stretch>
            <a:fillRect/>
          </a:stretch>
        </p:blipFill>
        <p:spPr>
          <a:xfrm>
            <a:off x="0" y="145690"/>
            <a:ext cx="6858000" cy="8852619"/>
          </a:xfrm>
          <a:prstGeom prst="rect">
            <a:avLst/>
          </a:prstGeom>
        </p:spPr>
      </p:pic>
      <p:sp>
        <p:nvSpPr>
          <p:cNvPr id="4" name="Slide Number Placeholder 3"/>
          <p:cNvSpPr>
            <a:spLocks noGrp="1"/>
          </p:cNvSpPr>
          <p:nvPr>
            <p:ph type="sldNum" sz="quarter" idx="5"/>
          </p:nvPr>
        </p:nvSpPr>
        <p:spPr/>
        <p:txBody>
          <a:bodyPr/>
          <a:lstStyle/>
          <a:p>
            <a:fld id="{61BBB8C8-53FA-4FB5-879C-756DF17C25AA}" type="slidenum">
              <a:rPr lang="en-US" smtClean="0"/>
              <a:t>15</a:t>
            </a:fld>
            <a:endParaRPr lang="en-US"/>
          </a:p>
        </p:txBody>
      </p:sp>
    </p:spTree>
    <p:extLst>
      <p:ext uri="{BB962C8B-B14F-4D97-AF65-F5344CB8AC3E}">
        <p14:creationId xmlns:p14="http://schemas.microsoft.com/office/powerpoint/2010/main" val="405853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06EF-23F1-4D78-ABC6-D8A761901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EC5BFD-F3D2-48B7-8878-A664D6DB7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BDB69D-BD76-4C1B-A3CF-5E96E5DFF2ED}"/>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CE1AF7AD-41A2-4EE9-8485-1DC1BC6A2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DF76A-3A4F-4146-830E-CECC1EF4B2DB}"/>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57382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852D-996C-4BE9-88CF-2DE5AB5F8A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8B5F8-FFD9-491E-B8D4-E3E699F0D6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161D3-5EBE-45D6-80C4-30AAE3F4819A}"/>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FC88A73A-1E3E-4AD9-98EA-4A2831E74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85612-0C44-4B12-B361-E616B6C9F3A1}"/>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99440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A3629-F616-437F-A258-32B887008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7E1A8-24C0-4B73-8393-B13BB086E7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278E9-3CF5-41E2-B8AC-9970652BE0D3}"/>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6BB307A9-A035-4AF7-A3FE-C8ECDEC6A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A4571-525E-43DB-A58B-E3CA9F125B65}"/>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205924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0E8-DC7D-4616-9117-BF9AFE4AA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5BF5C-726C-4A06-8748-74D8BE44CB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59CCF-E137-436A-88F5-969FFDCB59BF}"/>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D07F7336-5003-4F00-8F93-627C7DE83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3FF91-86BA-4212-9AF2-E674F40A579C}"/>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248908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FB54-A002-4CA8-A2BE-9F8CA5DF0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1AA1A-7196-4B2E-866D-A3C980457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B7522F-35CB-43F2-A17D-8AF3EBE4BE1B}"/>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1C88A28C-48F8-452D-BF49-D6D6CD813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2B5DD-7219-4474-B4DC-EBEB6F35D02B}"/>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37280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5510-0C2E-4CBD-B978-A1B58D759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93914-9803-4FBA-AC5B-05A86E8000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6D060-1C05-4B77-8CF5-47CBB07ECF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EE251C-90C2-49AF-BCB7-90638C047C3F}"/>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6" name="Footer Placeholder 5">
            <a:extLst>
              <a:ext uri="{FF2B5EF4-FFF2-40B4-BE49-F238E27FC236}">
                <a16:creationId xmlns:a16="http://schemas.microsoft.com/office/drawing/2014/main" id="{6821DBB8-8B18-4EF3-AC83-E7611A2DF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9B727-2625-4514-B8E5-BAB4F6FA0DF3}"/>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135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7B90-EADF-40B2-83F4-A625084ADA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19C92-A611-46C2-80CF-7B9A48468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8C0F48-4331-44B2-A546-0600E5441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8E3DD-1AF1-4D8B-902F-2A39B572C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32683D-DD4F-4F27-9D54-BC724F1AF3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FF72C-6A62-473C-B159-7D4DBF0441ED}"/>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8" name="Footer Placeholder 7">
            <a:extLst>
              <a:ext uri="{FF2B5EF4-FFF2-40B4-BE49-F238E27FC236}">
                <a16:creationId xmlns:a16="http://schemas.microsoft.com/office/drawing/2014/main" id="{4007EE92-805A-4A2B-83D0-8B734C9CB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845C-783B-4623-91CA-6CAA25CCBFFD}"/>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404090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E4B3-0266-464F-860A-43D12C355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AB6D5-6120-4D2D-8845-4225C19CFB55}"/>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4" name="Footer Placeholder 3">
            <a:extLst>
              <a:ext uri="{FF2B5EF4-FFF2-40B4-BE49-F238E27FC236}">
                <a16:creationId xmlns:a16="http://schemas.microsoft.com/office/drawing/2014/main" id="{D07D18F0-1A6B-407C-AE0F-3814D2678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F070B0-D8DE-43ED-839B-75CC7EED575D}"/>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338877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10ED5-293E-4780-8703-8FA2721E4B1B}"/>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3" name="Footer Placeholder 2">
            <a:extLst>
              <a:ext uri="{FF2B5EF4-FFF2-40B4-BE49-F238E27FC236}">
                <a16:creationId xmlns:a16="http://schemas.microsoft.com/office/drawing/2014/main" id="{0B89103E-20A5-4464-87EA-733BF624D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05A47F-CA69-4DA8-A966-9D773B34F638}"/>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25203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A69D-AC2C-4A4E-BFB4-5B3FC6F25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B3A3DA-EE76-47C9-8320-C598F3BFB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03A5A-6926-450A-8D6C-061DC2D78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576252-1277-4BCC-9F6E-B538545094FC}"/>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6" name="Footer Placeholder 5">
            <a:extLst>
              <a:ext uri="{FF2B5EF4-FFF2-40B4-BE49-F238E27FC236}">
                <a16:creationId xmlns:a16="http://schemas.microsoft.com/office/drawing/2014/main" id="{EB37ADEC-1175-40A9-A0E4-DE12CD340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64B28-48EB-4E52-ACA4-560137F00FA3}"/>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29763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4FEA-3184-4CB6-B2CC-F58107A9A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D4EF8-28D1-45C5-B3EB-CAAD27EA7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AC4CF-7A40-4A8A-BACD-90CCC9054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C229E-4120-4E59-B436-F6F4C30FBF84}"/>
              </a:ext>
            </a:extLst>
          </p:cNvPr>
          <p:cNvSpPr>
            <a:spLocks noGrp="1"/>
          </p:cNvSpPr>
          <p:nvPr>
            <p:ph type="dt" sz="half" idx="10"/>
          </p:nvPr>
        </p:nvSpPr>
        <p:spPr/>
        <p:txBody>
          <a:bodyPr/>
          <a:lstStyle/>
          <a:p>
            <a:fld id="{296728C1-DDA6-4A56-A535-16BCF78B5365}" type="datetimeFigureOut">
              <a:rPr lang="en-US" smtClean="0"/>
              <a:t>10/1/2022</a:t>
            </a:fld>
            <a:endParaRPr lang="en-US"/>
          </a:p>
        </p:txBody>
      </p:sp>
      <p:sp>
        <p:nvSpPr>
          <p:cNvPr id="6" name="Footer Placeholder 5">
            <a:extLst>
              <a:ext uri="{FF2B5EF4-FFF2-40B4-BE49-F238E27FC236}">
                <a16:creationId xmlns:a16="http://schemas.microsoft.com/office/drawing/2014/main" id="{C8E0AB71-D3AB-4563-AE1A-C529FB274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54B3A-0065-4F42-8AF2-ECD6EB38F786}"/>
              </a:ext>
            </a:extLst>
          </p:cNvPr>
          <p:cNvSpPr>
            <a:spLocks noGrp="1"/>
          </p:cNvSpPr>
          <p:nvPr>
            <p:ph type="sldNum" sz="quarter" idx="12"/>
          </p:nvPr>
        </p:nvSpPr>
        <p:spPr/>
        <p:txBody>
          <a:bodyPr/>
          <a:lstStyle/>
          <a:p>
            <a:fld id="{824570AF-DE88-48A0-9B0C-7A6AEADD3EE5}" type="slidenum">
              <a:rPr lang="en-US" smtClean="0"/>
              <a:t>‹#›</a:t>
            </a:fld>
            <a:endParaRPr lang="en-US"/>
          </a:p>
        </p:txBody>
      </p:sp>
    </p:spTree>
    <p:extLst>
      <p:ext uri="{BB962C8B-B14F-4D97-AF65-F5344CB8AC3E}">
        <p14:creationId xmlns:p14="http://schemas.microsoft.com/office/powerpoint/2010/main" val="39414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569CE-929D-4A37-8FE4-C5939E388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83DD8-4A43-45E1-8480-DE2F5CBD0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87554-912E-4D55-9B86-EA5923AA8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728C1-DDA6-4A56-A535-16BCF78B5365}" type="datetimeFigureOut">
              <a:rPr lang="en-US" smtClean="0"/>
              <a:t>10/1/2022</a:t>
            </a:fld>
            <a:endParaRPr lang="en-US"/>
          </a:p>
        </p:txBody>
      </p:sp>
      <p:sp>
        <p:nvSpPr>
          <p:cNvPr id="5" name="Footer Placeholder 4">
            <a:extLst>
              <a:ext uri="{FF2B5EF4-FFF2-40B4-BE49-F238E27FC236}">
                <a16:creationId xmlns:a16="http://schemas.microsoft.com/office/drawing/2014/main" id="{76F27CFB-CBB3-4974-8D33-972CF39B5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985803-705F-4DB2-B9B0-DCEE25507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570AF-DE88-48A0-9B0C-7A6AEADD3EE5}" type="slidenum">
              <a:rPr lang="en-US" smtClean="0"/>
              <a:t>‹#›</a:t>
            </a:fld>
            <a:endParaRPr lang="en-US"/>
          </a:p>
        </p:txBody>
      </p:sp>
    </p:spTree>
    <p:extLst>
      <p:ext uri="{BB962C8B-B14F-4D97-AF65-F5344CB8AC3E}">
        <p14:creationId xmlns:p14="http://schemas.microsoft.com/office/powerpoint/2010/main" val="38260232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AD3B-20FD-42C7-967A-F9FDD1D1BA0C}"/>
              </a:ext>
            </a:extLst>
          </p:cNvPr>
          <p:cNvSpPr>
            <a:spLocks noGrp="1"/>
          </p:cNvSpPr>
          <p:nvPr>
            <p:ph type="ctrTitle"/>
          </p:nvPr>
        </p:nvSpPr>
        <p:spPr>
          <a:xfrm>
            <a:off x="-1" y="1041400"/>
            <a:ext cx="9462978" cy="1425353"/>
          </a:xfrm>
        </p:spPr>
        <p:txBody>
          <a:bodyPr>
            <a:normAutofit/>
          </a:bodyPr>
          <a:lstStyle/>
          <a:p>
            <a:pPr algn="l"/>
            <a:r>
              <a:rPr lang="en-US" sz="3200" b="1" dirty="0">
                <a:solidFill>
                  <a:schemeClr val="accent1"/>
                </a:solidFill>
                <a:latin typeface="Times New Roman" panose="02020603050405020304" pitchFamily="18" charset="0"/>
                <a:cs typeface="Times New Roman" panose="02020603050405020304" pitchFamily="18" charset="0"/>
              </a:rPr>
              <a:t>An Explanatory Analysis of Global Covid-19 Crisis</a:t>
            </a:r>
          </a:p>
        </p:txBody>
      </p:sp>
      <p:sp>
        <p:nvSpPr>
          <p:cNvPr id="6" name="TextBox 5">
            <a:extLst>
              <a:ext uri="{FF2B5EF4-FFF2-40B4-BE49-F238E27FC236}">
                <a16:creationId xmlns:a16="http://schemas.microsoft.com/office/drawing/2014/main" id="{3B9A5B7C-47DD-42FB-A8D9-0C872118B298}"/>
              </a:ext>
            </a:extLst>
          </p:cNvPr>
          <p:cNvSpPr txBox="1"/>
          <p:nvPr/>
        </p:nvSpPr>
        <p:spPr>
          <a:xfrm>
            <a:off x="212652" y="4985603"/>
            <a:ext cx="63582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Name: Hakeem Olla Abdussalam</a:t>
            </a:r>
          </a:p>
          <a:p>
            <a:r>
              <a:rPr lang="en-US" sz="2400" dirty="0">
                <a:latin typeface="Times New Roman" panose="02020603050405020304" pitchFamily="18" charset="0"/>
                <a:cs typeface="Times New Roman" panose="02020603050405020304" pitchFamily="18" charset="0"/>
              </a:rPr>
              <a:t>Date: 30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September 2020</a:t>
            </a:r>
          </a:p>
        </p:txBody>
      </p:sp>
      <p:pic>
        <p:nvPicPr>
          <p:cNvPr id="4" name="Picture 3">
            <a:extLst>
              <a:ext uri="{FF2B5EF4-FFF2-40B4-BE49-F238E27FC236}">
                <a16:creationId xmlns:a16="http://schemas.microsoft.com/office/drawing/2014/main" id="{79063D41-0E7B-4221-9C4C-E4F2C0DF8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935" y="3062178"/>
            <a:ext cx="4160985" cy="3026128"/>
          </a:xfrm>
          <a:prstGeom prst="rect">
            <a:avLst/>
          </a:prstGeom>
        </p:spPr>
      </p:pic>
    </p:spTree>
    <p:extLst>
      <p:ext uri="{BB962C8B-B14F-4D97-AF65-F5344CB8AC3E}">
        <p14:creationId xmlns:p14="http://schemas.microsoft.com/office/powerpoint/2010/main" val="276244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F2E4-EFF2-4E0D-919F-913E2AB3BD8A}"/>
              </a:ext>
            </a:extLst>
          </p:cNvPr>
          <p:cNvSpPr>
            <a:spLocks noGrp="1"/>
          </p:cNvSpPr>
          <p:nvPr>
            <p:ph type="title"/>
          </p:nvPr>
        </p:nvSpPr>
        <p:spPr>
          <a:xfrm>
            <a:off x="838200" y="365126"/>
            <a:ext cx="5257800" cy="910782"/>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Confirm cases (Africa)</a:t>
            </a:r>
          </a:p>
        </p:txBody>
      </p:sp>
      <p:sp>
        <p:nvSpPr>
          <p:cNvPr id="3" name="Content Placeholder 2">
            <a:extLst>
              <a:ext uri="{FF2B5EF4-FFF2-40B4-BE49-F238E27FC236}">
                <a16:creationId xmlns:a16="http://schemas.microsoft.com/office/drawing/2014/main" id="{AD39D704-BC87-464F-A803-830E00C9C002}"/>
              </a:ext>
            </a:extLst>
          </p:cNvPr>
          <p:cNvSpPr>
            <a:spLocks noGrp="1"/>
          </p:cNvSpPr>
          <p:nvPr>
            <p:ph idx="1"/>
          </p:nvPr>
        </p:nvSpPr>
        <p:spPr>
          <a:xfrm>
            <a:off x="838200" y="1825625"/>
            <a:ext cx="5257800" cy="3979752"/>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●Total number of confirmed cases in</a:t>
            </a:r>
          </a:p>
          <a:p>
            <a:pPr marL="0" indent="0">
              <a:spcBef>
                <a:spcPts val="400"/>
              </a:spcBef>
              <a:buNone/>
            </a:pPr>
            <a:r>
              <a:rPr lang="en-US" sz="2600" dirty="0">
                <a:latin typeface="Times New Roman" panose="02020603050405020304" pitchFamily="18" charset="0"/>
                <a:cs typeface="Times New Roman" panose="02020603050405020304" pitchFamily="18" charset="0"/>
              </a:rPr>
              <a:t>   Africa is </a:t>
            </a:r>
            <a:r>
              <a:rPr lang="en-US" sz="2600" dirty="0">
                <a:solidFill>
                  <a:schemeClr val="accent1"/>
                </a:solidFill>
                <a:latin typeface="Times New Roman" panose="02020603050405020304" pitchFamily="18" charset="0"/>
                <a:cs typeface="Times New Roman" panose="02020603050405020304" pitchFamily="18" charset="0"/>
              </a:rPr>
              <a:t>12,348,488 </a:t>
            </a:r>
            <a:r>
              <a:rPr lang="en-US" sz="2600" dirty="0">
                <a:latin typeface="Times New Roman" panose="02020603050405020304" pitchFamily="18" charset="0"/>
                <a:cs typeface="Times New Roman" panose="02020603050405020304" pitchFamily="18" charset="0"/>
              </a:rPr>
              <a:t>which is </a:t>
            </a:r>
            <a:r>
              <a:rPr lang="en-US" sz="2600" dirty="0">
                <a:solidFill>
                  <a:schemeClr val="accent1"/>
                </a:solidFill>
                <a:latin typeface="Times New Roman" panose="02020603050405020304" pitchFamily="18" charset="0"/>
                <a:cs typeface="Times New Roman" panose="02020603050405020304" pitchFamily="18" charset="0"/>
              </a:rPr>
              <a:t>2.05%</a:t>
            </a:r>
          </a:p>
          <a:p>
            <a:pPr marL="0" indent="0">
              <a:spcBef>
                <a:spcPts val="400"/>
              </a:spcBef>
              <a:buNone/>
            </a:pPr>
            <a:r>
              <a:rPr lang="en-US" sz="2600" dirty="0">
                <a:solidFill>
                  <a:schemeClr val="accent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out of the total global cases</a:t>
            </a:r>
            <a:endParaRPr lang="en-US" sz="26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The top 5 countries amount to</a:t>
            </a:r>
          </a:p>
          <a:p>
            <a:pPr marL="0" indent="0">
              <a:spcBef>
                <a:spcPts val="400"/>
              </a:spcBef>
              <a:buNone/>
            </a:pPr>
            <a:r>
              <a:rPr lang="en-US" sz="2600" dirty="0">
                <a:solidFill>
                  <a:schemeClr val="accent1"/>
                </a:solidFill>
                <a:latin typeface="Times New Roman" panose="02020603050405020304" pitchFamily="18" charset="0"/>
                <a:cs typeface="Times New Roman" panose="02020603050405020304" pitchFamily="18" charset="0"/>
              </a:rPr>
              <a:t>   7,449,979</a:t>
            </a:r>
            <a:r>
              <a:rPr lang="en-US" sz="2600" dirty="0">
                <a:latin typeface="Times New Roman" panose="02020603050405020304" pitchFamily="18" charset="0"/>
                <a:cs typeface="Times New Roman" panose="02020603050405020304" pitchFamily="18" charset="0"/>
              </a:rPr>
              <a:t>, which is</a:t>
            </a:r>
            <a:r>
              <a:rPr lang="en-US" sz="2600" dirty="0">
                <a:solidFill>
                  <a:schemeClr val="accent1"/>
                </a:solidFill>
                <a:latin typeface="Times New Roman" panose="02020603050405020304" pitchFamily="18" charset="0"/>
                <a:cs typeface="Times New Roman" panose="02020603050405020304" pitchFamily="18" charset="0"/>
              </a:rPr>
              <a:t> 60.3% </a:t>
            </a:r>
            <a:r>
              <a:rPr lang="en-US" sz="2600" dirty="0">
                <a:latin typeface="Times New Roman" panose="02020603050405020304" pitchFamily="18" charset="0"/>
                <a:cs typeface="Times New Roman" panose="02020603050405020304" pitchFamily="18" charset="0"/>
              </a:rPr>
              <a:t>of the</a:t>
            </a:r>
          </a:p>
          <a:p>
            <a:pPr marL="0" indent="0">
              <a:spcBef>
                <a:spcPts val="400"/>
              </a:spcBef>
              <a:buNone/>
            </a:pPr>
            <a:r>
              <a:rPr lang="en-US" sz="2600" dirty="0">
                <a:latin typeface="Times New Roman" panose="02020603050405020304" pitchFamily="18" charset="0"/>
                <a:cs typeface="Times New Roman" panose="02020603050405020304" pitchFamily="18" charset="0"/>
              </a:rPr>
              <a:t>   whole Africa </a:t>
            </a:r>
          </a:p>
          <a:p>
            <a:pPr marL="0" indent="0">
              <a:buNone/>
            </a:pPr>
            <a:r>
              <a:rPr lang="en-US" sz="2600" dirty="0">
                <a:latin typeface="Times New Roman" panose="02020603050405020304" pitchFamily="18" charset="0"/>
                <a:cs typeface="Times New Roman" panose="02020603050405020304" pitchFamily="18" charset="0"/>
              </a:rPr>
              <a:t>● South Africa is leading with total</a:t>
            </a:r>
          </a:p>
          <a:p>
            <a:pPr marL="0" indent="0">
              <a:spcBef>
                <a:spcPts val="400"/>
              </a:spcBef>
              <a:buNone/>
            </a:pPr>
            <a:r>
              <a:rPr lang="en-US" sz="2600" dirty="0">
                <a:latin typeface="Times New Roman" panose="02020603050405020304" pitchFamily="18" charset="0"/>
                <a:cs typeface="Times New Roman" panose="02020603050405020304" pitchFamily="18" charset="0"/>
              </a:rPr>
              <a:t>   number of</a:t>
            </a:r>
            <a:r>
              <a:rPr lang="en-US" sz="2600" dirty="0">
                <a:solidFill>
                  <a:schemeClr val="accent1"/>
                </a:solidFill>
                <a:latin typeface="Times New Roman" panose="02020603050405020304" pitchFamily="18" charset="0"/>
                <a:cs typeface="Times New Roman" panose="02020603050405020304" pitchFamily="18" charset="0"/>
              </a:rPr>
              <a:t> 4,017,163, </a:t>
            </a:r>
            <a:r>
              <a:rPr lang="en-US" sz="2600" dirty="0">
                <a:latin typeface="Times New Roman" panose="02020603050405020304" pitchFamily="18" charset="0"/>
                <a:cs typeface="Times New Roman" panose="02020603050405020304" pitchFamily="18" charset="0"/>
              </a:rPr>
              <a:t>follow by</a:t>
            </a:r>
          </a:p>
          <a:p>
            <a:pPr marL="0" indent="0">
              <a:spcBef>
                <a:spcPts val="400"/>
              </a:spcBef>
              <a:buNone/>
            </a:pPr>
            <a:r>
              <a:rPr lang="en-US" sz="2600" dirty="0">
                <a:latin typeface="Times New Roman" panose="02020603050405020304" pitchFamily="18" charset="0"/>
                <a:cs typeface="Times New Roman" panose="02020603050405020304" pitchFamily="18" charset="0"/>
              </a:rPr>
              <a:t>   Morocco, Tunisia, Egypt and Libya</a:t>
            </a:r>
            <a:r>
              <a:rPr lang="en-US" sz="2600" dirty="0">
                <a:solidFill>
                  <a:schemeClr val="accent1"/>
                </a:solidFill>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4C3DA5-75B6-455B-A8B4-8800F00F11AF}"/>
              </a:ext>
            </a:extLst>
          </p:cNvPr>
          <p:cNvPicPr>
            <a:picLocks noChangeAspect="1"/>
          </p:cNvPicPr>
          <p:nvPr/>
        </p:nvPicPr>
        <p:blipFill>
          <a:blip r:embed="rId2"/>
          <a:stretch>
            <a:fillRect/>
          </a:stretch>
        </p:blipFill>
        <p:spPr>
          <a:xfrm>
            <a:off x="6492952" y="1275909"/>
            <a:ext cx="5011476" cy="4901054"/>
          </a:xfrm>
          <a:prstGeom prst="rect">
            <a:avLst/>
          </a:prstGeom>
        </p:spPr>
      </p:pic>
    </p:spTree>
    <p:extLst>
      <p:ext uri="{BB962C8B-B14F-4D97-AF65-F5344CB8AC3E}">
        <p14:creationId xmlns:p14="http://schemas.microsoft.com/office/powerpoint/2010/main" val="300651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CD4F-9631-4D3B-8CA5-E769D58090A3}"/>
              </a:ext>
            </a:extLst>
          </p:cNvPr>
          <p:cNvSpPr>
            <a:spLocks noGrp="1"/>
          </p:cNvSpPr>
          <p:nvPr>
            <p:ph type="title"/>
          </p:nvPr>
        </p:nvSpPr>
        <p:spPr>
          <a:xfrm>
            <a:off x="838200" y="365125"/>
            <a:ext cx="5626395" cy="1325563"/>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Confirmed cases (Nigeria)</a:t>
            </a:r>
          </a:p>
        </p:txBody>
      </p:sp>
      <p:sp>
        <p:nvSpPr>
          <p:cNvPr id="3" name="Content Placeholder 2">
            <a:extLst>
              <a:ext uri="{FF2B5EF4-FFF2-40B4-BE49-F238E27FC236}">
                <a16:creationId xmlns:a16="http://schemas.microsoft.com/office/drawing/2014/main" id="{FF4F38E8-BAD4-4AB9-8296-3FB33B4D6063}"/>
              </a:ext>
            </a:extLst>
          </p:cNvPr>
          <p:cNvSpPr>
            <a:spLocks noGrp="1"/>
          </p:cNvSpPr>
          <p:nvPr>
            <p:ph idx="1"/>
          </p:nvPr>
        </p:nvSpPr>
        <p:spPr>
          <a:xfrm>
            <a:off x="838200" y="1825625"/>
            <a:ext cx="5626395" cy="3490654"/>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Nigeria record total confirmed cases</a:t>
            </a:r>
          </a:p>
          <a:p>
            <a:pPr marL="0" indent="0">
              <a:spcBef>
                <a:spcPts val="400"/>
              </a:spcBef>
              <a:buNone/>
            </a:pPr>
            <a:r>
              <a:rPr lang="en-US" sz="2600" dirty="0">
                <a:solidFill>
                  <a:schemeClr val="accent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as </a:t>
            </a:r>
            <a:r>
              <a:rPr lang="en-US" sz="2600" dirty="0">
                <a:solidFill>
                  <a:schemeClr val="accent1"/>
                </a:solidFill>
                <a:latin typeface="Times New Roman" panose="02020603050405020304" pitchFamily="18" charset="0"/>
                <a:cs typeface="Times New Roman" panose="02020603050405020304" pitchFamily="18" charset="0"/>
              </a:rPr>
              <a:t>265,186</a:t>
            </a:r>
            <a:r>
              <a:rPr lang="en-US" sz="2600" dirty="0">
                <a:latin typeface="Times New Roman" panose="02020603050405020304" pitchFamily="18" charset="0"/>
                <a:cs typeface="Times New Roman" panose="02020603050405020304" pitchFamily="18" charset="0"/>
              </a:rPr>
              <a:t> as at the time of this report</a:t>
            </a:r>
          </a:p>
          <a:p>
            <a:pPr marL="0" indent="0">
              <a:buNone/>
            </a:pPr>
            <a:r>
              <a:rPr lang="en-US" dirty="0">
                <a:latin typeface="Times New Roman" panose="02020603050405020304" pitchFamily="18" charset="0"/>
                <a:cs typeface="Times New Roman" panose="02020603050405020304" pitchFamily="18" charset="0"/>
              </a:rPr>
              <a:t>● In the year 2020, there was total</a:t>
            </a:r>
          </a:p>
          <a:p>
            <a:pPr marL="0" indent="0">
              <a:spcBef>
                <a:spcPts val="400"/>
              </a:spcBef>
              <a:buNone/>
            </a:pPr>
            <a:r>
              <a:rPr lang="en-US" dirty="0">
                <a:latin typeface="Times New Roman" panose="02020603050405020304" pitchFamily="18" charset="0"/>
                <a:cs typeface="Times New Roman" panose="02020603050405020304" pitchFamily="18" charset="0"/>
              </a:rPr>
              <a:t>    number of </a:t>
            </a:r>
            <a:r>
              <a:rPr lang="en-US" dirty="0">
                <a:solidFill>
                  <a:schemeClr val="accent1"/>
                </a:solidFill>
                <a:latin typeface="Times New Roman" panose="02020603050405020304" pitchFamily="18" charset="0"/>
                <a:cs typeface="Times New Roman" panose="02020603050405020304" pitchFamily="18" charset="0"/>
              </a:rPr>
              <a:t>87,607</a:t>
            </a:r>
            <a:r>
              <a:rPr lang="en-US" dirty="0">
                <a:latin typeface="Times New Roman" panose="02020603050405020304" pitchFamily="18" charset="0"/>
                <a:cs typeface="Times New Roman" panose="02020603050405020304" pitchFamily="18" charset="0"/>
              </a:rPr>
              <a:t>, while in 2021</a:t>
            </a:r>
          </a:p>
          <a:p>
            <a:pPr marL="0" indent="0">
              <a:spcBef>
                <a:spcPts val="400"/>
              </a:spcBef>
              <a:buNone/>
            </a:pPr>
            <a:r>
              <a:rPr lang="en-US" dirty="0">
                <a:latin typeface="Times New Roman" panose="02020603050405020304" pitchFamily="18" charset="0"/>
                <a:cs typeface="Times New Roman" panose="02020603050405020304" pitchFamily="18" charset="0"/>
              </a:rPr>
              <a:t>    the cases </a:t>
            </a:r>
            <a:r>
              <a:rPr lang="en-US" dirty="0" err="1">
                <a:latin typeface="Times New Roman" panose="02020603050405020304" pitchFamily="18" charset="0"/>
                <a:cs typeface="Times New Roman" panose="02020603050405020304" pitchFamily="18" charset="0"/>
              </a:rPr>
              <a:t>increse</a:t>
            </a:r>
            <a:r>
              <a:rPr lang="en-US" dirty="0">
                <a:latin typeface="Times New Roman" panose="02020603050405020304" pitchFamily="18" charset="0"/>
                <a:cs typeface="Times New Roman" panose="02020603050405020304" pitchFamily="18" charset="0"/>
              </a:rPr>
              <a:t> with</a:t>
            </a:r>
            <a:r>
              <a:rPr lang="en-US" dirty="0">
                <a:solidFill>
                  <a:schemeClr val="accent1"/>
                </a:solidFill>
                <a:latin typeface="Times New Roman" panose="02020603050405020304" pitchFamily="18" charset="0"/>
                <a:cs typeface="Times New Roman" panose="02020603050405020304" pitchFamily="18" charset="0"/>
              </a:rPr>
              <a:t> 153,906</a:t>
            </a:r>
          </a:p>
          <a:p>
            <a:pPr marL="0" indent="0">
              <a:spcBef>
                <a:spcPts val="400"/>
              </a:spcBef>
              <a:buNone/>
            </a:pP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new cases and with</a:t>
            </a:r>
            <a:r>
              <a:rPr lang="en-US" dirty="0">
                <a:solidFill>
                  <a:schemeClr val="accent1"/>
                </a:solidFill>
                <a:latin typeface="Times New Roman" panose="02020603050405020304" pitchFamily="18" charset="0"/>
                <a:cs typeface="Times New Roman" panose="02020603050405020304" pitchFamily="18" charset="0"/>
              </a:rPr>
              <a:t> 23,673 </a:t>
            </a:r>
            <a:r>
              <a:rPr lang="en-US" dirty="0">
                <a:latin typeface="Times New Roman" panose="02020603050405020304" pitchFamily="18" charset="0"/>
                <a:cs typeface="Times New Roman" panose="02020603050405020304" pitchFamily="18" charset="0"/>
              </a:rPr>
              <a:t>cases in</a:t>
            </a:r>
          </a:p>
          <a:p>
            <a:pPr marL="0" indent="0">
              <a:spcBef>
                <a:spcPts val="400"/>
              </a:spcBef>
              <a:buNone/>
            </a:pPr>
            <a:r>
              <a:rPr lang="en-US" dirty="0">
                <a:latin typeface="Times New Roman" panose="02020603050405020304" pitchFamily="18" charset="0"/>
                <a:cs typeface="Times New Roman" panose="02020603050405020304" pitchFamily="18" charset="0"/>
              </a:rPr>
              <a:t>    2022</a:t>
            </a:r>
          </a:p>
        </p:txBody>
      </p:sp>
      <p:pic>
        <p:nvPicPr>
          <p:cNvPr id="6" name="Picture 5">
            <a:extLst>
              <a:ext uri="{FF2B5EF4-FFF2-40B4-BE49-F238E27FC236}">
                <a16:creationId xmlns:a16="http://schemas.microsoft.com/office/drawing/2014/main" id="{C1B56122-6819-49FF-AAC3-C82D6B7EAF08}"/>
              </a:ext>
            </a:extLst>
          </p:cNvPr>
          <p:cNvPicPr>
            <a:picLocks noChangeAspect="1"/>
          </p:cNvPicPr>
          <p:nvPr/>
        </p:nvPicPr>
        <p:blipFill>
          <a:blip r:embed="rId3"/>
          <a:stretch>
            <a:fillRect/>
          </a:stretch>
        </p:blipFill>
        <p:spPr>
          <a:xfrm>
            <a:off x="6471257" y="1690687"/>
            <a:ext cx="5288351" cy="4114689"/>
          </a:xfrm>
          <a:prstGeom prst="rect">
            <a:avLst/>
          </a:prstGeom>
          <a:ln>
            <a:solidFill>
              <a:schemeClr val="tx1"/>
            </a:solidFill>
          </a:ln>
        </p:spPr>
      </p:pic>
    </p:spTree>
    <p:extLst>
      <p:ext uri="{BB962C8B-B14F-4D97-AF65-F5344CB8AC3E}">
        <p14:creationId xmlns:p14="http://schemas.microsoft.com/office/powerpoint/2010/main" val="224095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7276-12D2-422C-9C79-0690A70DD701}"/>
              </a:ext>
            </a:extLst>
          </p:cNvPr>
          <p:cNvSpPr>
            <a:spLocks noGrp="1"/>
          </p:cNvSpPr>
          <p:nvPr>
            <p:ph type="title"/>
          </p:nvPr>
        </p:nvSpPr>
        <p:spPr>
          <a:xfrm>
            <a:off x="838200" y="365125"/>
            <a:ext cx="4775791" cy="1325563"/>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Death cases (Nigeria)</a:t>
            </a:r>
            <a:endParaRPr lang="en-US" sz="4000" dirty="0"/>
          </a:p>
        </p:txBody>
      </p:sp>
      <p:sp>
        <p:nvSpPr>
          <p:cNvPr id="3" name="Content Placeholder 2">
            <a:extLst>
              <a:ext uri="{FF2B5EF4-FFF2-40B4-BE49-F238E27FC236}">
                <a16:creationId xmlns:a16="http://schemas.microsoft.com/office/drawing/2014/main" id="{99083FC1-C895-4FF2-8DB9-A78AF49992F1}"/>
              </a:ext>
            </a:extLst>
          </p:cNvPr>
          <p:cNvSpPr>
            <a:spLocks noGrp="1"/>
          </p:cNvSpPr>
          <p:nvPr>
            <p:ph idx="1"/>
          </p:nvPr>
        </p:nvSpPr>
        <p:spPr>
          <a:xfrm>
            <a:off x="838200" y="1690688"/>
            <a:ext cx="52578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Nigeria record total confirmed</a:t>
            </a:r>
          </a:p>
          <a:p>
            <a:pPr marL="0" indent="0">
              <a:spcBef>
                <a:spcPts val="400"/>
              </a:spcBef>
              <a:buNone/>
            </a:pPr>
            <a:r>
              <a:rPr lang="en-US" dirty="0">
                <a:latin typeface="Times New Roman" panose="02020603050405020304" pitchFamily="18" charset="0"/>
                <a:cs typeface="Times New Roman" panose="02020603050405020304" pitchFamily="18" charset="0"/>
              </a:rPr>
              <a:t>   cases as </a:t>
            </a:r>
            <a:r>
              <a:rPr lang="en-US" dirty="0">
                <a:solidFill>
                  <a:schemeClr val="accent1"/>
                </a:solidFill>
                <a:latin typeface="Times New Roman" panose="02020603050405020304" pitchFamily="18" charset="0"/>
                <a:cs typeface="Times New Roman" panose="02020603050405020304" pitchFamily="18" charset="0"/>
              </a:rPr>
              <a:t>3,155</a:t>
            </a:r>
            <a:r>
              <a:rPr lang="en-US" dirty="0">
                <a:latin typeface="Times New Roman" panose="02020603050405020304" pitchFamily="18" charset="0"/>
                <a:cs typeface="Times New Roman" panose="02020603050405020304" pitchFamily="18" charset="0"/>
              </a:rPr>
              <a:t> as at the time of</a:t>
            </a:r>
          </a:p>
          <a:p>
            <a:pPr marL="0" indent="0">
              <a:spcBef>
                <a:spcPts val="400"/>
              </a:spcBef>
              <a:buNone/>
            </a:pPr>
            <a:r>
              <a:rPr lang="en-US" dirty="0">
                <a:latin typeface="Times New Roman" panose="02020603050405020304" pitchFamily="18" charset="0"/>
                <a:cs typeface="Times New Roman" panose="02020603050405020304" pitchFamily="18" charset="0"/>
              </a:rPr>
              <a:t>   this report</a:t>
            </a:r>
          </a:p>
          <a:p>
            <a:pPr marL="0" indent="0">
              <a:lnSpc>
                <a:spcPct val="100000"/>
              </a:lnSpc>
              <a:buNone/>
            </a:pPr>
            <a:r>
              <a:rPr lang="en-US" dirty="0">
                <a:latin typeface="Times New Roman" panose="02020603050405020304" pitchFamily="18" charset="0"/>
                <a:cs typeface="Times New Roman" panose="02020603050405020304" pitchFamily="18" charset="0"/>
              </a:rPr>
              <a:t>● In the year 2020, there was total</a:t>
            </a:r>
          </a:p>
          <a:p>
            <a:pPr marL="0" indent="0">
              <a:spcBef>
                <a:spcPts val="400"/>
              </a:spcBef>
              <a:buNone/>
            </a:pPr>
            <a:r>
              <a:rPr lang="en-US" dirty="0">
                <a:latin typeface="Times New Roman" panose="02020603050405020304" pitchFamily="18" charset="0"/>
                <a:cs typeface="Times New Roman" panose="02020603050405020304" pitchFamily="18" charset="0"/>
              </a:rPr>
              <a:t>   number of </a:t>
            </a:r>
            <a:r>
              <a:rPr lang="en-US" dirty="0">
                <a:solidFill>
                  <a:schemeClr val="accent1"/>
                </a:solidFill>
                <a:latin typeface="Times New Roman" panose="02020603050405020304" pitchFamily="18" charset="0"/>
                <a:cs typeface="Times New Roman" panose="02020603050405020304" pitchFamily="18" charset="0"/>
              </a:rPr>
              <a:t>1,289</a:t>
            </a:r>
            <a:r>
              <a:rPr lang="en-US" dirty="0">
                <a:latin typeface="Times New Roman" panose="02020603050405020304" pitchFamily="18" charset="0"/>
                <a:cs typeface="Times New Roman" panose="02020603050405020304" pitchFamily="18" charset="0"/>
              </a:rPr>
              <a:t>, while in 2021</a:t>
            </a:r>
          </a:p>
          <a:p>
            <a:pPr marL="0" indent="0">
              <a:spcBef>
                <a:spcPts val="400"/>
              </a:spcBef>
              <a:buNone/>
            </a:pPr>
            <a:r>
              <a:rPr lang="en-US" dirty="0">
                <a:latin typeface="Times New Roman" panose="02020603050405020304" pitchFamily="18" charset="0"/>
                <a:cs typeface="Times New Roman" panose="02020603050405020304" pitchFamily="18" charset="0"/>
              </a:rPr>
              <a:t>   the cases increases with</a:t>
            </a:r>
            <a:r>
              <a:rPr lang="en-US" dirty="0">
                <a:solidFill>
                  <a:schemeClr val="accent1"/>
                </a:solidFill>
                <a:latin typeface="Times New Roman" panose="02020603050405020304" pitchFamily="18" charset="0"/>
                <a:cs typeface="Times New Roman" panose="02020603050405020304" pitchFamily="18" charset="0"/>
              </a:rPr>
              <a:t> 1,741</a:t>
            </a:r>
          </a:p>
          <a:p>
            <a:pPr marL="0" indent="0">
              <a:spcBef>
                <a:spcPts val="400"/>
              </a:spcBef>
              <a:buNone/>
            </a:pP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new cases and with</a:t>
            </a:r>
            <a:r>
              <a:rPr lang="en-US" dirty="0">
                <a:solidFill>
                  <a:schemeClr val="accent1"/>
                </a:solidFill>
                <a:latin typeface="Times New Roman" panose="02020603050405020304" pitchFamily="18" charset="0"/>
                <a:cs typeface="Times New Roman" panose="02020603050405020304" pitchFamily="18" charset="0"/>
              </a:rPr>
              <a:t> 125 </a:t>
            </a:r>
            <a:r>
              <a:rPr lang="en-US" dirty="0">
                <a:latin typeface="Times New Roman" panose="02020603050405020304" pitchFamily="18" charset="0"/>
                <a:cs typeface="Times New Roman" panose="02020603050405020304" pitchFamily="18" charset="0"/>
              </a:rPr>
              <a:t>cases</a:t>
            </a:r>
          </a:p>
          <a:p>
            <a:pPr marL="0" indent="0">
              <a:spcBef>
                <a:spcPts val="400"/>
              </a:spcBef>
              <a:buNone/>
            </a:pPr>
            <a:r>
              <a:rPr lang="en-US" dirty="0">
                <a:latin typeface="Times New Roman" panose="02020603050405020304" pitchFamily="18" charset="0"/>
                <a:cs typeface="Times New Roman" panose="02020603050405020304" pitchFamily="18" charset="0"/>
              </a:rPr>
              <a:t>   in 2022</a:t>
            </a:r>
          </a:p>
          <a:p>
            <a:pPr marL="0" indent="0">
              <a:buNone/>
            </a:pPr>
            <a:endParaRPr lang="en-US" sz="2400" dirty="0"/>
          </a:p>
        </p:txBody>
      </p:sp>
      <p:pic>
        <p:nvPicPr>
          <p:cNvPr id="7" name="Picture 6">
            <a:extLst>
              <a:ext uri="{FF2B5EF4-FFF2-40B4-BE49-F238E27FC236}">
                <a16:creationId xmlns:a16="http://schemas.microsoft.com/office/drawing/2014/main" id="{57B7E8FE-B82B-4C62-A1A4-23ADA914323B}"/>
              </a:ext>
            </a:extLst>
          </p:cNvPr>
          <p:cNvPicPr>
            <a:picLocks noChangeAspect="1"/>
          </p:cNvPicPr>
          <p:nvPr/>
        </p:nvPicPr>
        <p:blipFill>
          <a:blip r:embed="rId3"/>
          <a:stretch>
            <a:fillRect/>
          </a:stretch>
        </p:blipFill>
        <p:spPr>
          <a:xfrm>
            <a:off x="6365268" y="1531088"/>
            <a:ext cx="5257800" cy="4351337"/>
          </a:xfrm>
          <a:prstGeom prst="rect">
            <a:avLst/>
          </a:prstGeom>
          <a:ln>
            <a:solidFill>
              <a:schemeClr val="tx1"/>
            </a:solidFill>
          </a:ln>
        </p:spPr>
      </p:pic>
    </p:spTree>
    <p:extLst>
      <p:ext uri="{BB962C8B-B14F-4D97-AF65-F5344CB8AC3E}">
        <p14:creationId xmlns:p14="http://schemas.microsoft.com/office/powerpoint/2010/main" val="303413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C768-D891-44BA-8EC0-7D96080BB85B}"/>
              </a:ext>
            </a:extLst>
          </p:cNvPr>
          <p:cNvSpPr>
            <a:spLocks noGrp="1"/>
          </p:cNvSpPr>
          <p:nvPr>
            <p:ph type="title"/>
          </p:nvPr>
        </p:nvSpPr>
        <p:spPr>
          <a:xfrm>
            <a:off x="838200" y="365125"/>
            <a:ext cx="10515600" cy="1123433"/>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Death Rate</a:t>
            </a:r>
          </a:p>
        </p:txBody>
      </p:sp>
      <p:sp>
        <p:nvSpPr>
          <p:cNvPr id="3" name="Content Placeholder 2">
            <a:extLst>
              <a:ext uri="{FF2B5EF4-FFF2-40B4-BE49-F238E27FC236}">
                <a16:creationId xmlns:a16="http://schemas.microsoft.com/office/drawing/2014/main" id="{529BA5F9-0893-4DBD-90B6-8E0668E862B5}"/>
              </a:ext>
            </a:extLst>
          </p:cNvPr>
          <p:cNvSpPr>
            <a:spLocks noGrp="1"/>
          </p:cNvSpPr>
          <p:nvPr>
            <p:ph idx="1"/>
          </p:nvPr>
        </p:nvSpPr>
        <p:spPr>
          <a:xfrm>
            <a:off x="838200" y="1318438"/>
            <a:ext cx="5498805" cy="5018568"/>
          </a:xfrm>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a:t>
            </a:r>
            <a:r>
              <a:rPr lang="en-US" sz="2600" dirty="0"/>
              <a:t> </a:t>
            </a:r>
            <a:r>
              <a:rPr lang="en-US" sz="2600" dirty="0">
                <a:latin typeface="Times New Roman" panose="02020603050405020304" pitchFamily="18" charset="0"/>
                <a:cs typeface="Times New Roman" panose="02020603050405020304" pitchFamily="18" charset="0"/>
              </a:rPr>
              <a:t>While the number of death    </a:t>
            </a:r>
          </a:p>
          <a:p>
            <a:pPr marL="0" indent="0">
              <a:buNone/>
            </a:pPr>
            <a:r>
              <a:rPr lang="en-US" sz="2600" dirty="0">
                <a:latin typeface="Times New Roman" panose="02020603050405020304" pitchFamily="18" charset="0"/>
                <a:cs typeface="Times New Roman" panose="02020603050405020304" pitchFamily="18" charset="0"/>
              </a:rPr>
              <a:t>    cases increases from 2020</a:t>
            </a:r>
          </a:p>
          <a:p>
            <a:pPr marL="0" indent="0">
              <a:buNone/>
            </a:pPr>
            <a:r>
              <a:rPr lang="en-US" sz="2600" dirty="0">
                <a:latin typeface="Times New Roman" panose="02020603050405020304" pitchFamily="18" charset="0"/>
                <a:cs typeface="Times New Roman" panose="02020603050405020304" pitchFamily="18" charset="0"/>
              </a:rPr>
              <a:t>    2021, there was decrease  in it rate</a:t>
            </a:r>
          </a:p>
          <a:p>
            <a:pPr marL="0" indent="0">
              <a:buNone/>
            </a:pPr>
            <a:r>
              <a:rPr lang="en-US" sz="2600" dirty="0">
                <a:latin typeface="Times New Roman" panose="02020603050405020304" pitchFamily="18" charset="0"/>
                <a:cs typeface="Times New Roman" panose="02020603050405020304" pitchFamily="18" charset="0"/>
              </a:rPr>
              <a:t>    from </a:t>
            </a:r>
            <a:r>
              <a:rPr lang="en-US" sz="2600" dirty="0">
                <a:solidFill>
                  <a:schemeClr val="accent1"/>
                </a:solidFill>
                <a:latin typeface="Times New Roman" panose="02020603050405020304" pitchFamily="18" charset="0"/>
                <a:cs typeface="Times New Roman" panose="02020603050405020304" pitchFamily="18" charset="0"/>
              </a:rPr>
              <a:t>2.27%</a:t>
            </a:r>
            <a:r>
              <a:rPr lang="en-US" sz="2600" dirty="0">
                <a:latin typeface="Times New Roman" panose="02020603050405020304" pitchFamily="18" charset="0"/>
                <a:cs typeface="Times New Roman" panose="02020603050405020304" pitchFamily="18" charset="0"/>
              </a:rPr>
              <a:t> to </a:t>
            </a:r>
            <a:r>
              <a:rPr lang="en-US" sz="2600" dirty="0">
                <a:solidFill>
                  <a:schemeClr val="accent1"/>
                </a:solidFill>
                <a:latin typeface="Times New Roman" panose="02020603050405020304" pitchFamily="18" charset="0"/>
                <a:cs typeface="Times New Roman" panose="02020603050405020304" pitchFamily="18" charset="0"/>
              </a:rPr>
              <a:t>1.75%</a:t>
            </a:r>
          </a:p>
          <a:p>
            <a:pPr marL="0" indent="0">
              <a:buNone/>
            </a:pPr>
            <a:r>
              <a:rPr lang="en-US" sz="2600" dirty="0">
                <a:latin typeface="Times New Roman" panose="02020603050405020304" pitchFamily="18" charset="0"/>
                <a:cs typeface="Times New Roman" panose="02020603050405020304" pitchFamily="18" charset="0"/>
              </a:rPr>
              <a:t>● The decline continue in 2022,</a:t>
            </a:r>
          </a:p>
          <a:p>
            <a:pPr marL="0" indent="0">
              <a:buNone/>
            </a:pPr>
            <a:r>
              <a:rPr lang="en-US" sz="2600" dirty="0">
                <a:latin typeface="Times New Roman" panose="02020603050405020304" pitchFamily="18" charset="0"/>
                <a:cs typeface="Times New Roman" panose="02020603050405020304" pitchFamily="18" charset="0"/>
              </a:rPr>
              <a:t>    dropped further to </a:t>
            </a:r>
            <a:r>
              <a:rPr lang="en-US" sz="2600" dirty="0">
                <a:solidFill>
                  <a:schemeClr val="accent1"/>
                </a:solidFill>
                <a:latin typeface="Times New Roman" panose="02020603050405020304" pitchFamily="18" charset="0"/>
                <a:cs typeface="Times New Roman" panose="02020603050405020304" pitchFamily="18" charset="0"/>
              </a:rPr>
              <a:t>0.93%</a:t>
            </a:r>
          </a:p>
          <a:p>
            <a:pPr marL="0" indent="0">
              <a:buNone/>
            </a:pPr>
            <a:r>
              <a:rPr lang="en-US" sz="2600" dirty="0">
                <a:latin typeface="Times New Roman" panose="02020603050405020304" pitchFamily="18" charset="0"/>
                <a:cs typeface="Times New Roman" panose="02020603050405020304" pitchFamily="18" charset="0"/>
              </a:rPr>
              <a:t>● The increase vaccination and</a:t>
            </a:r>
          </a:p>
          <a:p>
            <a:pPr marL="0" indent="0">
              <a:buNone/>
            </a:pPr>
            <a:r>
              <a:rPr lang="en-US" sz="2600" dirty="0">
                <a:latin typeface="Times New Roman" panose="02020603050405020304" pitchFamily="18" charset="0"/>
                <a:cs typeface="Times New Roman" panose="02020603050405020304" pitchFamily="18" charset="0"/>
              </a:rPr>
              <a:t>    much sensitization could aid this,</a:t>
            </a:r>
          </a:p>
          <a:p>
            <a:pPr marL="0" indent="0">
              <a:buNone/>
            </a:pPr>
            <a:r>
              <a:rPr lang="en-US" sz="2600" dirty="0">
                <a:latin typeface="Times New Roman" panose="02020603050405020304" pitchFamily="18" charset="0"/>
                <a:cs typeface="Times New Roman" panose="02020603050405020304" pitchFamily="18" charset="0"/>
              </a:rPr>
              <a:t>    however the data acquired for this</a:t>
            </a:r>
          </a:p>
          <a:p>
            <a:pPr marL="0" indent="0">
              <a:buNone/>
            </a:pPr>
            <a:r>
              <a:rPr lang="en-US" sz="2600" dirty="0">
                <a:latin typeface="Times New Roman" panose="02020603050405020304" pitchFamily="18" charset="0"/>
                <a:cs typeface="Times New Roman" panose="02020603050405020304" pitchFamily="18" charset="0"/>
              </a:rPr>
              <a:t>    report is not enough for this claim,</a:t>
            </a:r>
          </a:p>
          <a:p>
            <a:pPr marL="0" indent="0">
              <a:buNone/>
            </a:pPr>
            <a:r>
              <a:rPr lang="en-US" sz="2600" dirty="0">
                <a:latin typeface="Times New Roman" panose="02020603050405020304" pitchFamily="18" charset="0"/>
                <a:cs typeface="Times New Roman" panose="02020603050405020304" pitchFamily="18" charset="0"/>
              </a:rPr>
              <a:t>    just an assumption   </a:t>
            </a:r>
            <a:endParaRPr lang="en-US" sz="2600" dirty="0"/>
          </a:p>
        </p:txBody>
      </p:sp>
      <p:pic>
        <p:nvPicPr>
          <p:cNvPr id="8" name="Picture 7">
            <a:extLst>
              <a:ext uri="{FF2B5EF4-FFF2-40B4-BE49-F238E27FC236}">
                <a16:creationId xmlns:a16="http://schemas.microsoft.com/office/drawing/2014/main" id="{2F77A525-380F-40A8-9720-E5ED2AD8C6BC}"/>
              </a:ext>
            </a:extLst>
          </p:cNvPr>
          <p:cNvPicPr>
            <a:picLocks noChangeAspect="1"/>
          </p:cNvPicPr>
          <p:nvPr/>
        </p:nvPicPr>
        <p:blipFill>
          <a:blip r:embed="rId3"/>
          <a:stretch>
            <a:fillRect/>
          </a:stretch>
        </p:blipFill>
        <p:spPr>
          <a:xfrm>
            <a:off x="6096000" y="1538084"/>
            <a:ext cx="5257799" cy="3841990"/>
          </a:xfrm>
          <a:prstGeom prst="rect">
            <a:avLst/>
          </a:prstGeom>
          <a:solidFill>
            <a:schemeClr val="bg1"/>
          </a:solidFill>
          <a:ln>
            <a:solidFill>
              <a:schemeClr val="tx1"/>
            </a:solidFill>
          </a:ln>
        </p:spPr>
      </p:pic>
    </p:spTree>
    <p:extLst>
      <p:ext uri="{BB962C8B-B14F-4D97-AF65-F5344CB8AC3E}">
        <p14:creationId xmlns:p14="http://schemas.microsoft.com/office/powerpoint/2010/main" val="240655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D6FE-13A5-4188-8191-686F65B81348}"/>
              </a:ext>
            </a:extLst>
          </p:cNvPr>
          <p:cNvSpPr>
            <a:spLocks noGrp="1"/>
          </p:cNvSpPr>
          <p:nvPr>
            <p:ph type="title"/>
          </p:nvPr>
        </p:nvSpPr>
        <p:spPr>
          <a:xfrm>
            <a:off x="838200" y="365126"/>
            <a:ext cx="2628014" cy="995842"/>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E7216C-5E3E-4BD9-908F-8E4D249C8829}"/>
              </a:ext>
            </a:extLst>
          </p:cNvPr>
          <p:cNvSpPr>
            <a:spLocks noGrp="1"/>
          </p:cNvSpPr>
          <p:nvPr>
            <p:ph idx="1"/>
          </p:nvPr>
        </p:nvSpPr>
        <p:spPr>
          <a:xfrm>
            <a:off x="838200" y="1360968"/>
            <a:ext cx="10515600" cy="481599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It is evident from the analysis that Covid-19 is still much around as</a:t>
            </a:r>
          </a:p>
          <a:p>
            <a:pPr marL="0" indent="0">
              <a:buNone/>
            </a:pPr>
            <a:r>
              <a:rPr lang="en-US" dirty="0">
                <a:latin typeface="Times New Roman" panose="02020603050405020304" pitchFamily="18" charset="0"/>
                <a:cs typeface="Times New Roman" panose="02020603050405020304" pitchFamily="18" charset="0"/>
              </a:rPr>
              <a:t>    the number of cases keep increasing</a:t>
            </a:r>
          </a:p>
          <a:p>
            <a:pPr marL="0" indent="0">
              <a:buNone/>
            </a:pPr>
            <a:r>
              <a:rPr lang="en-US" dirty="0">
                <a:latin typeface="Times New Roman" panose="02020603050405020304" pitchFamily="18" charset="0"/>
                <a:cs typeface="Times New Roman" panose="02020603050405020304" pitchFamily="18" charset="0"/>
              </a:rPr>
              <a:t>● People should be more careful and observe Covid-19 precautionary    </a:t>
            </a:r>
          </a:p>
          <a:p>
            <a:pPr marL="0" indent="0">
              <a:spcBef>
                <a:spcPts val="400"/>
              </a:spcBef>
              <a:buNone/>
            </a:pPr>
            <a:r>
              <a:rPr lang="en-US" dirty="0">
                <a:latin typeface="Times New Roman" panose="02020603050405020304" pitchFamily="18" charset="0"/>
                <a:cs typeface="Times New Roman" panose="02020603050405020304" pitchFamily="18" charset="0"/>
              </a:rPr>
              <a:t>   measures</a:t>
            </a:r>
          </a:p>
          <a:p>
            <a:pPr marL="0" indent="0">
              <a:buNone/>
            </a:pPr>
            <a:r>
              <a:rPr lang="en-US" dirty="0">
                <a:latin typeface="Times New Roman" panose="02020603050405020304" pitchFamily="18" charset="0"/>
                <a:cs typeface="Times New Roman" panose="02020603050405020304" pitchFamily="18" charset="0"/>
              </a:rPr>
              <a:t>● There should be a continued vaccination drive to protect people and</a:t>
            </a:r>
          </a:p>
          <a:p>
            <a:pPr marL="0" indent="0">
              <a:buNone/>
            </a:pPr>
            <a:r>
              <a:rPr lang="en-US" dirty="0">
                <a:latin typeface="Times New Roman" panose="02020603050405020304" pitchFamily="18" charset="0"/>
                <a:cs typeface="Times New Roman" panose="02020603050405020304" pitchFamily="18" charset="0"/>
              </a:rPr>
              <a:t>    lower the spread of the virus</a:t>
            </a:r>
          </a:p>
        </p:txBody>
      </p:sp>
    </p:spTree>
    <p:extLst>
      <p:ext uri="{BB962C8B-B14F-4D97-AF65-F5344CB8AC3E}">
        <p14:creationId xmlns:p14="http://schemas.microsoft.com/office/powerpoint/2010/main" val="59345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76B94F-055B-449F-BB68-A38026C41F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0252" y="0"/>
            <a:ext cx="5358808" cy="6858000"/>
          </a:xfrm>
        </p:spPr>
      </p:pic>
    </p:spTree>
    <p:extLst>
      <p:ext uri="{BB962C8B-B14F-4D97-AF65-F5344CB8AC3E}">
        <p14:creationId xmlns:p14="http://schemas.microsoft.com/office/powerpoint/2010/main" val="328949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9C49D-EF9F-4895-AE42-90EE620FF934}"/>
              </a:ext>
            </a:extLst>
          </p:cNvPr>
          <p:cNvSpPr>
            <a:spLocks noGrp="1"/>
          </p:cNvSpPr>
          <p:nvPr>
            <p:ph idx="1"/>
          </p:nvPr>
        </p:nvSpPr>
        <p:spPr>
          <a:xfrm>
            <a:off x="838200" y="744279"/>
            <a:ext cx="10515600" cy="5432684"/>
          </a:xfrm>
        </p:spPr>
        <p:txBody>
          <a:bodyPr/>
          <a:lstStyle/>
          <a:p>
            <a:pPr marL="0" indent="0">
              <a:buNone/>
            </a:pPr>
            <a:r>
              <a:rPr lang="en-US" sz="3600" dirty="0">
                <a:solidFill>
                  <a:schemeClr val="accent1"/>
                </a:solidFill>
                <a:latin typeface="Times New Roman" panose="02020603050405020304" pitchFamily="18" charset="0"/>
                <a:cs typeface="Times New Roman" panose="02020603050405020304" pitchFamily="18" charset="0"/>
              </a:rPr>
              <a:t>Table of Content</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Objectives of the analysis</a:t>
            </a:r>
          </a:p>
          <a:p>
            <a:pPr marL="0" indent="0">
              <a:buNone/>
            </a:pPr>
            <a:r>
              <a:rPr lang="en-US" dirty="0">
                <a:latin typeface="Times New Roman" panose="02020603050405020304" pitchFamily="18" charset="0"/>
                <a:cs typeface="Times New Roman" panose="02020603050405020304" pitchFamily="18" charset="0"/>
              </a:rPr>
              <a:t>⁕ About the data</a:t>
            </a:r>
          </a:p>
          <a:p>
            <a:pPr marL="0" indent="0">
              <a:buNone/>
            </a:pPr>
            <a:r>
              <a:rPr lang="en-US" dirty="0">
                <a:latin typeface="Times New Roman" panose="02020603050405020304" pitchFamily="18" charset="0"/>
                <a:cs typeface="Times New Roman" panose="02020603050405020304" pitchFamily="18" charset="0"/>
              </a:rPr>
              <a:t>⁕ Methodology of the analysis</a:t>
            </a:r>
          </a:p>
          <a:p>
            <a:pPr marL="0" indent="0">
              <a:buNone/>
            </a:pPr>
            <a:r>
              <a:rPr lang="en-US" dirty="0">
                <a:latin typeface="Times New Roman" panose="02020603050405020304" pitchFamily="18" charset="0"/>
                <a:cs typeface="Times New Roman" panose="02020603050405020304" pitchFamily="18" charset="0"/>
              </a:rPr>
              <a:t>⁕ Result and insights</a:t>
            </a:r>
          </a:p>
          <a:p>
            <a:pPr marL="0" indent="0">
              <a:buNone/>
            </a:pPr>
            <a:r>
              <a:rPr lang="en-US"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278245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AAFEB-9FC1-41C4-970E-F13BBCEFCF4C}"/>
              </a:ext>
            </a:extLst>
          </p:cNvPr>
          <p:cNvSpPr>
            <a:spLocks noGrp="1"/>
          </p:cNvSpPr>
          <p:nvPr>
            <p:ph idx="1"/>
          </p:nvPr>
        </p:nvSpPr>
        <p:spPr>
          <a:xfrm>
            <a:off x="838200" y="829340"/>
            <a:ext cx="10515600" cy="5347623"/>
          </a:xfrm>
        </p:spPr>
        <p:txBody>
          <a:bodyPr/>
          <a:lstStyle/>
          <a:p>
            <a:pPr marL="0" indent="0">
              <a:buNone/>
            </a:pPr>
            <a:r>
              <a:rPr lang="en-US" sz="4000" dirty="0">
                <a:solidFill>
                  <a:schemeClr val="accent1"/>
                </a:solidFill>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Identify the distribution of confirmed cases, death and recovery across the globe and identify five countries with the highest number of confirmed cases and deaths. To also identify the rend of confirmed cases and death in Nigeria across the years.</a:t>
            </a:r>
          </a:p>
          <a:p>
            <a:pPr marL="0" indent="0">
              <a:buNone/>
            </a:pPr>
            <a:endParaRPr lang="en-US" dirty="0"/>
          </a:p>
        </p:txBody>
      </p:sp>
    </p:spTree>
    <p:extLst>
      <p:ext uri="{BB962C8B-B14F-4D97-AF65-F5344CB8AC3E}">
        <p14:creationId xmlns:p14="http://schemas.microsoft.com/office/powerpoint/2010/main" val="16921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11AE0-D1F6-4694-A086-C3CE735544ED}"/>
              </a:ext>
            </a:extLst>
          </p:cNvPr>
          <p:cNvSpPr>
            <a:spLocks noGrp="1"/>
          </p:cNvSpPr>
          <p:nvPr>
            <p:ph idx="1"/>
          </p:nvPr>
        </p:nvSpPr>
        <p:spPr>
          <a:xfrm>
            <a:off x="753140" y="318977"/>
            <a:ext cx="4563139" cy="4848446"/>
          </a:xfrm>
        </p:spPr>
        <p:txBody>
          <a:bodyPr>
            <a:normAutofit fontScale="92500" lnSpcReduction="20000"/>
          </a:bodyPr>
          <a:lstStyle/>
          <a:p>
            <a:pPr marL="0" indent="0">
              <a:buNone/>
            </a:pPr>
            <a:r>
              <a:rPr lang="en-US" sz="4000" dirty="0">
                <a:solidFill>
                  <a:schemeClr val="accent1"/>
                </a:solidFill>
                <a:latin typeface="Times New Roman" panose="02020603050405020304" pitchFamily="18" charset="0"/>
                <a:cs typeface="Times New Roman" panose="02020603050405020304" pitchFamily="18" charset="0"/>
              </a:rPr>
              <a:t>About the data</a:t>
            </a: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data is a time series that</a:t>
            </a:r>
          </a:p>
          <a:p>
            <a:pPr marL="0" indent="0">
              <a:buNone/>
            </a:pPr>
            <a:r>
              <a:rPr lang="en-US" dirty="0">
                <a:latin typeface="Times New Roman" panose="02020603050405020304" pitchFamily="18" charset="0"/>
                <a:cs typeface="Times New Roman" panose="02020603050405020304" pitchFamily="18" charset="0"/>
              </a:rPr>
              <a:t>    is regularly updated</a:t>
            </a:r>
          </a:p>
          <a:p>
            <a:pPr marL="0" indent="0">
              <a:spcBef>
                <a:spcPts val="1800"/>
              </a:spcBef>
              <a:buNone/>
            </a:pPr>
            <a:r>
              <a:rPr lang="en-US" dirty="0">
                <a:latin typeface="Times New Roman" panose="02020603050405020304" pitchFamily="18" charset="0"/>
                <a:cs typeface="Times New Roman" panose="02020603050405020304" pitchFamily="18" charset="0"/>
              </a:rPr>
              <a:t>● The source of the data is</a:t>
            </a:r>
          </a:p>
          <a:p>
            <a:pPr marL="0" indent="0">
              <a:spcBef>
                <a:spcPts val="1800"/>
              </a:spcBef>
              <a:buNone/>
            </a:pPr>
            <a:r>
              <a:rPr lang="en-US" dirty="0">
                <a:latin typeface="Times New Roman" panose="02020603050405020304" pitchFamily="18" charset="0"/>
                <a:cs typeface="Times New Roman" panose="02020603050405020304" pitchFamily="18" charset="0"/>
              </a:rPr>
              <a:t>    John Hopkin University USA </a:t>
            </a:r>
          </a:p>
          <a:p>
            <a:pPr marL="0" indent="0">
              <a:spcBef>
                <a:spcPts val="1800"/>
              </a:spcBef>
              <a:buNone/>
            </a:pPr>
            <a:r>
              <a:rPr lang="en-US" dirty="0">
                <a:latin typeface="Times New Roman" panose="02020603050405020304" pitchFamily="18" charset="0"/>
                <a:cs typeface="Times New Roman" panose="02020603050405020304" pitchFamily="18" charset="0"/>
              </a:rPr>
              <a:t>● The dataset used contains</a:t>
            </a:r>
          </a:p>
          <a:p>
            <a:pPr marL="0" indent="0">
              <a:buNone/>
            </a:pPr>
            <a:r>
              <a:rPr lang="en-US" dirty="0">
                <a:latin typeface="Times New Roman" panose="02020603050405020304" pitchFamily="18" charset="0"/>
                <a:cs typeface="Times New Roman" panose="02020603050405020304" pitchFamily="18" charset="0"/>
              </a:rPr>
              <a:t>    confirmed cases, death and</a:t>
            </a:r>
          </a:p>
          <a:p>
            <a:pPr marL="0" indent="0">
              <a:buNone/>
            </a:pPr>
            <a:r>
              <a:rPr lang="en-US" dirty="0">
                <a:latin typeface="Times New Roman" panose="02020603050405020304" pitchFamily="18" charset="0"/>
                <a:cs typeface="Times New Roman" panose="02020603050405020304" pitchFamily="18" charset="0"/>
              </a:rPr>
              <a:t>    recovery from all countries</a:t>
            </a:r>
          </a:p>
          <a:p>
            <a:pPr marL="0" indent="0">
              <a:buNone/>
            </a:pPr>
            <a:r>
              <a:rPr lang="en-US" dirty="0">
                <a:latin typeface="Times New Roman" panose="02020603050405020304" pitchFamily="18" charset="0"/>
                <a:cs typeface="Times New Roman" panose="02020603050405020304" pitchFamily="18" charset="0"/>
              </a:rPr>
              <a:t>    between 2020 to 2022</a:t>
            </a:r>
          </a:p>
        </p:txBody>
      </p:sp>
      <p:pic>
        <p:nvPicPr>
          <p:cNvPr id="7" name="Picture 6">
            <a:extLst>
              <a:ext uri="{FF2B5EF4-FFF2-40B4-BE49-F238E27FC236}">
                <a16:creationId xmlns:a16="http://schemas.microsoft.com/office/drawing/2014/main" id="{6802F01B-67C5-48D7-8BF1-B066259FC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423" y="500062"/>
            <a:ext cx="6271437" cy="5857875"/>
          </a:xfrm>
          <a:prstGeom prst="rect">
            <a:avLst/>
          </a:prstGeom>
        </p:spPr>
      </p:pic>
    </p:spTree>
    <p:extLst>
      <p:ext uri="{BB962C8B-B14F-4D97-AF65-F5344CB8AC3E}">
        <p14:creationId xmlns:p14="http://schemas.microsoft.com/office/powerpoint/2010/main" val="38365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9168-EFF0-4571-9C35-B7F25E464A9C}"/>
              </a:ext>
            </a:extLst>
          </p:cNvPr>
          <p:cNvSpPr>
            <a:spLocks noGrp="1"/>
          </p:cNvSpPr>
          <p:nvPr>
            <p:ph type="title"/>
          </p:nvPr>
        </p:nvSpPr>
        <p:spPr>
          <a:xfrm>
            <a:off x="838200" y="365125"/>
            <a:ext cx="3010786" cy="1080903"/>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Methodology</a:t>
            </a:r>
          </a:p>
        </p:txBody>
      </p:sp>
      <p:sp>
        <p:nvSpPr>
          <p:cNvPr id="6" name="Content Placeholder 5">
            <a:extLst>
              <a:ext uri="{FF2B5EF4-FFF2-40B4-BE49-F238E27FC236}">
                <a16:creationId xmlns:a16="http://schemas.microsoft.com/office/drawing/2014/main" id="{1CE81582-BEF3-422E-843E-BDB324FB462F}"/>
              </a:ext>
            </a:extLst>
          </p:cNvPr>
          <p:cNvSpPr>
            <a:spLocks noGrp="1"/>
          </p:cNvSpPr>
          <p:nvPr>
            <p:ph idx="1"/>
          </p:nvPr>
        </p:nvSpPr>
        <p:spPr/>
        <p:txBody>
          <a:bodyPr/>
          <a:lstStyle/>
          <a:p>
            <a:pPr marL="0" indent="0">
              <a:spcBef>
                <a:spcPts val="1800"/>
              </a:spcBef>
              <a:buNone/>
            </a:pPr>
            <a:r>
              <a:rPr lang="en-US" dirty="0">
                <a:latin typeface="Times New Roman" panose="02020603050405020304" pitchFamily="18" charset="0"/>
                <a:cs typeface="Times New Roman" panose="02020603050405020304" pitchFamily="18" charset="0"/>
              </a:rPr>
              <a:t> ● The analysis was carried out with Microsoft excel</a:t>
            </a:r>
          </a:p>
          <a:p>
            <a:pPr marL="0" indent="0">
              <a:spcBef>
                <a:spcPts val="1800"/>
              </a:spcBef>
              <a:buNone/>
            </a:pPr>
            <a:r>
              <a:rPr lang="en-US" dirty="0">
                <a:latin typeface="Times New Roman" panose="02020603050405020304" pitchFamily="18" charset="0"/>
                <a:cs typeface="Times New Roman" panose="02020603050405020304" pitchFamily="18" charset="0"/>
              </a:rPr>
              <a:t> ● The raw datasets were cleaned and merge with power query</a:t>
            </a:r>
          </a:p>
          <a:p>
            <a:pPr marL="0" indent="0">
              <a:spcBef>
                <a:spcPts val="1800"/>
              </a:spcBef>
              <a:buNone/>
            </a:pPr>
            <a:r>
              <a:rPr lang="en-US" dirty="0">
                <a:latin typeface="Times New Roman" panose="02020603050405020304" pitchFamily="18" charset="0"/>
                <a:cs typeface="Times New Roman" panose="02020603050405020304" pitchFamily="18" charset="0"/>
              </a:rPr>
              <a:t> ● Calculations were done with help of  Pivot tables</a:t>
            </a:r>
          </a:p>
          <a:p>
            <a:pPr marL="0" indent="0">
              <a:spcBef>
                <a:spcPts val="1800"/>
              </a:spcBef>
              <a:buNone/>
            </a:pPr>
            <a:r>
              <a:rPr lang="en-US" dirty="0">
                <a:latin typeface="Times New Roman" panose="02020603050405020304" pitchFamily="18" charset="0"/>
                <a:cs typeface="Times New Roman" panose="02020603050405020304" pitchFamily="18" charset="0"/>
              </a:rPr>
              <a:t> ● Charts were used to visualize insights </a:t>
            </a:r>
          </a:p>
        </p:txBody>
      </p:sp>
    </p:spTree>
    <p:extLst>
      <p:ext uri="{BB962C8B-B14F-4D97-AF65-F5344CB8AC3E}">
        <p14:creationId xmlns:p14="http://schemas.microsoft.com/office/powerpoint/2010/main" val="30909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CC4A-57F9-479D-9BBD-AB938852740C}"/>
              </a:ext>
            </a:extLst>
          </p:cNvPr>
          <p:cNvSpPr>
            <a:spLocks noGrp="1"/>
          </p:cNvSpPr>
          <p:nvPr>
            <p:ph type="title"/>
          </p:nvPr>
        </p:nvSpPr>
        <p:spPr>
          <a:xfrm>
            <a:off x="838200" y="365126"/>
            <a:ext cx="4137837" cy="1059638"/>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Confirmed cases</a:t>
            </a:r>
          </a:p>
        </p:txBody>
      </p:sp>
      <p:sp>
        <p:nvSpPr>
          <p:cNvPr id="3" name="Content Placeholder 2">
            <a:extLst>
              <a:ext uri="{FF2B5EF4-FFF2-40B4-BE49-F238E27FC236}">
                <a16:creationId xmlns:a16="http://schemas.microsoft.com/office/drawing/2014/main" id="{2F6DC04E-B6F8-429D-BF59-E47295B17778}"/>
              </a:ext>
            </a:extLst>
          </p:cNvPr>
          <p:cNvSpPr>
            <a:spLocks noGrp="1"/>
          </p:cNvSpPr>
          <p:nvPr>
            <p:ph idx="1"/>
          </p:nvPr>
        </p:nvSpPr>
        <p:spPr>
          <a:xfrm>
            <a:off x="838200" y="1825625"/>
            <a:ext cx="5073502" cy="4351338"/>
          </a:xfrm>
        </p:spPr>
        <p:txBody>
          <a:bodyPr>
            <a:normAutofit fontScale="92500"/>
          </a:bodyPr>
          <a:lstStyle/>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North and South America, Europe</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and Asia have high number of</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confirmed cases</a:t>
            </a:r>
          </a:p>
          <a:p>
            <a:pPr marL="0" indent="0">
              <a:lnSpc>
                <a:spcPct val="100000"/>
              </a:lnSpc>
              <a:buNone/>
            </a:pPr>
            <a:r>
              <a:rPr lang="en-US" dirty="0">
                <a:latin typeface="Times New Roman" panose="02020603050405020304" pitchFamily="18" charset="0"/>
                <a:cs typeface="Times New Roman" panose="02020603050405020304" pitchFamily="18" charset="0"/>
              </a:rPr>
              <a:t>● African countries has low number</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of cases compare to other</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countries outside Africa</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The total number of confirmed as</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at the time the analysis of this</a:t>
            </a:r>
          </a:p>
          <a:p>
            <a:pPr marL="0" indent="0">
              <a:lnSpc>
                <a:spcPct val="100000"/>
              </a:lnSpc>
              <a:spcBef>
                <a:spcPts val="400"/>
              </a:spcBef>
              <a:buNone/>
            </a:pPr>
            <a:r>
              <a:rPr lang="en-US" dirty="0">
                <a:latin typeface="Times New Roman" panose="02020603050405020304" pitchFamily="18" charset="0"/>
                <a:cs typeface="Times New Roman" panose="02020603050405020304" pitchFamily="18" charset="0"/>
              </a:rPr>
              <a:t>   report was made is </a:t>
            </a:r>
            <a:r>
              <a:rPr lang="en-US" b="1" dirty="0">
                <a:solidFill>
                  <a:schemeClr val="accent1"/>
                </a:solidFill>
                <a:latin typeface="Times New Roman" panose="02020603050405020304" pitchFamily="18" charset="0"/>
                <a:cs typeface="Times New Roman" panose="02020603050405020304" pitchFamily="18" charset="0"/>
              </a:rPr>
              <a:t>602,769,643</a:t>
            </a:r>
            <a:endParaRPr lang="en-US" b="1" dirty="0">
              <a:solidFill>
                <a:schemeClr val="accent1"/>
              </a:solidFill>
            </a:endParaRPr>
          </a:p>
        </p:txBody>
      </p:sp>
      <p:pic>
        <p:nvPicPr>
          <p:cNvPr id="5" name="Picture 4">
            <a:extLst>
              <a:ext uri="{FF2B5EF4-FFF2-40B4-BE49-F238E27FC236}">
                <a16:creationId xmlns:a16="http://schemas.microsoft.com/office/drawing/2014/main" id="{456173D3-0A63-4124-8813-BD7044CCD7DD}"/>
              </a:ext>
            </a:extLst>
          </p:cNvPr>
          <p:cNvPicPr>
            <a:picLocks noChangeAspect="1"/>
          </p:cNvPicPr>
          <p:nvPr/>
        </p:nvPicPr>
        <p:blipFill>
          <a:blip r:embed="rId2"/>
          <a:stretch>
            <a:fillRect/>
          </a:stretch>
        </p:blipFill>
        <p:spPr>
          <a:xfrm>
            <a:off x="5911702" y="1116419"/>
            <a:ext cx="5592726" cy="5082362"/>
          </a:xfrm>
          <a:prstGeom prst="rect">
            <a:avLst/>
          </a:prstGeom>
        </p:spPr>
      </p:pic>
    </p:spTree>
    <p:extLst>
      <p:ext uri="{BB962C8B-B14F-4D97-AF65-F5344CB8AC3E}">
        <p14:creationId xmlns:p14="http://schemas.microsoft.com/office/powerpoint/2010/main" val="83184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BFC6-EE15-4D4C-8A0D-92957CB3986F}"/>
              </a:ext>
            </a:extLst>
          </p:cNvPr>
          <p:cNvSpPr>
            <a:spLocks noGrp="1"/>
          </p:cNvSpPr>
          <p:nvPr>
            <p:ph type="title"/>
          </p:nvPr>
        </p:nvSpPr>
        <p:spPr>
          <a:xfrm>
            <a:off x="838200" y="365126"/>
            <a:ext cx="10515600" cy="953312"/>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Confirmed Cases by Year</a:t>
            </a:r>
          </a:p>
        </p:txBody>
      </p:sp>
      <p:sp>
        <p:nvSpPr>
          <p:cNvPr id="3" name="Content Placeholder 2">
            <a:extLst>
              <a:ext uri="{FF2B5EF4-FFF2-40B4-BE49-F238E27FC236}">
                <a16:creationId xmlns:a16="http://schemas.microsoft.com/office/drawing/2014/main" id="{0E550D3D-AECB-4C72-B76D-0842BCD8EA9C}"/>
              </a:ext>
            </a:extLst>
          </p:cNvPr>
          <p:cNvSpPr>
            <a:spLocks noGrp="1"/>
          </p:cNvSpPr>
          <p:nvPr>
            <p:ph idx="1"/>
          </p:nvPr>
        </p:nvSpPr>
        <p:spPr>
          <a:xfrm>
            <a:off x="838200" y="1825625"/>
            <a:ext cx="4350488" cy="4351338"/>
          </a:xfrm>
        </p:spPr>
        <p:txBody>
          <a:bodyPr/>
          <a:lstStyle/>
          <a:p>
            <a:pPr marL="0" indent="0">
              <a:buNone/>
            </a:pPr>
            <a:r>
              <a:rPr lang="en-US" dirty="0">
                <a:latin typeface="Times New Roman" panose="02020603050405020304" pitchFamily="18" charset="0"/>
                <a:cs typeface="Times New Roman" panose="02020603050405020304" pitchFamily="18" charset="0"/>
              </a:rPr>
              <a:t>● Then number of confirmed</a:t>
            </a:r>
          </a:p>
          <a:p>
            <a:pPr marL="0" indent="0">
              <a:spcBef>
                <a:spcPts val="400"/>
              </a:spcBef>
              <a:buNone/>
            </a:pPr>
            <a:r>
              <a:rPr lang="en-US" dirty="0">
                <a:latin typeface="Times New Roman" panose="02020603050405020304" pitchFamily="18" charset="0"/>
                <a:cs typeface="Times New Roman" panose="02020603050405020304" pitchFamily="18" charset="0"/>
              </a:rPr>
              <a:t>   cases continue to increase</a:t>
            </a:r>
          </a:p>
          <a:p>
            <a:pPr marL="0" indent="0">
              <a:spcBef>
                <a:spcPts val="400"/>
              </a:spcBef>
              <a:buNone/>
            </a:pPr>
            <a:r>
              <a:rPr lang="en-US" dirty="0">
                <a:latin typeface="Times New Roman" panose="02020603050405020304" pitchFamily="18" charset="0"/>
                <a:cs typeface="Times New Roman" panose="02020603050405020304" pitchFamily="18" charset="0"/>
              </a:rPr>
              <a:t>   every year</a:t>
            </a:r>
          </a:p>
          <a:p>
            <a:pPr marL="0" indent="0">
              <a:spcBef>
                <a:spcPts val="400"/>
              </a:spcBef>
              <a:buNone/>
            </a:pPr>
            <a:r>
              <a:rPr lang="en-US" dirty="0">
                <a:latin typeface="Times New Roman" panose="02020603050405020304" pitchFamily="18" charset="0"/>
                <a:cs typeface="Times New Roman" panose="02020603050405020304" pitchFamily="18" charset="0"/>
              </a:rPr>
              <a:t>● There was </a:t>
            </a:r>
            <a:r>
              <a:rPr lang="en-US" dirty="0">
                <a:solidFill>
                  <a:schemeClr val="accent1"/>
                </a:solidFill>
                <a:latin typeface="Times New Roman" panose="02020603050405020304" pitchFamily="18" charset="0"/>
                <a:cs typeface="Times New Roman" panose="02020603050405020304" pitchFamily="18" charset="0"/>
              </a:rPr>
              <a:t>144%</a:t>
            </a:r>
            <a:r>
              <a:rPr lang="en-US" dirty="0">
                <a:latin typeface="Times New Roman" panose="02020603050405020304" pitchFamily="18" charset="0"/>
                <a:cs typeface="Times New Roman" panose="02020603050405020304" pitchFamily="18" charset="0"/>
              </a:rPr>
              <a:t> increase</a:t>
            </a:r>
          </a:p>
          <a:p>
            <a:pPr marL="0" indent="0">
              <a:spcBef>
                <a:spcPts val="400"/>
              </a:spcBef>
              <a:buNone/>
            </a:pPr>
            <a:r>
              <a:rPr lang="en-US" dirty="0">
                <a:latin typeface="Times New Roman" panose="02020603050405020304" pitchFamily="18" charset="0"/>
                <a:cs typeface="Times New Roman" panose="02020603050405020304" pitchFamily="18" charset="0"/>
              </a:rPr>
              <a:t>   in confirmed cases in</a:t>
            </a:r>
          </a:p>
          <a:p>
            <a:pPr marL="0" indent="0">
              <a:spcBef>
                <a:spcPts val="400"/>
              </a:spcBef>
              <a:buNone/>
            </a:pPr>
            <a:r>
              <a:rPr lang="en-US" dirty="0">
                <a:latin typeface="Times New Roman" panose="02020603050405020304" pitchFamily="18" charset="0"/>
                <a:cs typeface="Times New Roman" panose="02020603050405020304" pitchFamily="18" charset="0"/>
              </a:rPr>
              <a:t>   2020-2021 and </a:t>
            </a:r>
            <a:r>
              <a:rPr lang="en-US" dirty="0">
                <a:solidFill>
                  <a:schemeClr val="accent1"/>
                </a:solidFill>
                <a:latin typeface="Times New Roman" panose="02020603050405020304" pitchFamily="18" charset="0"/>
                <a:cs typeface="Times New Roman" panose="02020603050405020304" pitchFamily="18" charset="0"/>
              </a:rPr>
              <a:t>55.4%</a:t>
            </a:r>
          </a:p>
          <a:p>
            <a:pPr marL="0" indent="0">
              <a:spcBef>
                <a:spcPts val="400"/>
              </a:spcBef>
              <a:buNone/>
            </a:pPr>
            <a:r>
              <a:rPr lang="en-US" dirty="0">
                <a:latin typeface="Times New Roman" panose="02020603050405020304" pitchFamily="18" charset="0"/>
                <a:cs typeface="Times New Roman" panose="02020603050405020304" pitchFamily="18" charset="0"/>
              </a:rPr>
              <a:t>   increase from 2021-2022</a:t>
            </a:r>
            <a:endParaRPr lang="en-US" dirty="0"/>
          </a:p>
        </p:txBody>
      </p:sp>
      <p:graphicFrame>
        <p:nvGraphicFramePr>
          <p:cNvPr id="5" name="Chart 4">
            <a:extLst>
              <a:ext uri="{FF2B5EF4-FFF2-40B4-BE49-F238E27FC236}">
                <a16:creationId xmlns:a16="http://schemas.microsoft.com/office/drawing/2014/main" id="{A04B75DA-B7F1-449E-ACF5-DAC2261C321F}"/>
              </a:ext>
            </a:extLst>
          </p:cNvPr>
          <p:cNvGraphicFramePr>
            <a:graphicFrameLocks/>
          </p:cNvGraphicFramePr>
          <p:nvPr>
            <p:extLst>
              <p:ext uri="{D42A27DB-BD31-4B8C-83A1-F6EECF244321}">
                <p14:modId xmlns:p14="http://schemas.microsoft.com/office/powerpoint/2010/main" val="3930340870"/>
              </p:ext>
            </p:extLst>
          </p:nvPr>
        </p:nvGraphicFramePr>
        <p:xfrm>
          <a:off x="5709685" y="1475303"/>
          <a:ext cx="5762846" cy="4701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74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158B-1525-474A-A7C5-EC1699ED0241}"/>
              </a:ext>
            </a:extLst>
          </p:cNvPr>
          <p:cNvSpPr>
            <a:spLocks noGrp="1"/>
          </p:cNvSpPr>
          <p:nvPr>
            <p:ph type="title"/>
          </p:nvPr>
        </p:nvSpPr>
        <p:spPr>
          <a:xfrm>
            <a:off x="838200" y="365126"/>
            <a:ext cx="5257800" cy="1059638"/>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Confirmed cases (Top 5)</a:t>
            </a:r>
          </a:p>
        </p:txBody>
      </p:sp>
      <p:sp>
        <p:nvSpPr>
          <p:cNvPr id="3" name="Content Placeholder 2">
            <a:extLst>
              <a:ext uri="{FF2B5EF4-FFF2-40B4-BE49-F238E27FC236}">
                <a16:creationId xmlns:a16="http://schemas.microsoft.com/office/drawing/2014/main" id="{B220CCE1-EF69-4901-89F2-B3D4DA9D3AC5}"/>
              </a:ext>
            </a:extLst>
          </p:cNvPr>
          <p:cNvSpPr>
            <a:spLocks noGrp="1"/>
          </p:cNvSpPr>
          <p:nvPr>
            <p:ph idx="1"/>
          </p:nvPr>
        </p:nvSpPr>
        <p:spPr>
          <a:xfrm>
            <a:off x="838200" y="1424765"/>
            <a:ext cx="4541874" cy="3827720"/>
          </a:xfrm>
        </p:spPr>
        <p:txBody>
          <a:bodyPr>
            <a:normAutofit lnSpcReduction="10000"/>
          </a:bodyPr>
          <a:lstStyle/>
          <a:p>
            <a:pPr marL="0" indent="0">
              <a:spcBef>
                <a:spcPts val="400"/>
              </a:spcBef>
              <a:buNone/>
            </a:pPr>
            <a:r>
              <a:rPr lang="en-US" sz="2600" dirty="0">
                <a:latin typeface="Times New Roman" panose="02020603050405020304" pitchFamily="18" charset="0"/>
                <a:cs typeface="Times New Roman" panose="02020603050405020304" pitchFamily="18" charset="0"/>
              </a:rPr>
              <a:t>● The United States  of America</a:t>
            </a:r>
          </a:p>
          <a:p>
            <a:pPr marL="0" indent="0">
              <a:spcBef>
                <a:spcPts val="400"/>
              </a:spcBef>
              <a:buNone/>
            </a:pPr>
            <a:r>
              <a:rPr lang="en-US" sz="2600" dirty="0">
                <a:latin typeface="Times New Roman" panose="02020603050405020304" pitchFamily="18" charset="0"/>
                <a:cs typeface="Times New Roman" panose="02020603050405020304" pitchFamily="18" charset="0"/>
              </a:rPr>
              <a:t>    has the highest number of</a:t>
            </a:r>
          </a:p>
          <a:p>
            <a:pPr marL="0" indent="0">
              <a:spcBef>
                <a:spcPts val="400"/>
              </a:spcBef>
              <a:buNone/>
            </a:pPr>
            <a:r>
              <a:rPr lang="en-US" sz="2600" dirty="0">
                <a:latin typeface="Times New Roman" panose="02020603050405020304" pitchFamily="18" charset="0"/>
                <a:cs typeface="Times New Roman" panose="02020603050405020304" pitchFamily="18" charset="0"/>
              </a:rPr>
              <a:t>    confirmed cases in the world,</a:t>
            </a:r>
          </a:p>
          <a:p>
            <a:pPr marL="0" indent="0">
              <a:spcBef>
                <a:spcPts val="400"/>
              </a:spcBef>
              <a:buNone/>
            </a:pPr>
            <a:r>
              <a:rPr lang="en-US" sz="2600" dirty="0">
                <a:latin typeface="Times New Roman" panose="02020603050405020304" pitchFamily="18" charset="0"/>
                <a:cs typeface="Times New Roman" panose="02020603050405020304" pitchFamily="18" charset="0"/>
              </a:rPr>
              <a:t>    amounting to </a:t>
            </a:r>
            <a:r>
              <a:rPr lang="en-US" sz="2600" dirty="0">
                <a:solidFill>
                  <a:schemeClr val="accent1"/>
                </a:solidFill>
                <a:latin typeface="Times New Roman" panose="02020603050405020304" pitchFamily="18" charset="0"/>
                <a:cs typeface="Times New Roman" panose="02020603050405020304" pitchFamily="18" charset="0"/>
              </a:rPr>
              <a:t>16%</a:t>
            </a:r>
            <a:r>
              <a:rPr lang="en-US" sz="2600" dirty="0">
                <a:latin typeface="Times New Roman" panose="02020603050405020304" pitchFamily="18" charset="0"/>
                <a:cs typeface="Times New Roman" panose="02020603050405020304" pitchFamily="18" charset="0"/>
              </a:rPr>
              <a:t> of the</a:t>
            </a:r>
          </a:p>
          <a:p>
            <a:pPr marL="0" indent="0">
              <a:spcBef>
                <a:spcPts val="400"/>
              </a:spcBef>
              <a:buNone/>
            </a:pPr>
            <a:r>
              <a:rPr lang="en-US" sz="2600" dirty="0">
                <a:latin typeface="Times New Roman" panose="02020603050405020304" pitchFamily="18" charset="0"/>
                <a:cs typeface="Times New Roman" panose="02020603050405020304" pitchFamily="18" charset="0"/>
              </a:rPr>
              <a:t>    global confirmed cases</a:t>
            </a:r>
          </a:p>
          <a:p>
            <a:pPr marL="0" indent="0">
              <a:lnSpc>
                <a:spcPct val="100000"/>
              </a:lnSpc>
              <a:buNone/>
            </a:pPr>
            <a:r>
              <a:rPr lang="en-US" sz="2600" dirty="0">
                <a:latin typeface="Times New Roman" panose="02020603050405020304" pitchFamily="18" charset="0"/>
                <a:cs typeface="Times New Roman" panose="02020603050405020304" pitchFamily="18" charset="0"/>
              </a:rPr>
              <a:t>● India is seconds, followed by</a:t>
            </a:r>
          </a:p>
          <a:p>
            <a:pPr marL="0" indent="0">
              <a:spcBef>
                <a:spcPts val="400"/>
              </a:spcBef>
              <a:buNone/>
            </a:pPr>
            <a:r>
              <a:rPr lang="en-US" sz="2600" dirty="0">
                <a:latin typeface="Times New Roman" panose="02020603050405020304" pitchFamily="18" charset="0"/>
                <a:cs typeface="Times New Roman" panose="02020603050405020304" pitchFamily="18" charset="0"/>
              </a:rPr>
              <a:t>   Germany, France and Brazil</a:t>
            </a:r>
          </a:p>
          <a:p>
            <a:pPr marL="0" indent="0">
              <a:buNone/>
            </a:pPr>
            <a:r>
              <a:rPr lang="en-US" sz="2600" dirty="0">
                <a:latin typeface="Times New Roman" panose="02020603050405020304" pitchFamily="18" charset="0"/>
                <a:cs typeface="Times New Roman" panose="02020603050405020304" pitchFamily="18" charset="0"/>
              </a:rPr>
              <a:t>● The 5 countries accounts to</a:t>
            </a:r>
          </a:p>
          <a:p>
            <a:pPr marL="0" indent="0">
              <a:spcBef>
                <a:spcPts val="400"/>
              </a:spcBef>
              <a:buNone/>
            </a:pPr>
            <a:r>
              <a:rPr lang="en-US" sz="2600" dirty="0">
                <a:latin typeface="Times New Roman" panose="02020603050405020304" pitchFamily="18" charset="0"/>
                <a:cs typeface="Times New Roman" panose="02020603050405020304" pitchFamily="18" charset="0"/>
              </a:rPr>
              <a:t>   </a:t>
            </a:r>
            <a:r>
              <a:rPr lang="en-US" sz="2600" dirty="0">
                <a:solidFill>
                  <a:schemeClr val="accent1"/>
                </a:solidFill>
                <a:latin typeface="Times New Roman" panose="02020603050405020304" pitchFamily="18" charset="0"/>
                <a:cs typeface="Times New Roman" panose="02020603050405020304" pitchFamily="18" charset="0"/>
              </a:rPr>
              <a:t>40.2%</a:t>
            </a:r>
            <a:r>
              <a:rPr lang="en-US" sz="2600" dirty="0">
                <a:latin typeface="Times New Roman" panose="02020603050405020304" pitchFamily="18" charset="0"/>
                <a:cs typeface="Times New Roman" panose="02020603050405020304" pitchFamily="18" charset="0"/>
              </a:rPr>
              <a:t> of the global cases  </a:t>
            </a:r>
            <a:endParaRPr lang="en-US" sz="2600" dirty="0"/>
          </a:p>
        </p:txBody>
      </p:sp>
      <p:graphicFrame>
        <p:nvGraphicFramePr>
          <p:cNvPr id="4" name="Chart 3">
            <a:extLst>
              <a:ext uri="{FF2B5EF4-FFF2-40B4-BE49-F238E27FC236}">
                <a16:creationId xmlns:a16="http://schemas.microsoft.com/office/drawing/2014/main" id="{EB3CC396-C5EF-4A1D-BCB6-A3B7D5829EBD}"/>
              </a:ext>
            </a:extLst>
          </p:cNvPr>
          <p:cNvGraphicFramePr>
            <a:graphicFrameLocks/>
          </p:cNvGraphicFramePr>
          <p:nvPr>
            <p:extLst>
              <p:ext uri="{D42A27DB-BD31-4B8C-83A1-F6EECF244321}">
                <p14:modId xmlns:p14="http://schemas.microsoft.com/office/powerpoint/2010/main" val="1888842898"/>
              </p:ext>
            </p:extLst>
          </p:nvPr>
        </p:nvGraphicFramePr>
        <p:xfrm>
          <a:off x="5380075" y="1254642"/>
          <a:ext cx="5973726" cy="48059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58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A5A-C456-42BA-8E8F-7BCCA4FE9DAB}"/>
              </a:ext>
            </a:extLst>
          </p:cNvPr>
          <p:cNvSpPr>
            <a:spLocks noGrp="1"/>
          </p:cNvSpPr>
          <p:nvPr>
            <p:ph type="title"/>
          </p:nvPr>
        </p:nvSpPr>
        <p:spPr>
          <a:xfrm>
            <a:off x="838200" y="489098"/>
            <a:ext cx="5817781" cy="978196"/>
          </a:xfrm>
        </p:spPr>
        <p:txBody>
          <a:bodyPr/>
          <a:lstStyle/>
          <a:p>
            <a:r>
              <a:rPr lang="en-US" dirty="0">
                <a:solidFill>
                  <a:schemeClr val="accent1"/>
                </a:solidFill>
                <a:latin typeface="Times New Roman" panose="02020603050405020304" pitchFamily="18" charset="0"/>
                <a:cs typeface="Times New Roman" panose="02020603050405020304" pitchFamily="18" charset="0"/>
              </a:rPr>
              <a:t>Death </a:t>
            </a:r>
            <a:r>
              <a:rPr lang="en-US" sz="4000" dirty="0">
                <a:solidFill>
                  <a:schemeClr val="accent1"/>
                </a:solidFill>
                <a:latin typeface="Times New Roman" panose="02020603050405020304" pitchFamily="18" charset="0"/>
                <a:cs typeface="Times New Roman" panose="02020603050405020304" pitchFamily="18" charset="0"/>
              </a:rPr>
              <a:t>cases</a:t>
            </a:r>
            <a:endParaRPr lang="en-US" dirty="0"/>
          </a:p>
        </p:txBody>
      </p:sp>
      <p:sp>
        <p:nvSpPr>
          <p:cNvPr id="3" name="Content Placeholder 2">
            <a:extLst>
              <a:ext uri="{FF2B5EF4-FFF2-40B4-BE49-F238E27FC236}">
                <a16:creationId xmlns:a16="http://schemas.microsoft.com/office/drawing/2014/main" id="{BFF4A533-657B-4926-ADEF-920B0A099E68}"/>
              </a:ext>
            </a:extLst>
          </p:cNvPr>
          <p:cNvSpPr>
            <a:spLocks noGrp="1"/>
          </p:cNvSpPr>
          <p:nvPr>
            <p:ph idx="1"/>
          </p:nvPr>
        </p:nvSpPr>
        <p:spPr>
          <a:xfrm>
            <a:off x="838200" y="1825625"/>
            <a:ext cx="4945912" cy="4351338"/>
          </a:xfrm>
        </p:spPr>
        <p:txBody>
          <a:bodyPr>
            <a:normAutofit lnSpcReduction="10000"/>
          </a:bodyPr>
          <a:lstStyle/>
          <a:p>
            <a:pPr marL="0" indent="0">
              <a:spcBef>
                <a:spcPts val="400"/>
              </a:spcBef>
              <a:buNone/>
            </a:pPr>
            <a:r>
              <a:rPr lang="en-US" sz="2600" dirty="0">
                <a:latin typeface="Times New Roman" panose="02020603050405020304" pitchFamily="18" charset="0"/>
                <a:cs typeface="Times New Roman" panose="02020603050405020304" pitchFamily="18" charset="0"/>
              </a:rPr>
              <a:t>● The North America, South</a:t>
            </a:r>
          </a:p>
          <a:p>
            <a:pPr marL="0" indent="0">
              <a:spcBef>
                <a:spcPts val="400"/>
              </a:spcBef>
              <a:buNone/>
            </a:pPr>
            <a:r>
              <a:rPr lang="en-US" sz="2600" dirty="0">
                <a:latin typeface="Times New Roman" panose="02020603050405020304" pitchFamily="18" charset="0"/>
                <a:cs typeface="Times New Roman" panose="02020603050405020304" pitchFamily="18" charset="0"/>
              </a:rPr>
              <a:t>    America, Europe and Asia     </a:t>
            </a:r>
          </a:p>
          <a:p>
            <a:pPr marL="0" indent="0">
              <a:spcBef>
                <a:spcPts val="400"/>
              </a:spcBef>
              <a:buNone/>
            </a:pPr>
            <a:r>
              <a:rPr lang="en-US" sz="2600" dirty="0">
                <a:latin typeface="Times New Roman" panose="02020603050405020304" pitchFamily="18" charset="0"/>
                <a:cs typeface="Times New Roman" panose="02020603050405020304" pitchFamily="18" charset="0"/>
              </a:rPr>
              <a:t>    have high number of death</a:t>
            </a:r>
          </a:p>
          <a:p>
            <a:pPr marL="0" indent="0">
              <a:spcBef>
                <a:spcPts val="400"/>
              </a:spcBef>
              <a:buNone/>
            </a:pPr>
            <a:r>
              <a:rPr lang="en-US" sz="2600" dirty="0">
                <a:latin typeface="Times New Roman" panose="02020603050405020304" pitchFamily="18" charset="0"/>
                <a:cs typeface="Times New Roman" panose="02020603050405020304" pitchFamily="18" charset="0"/>
              </a:rPr>
              <a:t>    cases in the world.</a:t>
            </a:r>
          </a:p>
          <a:p>
            <a:pPr marL="0" indent="0">
              <a:lnSpc>
                <a:spcPct val="100000"/>
              </a:lnSpc>
              <a:buNone/>
            </a:pPr>
            <a:r>
              <a:rPr lang="en-US" sz="2600" dirty="0">
                <a:latin typeface="Times New Roman" panose="02020603050405020304" pitchFamily="18" charset="0"/>
                <a:cs typeface="Times New Roman" panose="02020603050405020304" pitchFamily="18" charset="0"/>
              </a:rPr>
              <a:t>● African countries has low number</a:t>
            </a:r>
          </a:p>
          <a:p>
            <a:pPr marL="0" indent="0">
              <a:lnSpc>
                <a:spcPct val="100000"/>
              </a:lnSpc>
              <a:spcBef>
                <a:spcPts val="400"/>
              </a:spcBef>
              <a:buNone/>
            </a:pPr>
            <a:r>
              <a:rPr lang="en-US" sz="2600" dirty="0">
                <a:latin typeface="Times New Roman" panose="02020603050405020304" pitchFamily="18" charset="0"/>
                <a:cs typeface="Times New Roman" panose="02020603050405020304" pitchFamily="18" charset="0"/>
              </a:rPr>
              <a:t>   of death compare to other</a:t>
            </a:r>
          </a:p>
          <a:p>
            <a:pPr marL="0" indent="0">
              <a:lnSpc>
                <a:spcPct val="100000"/>
              </a:lnSpc>
              <a:spcBef>
                <a:spcPts val="400"/>
              </a:spcBef>
              <a:buNone/>
            </a:pPr>
            <a:r>
              <a:rPr lang="en-US" sz="2600" dirty="0">
                <a:latin typeface="Times New Roman" panose="02020603050405020304" pitchFamily="18" charset="0"/>
                <a:cs typeface="Times New Roman" panose="02020603050405020304" pitchFamily="18" charset="0"/>
              </a:rPr>
              <a:t>   countries outside Africa </a:t>
            </a:r>
          </a:p>
          <a:p>
            <a:pPr marL="0" indent="0">
              <a:lnSpc>
                <a:spcPct val="100000"/>
              </a:lnSpc>
              <a:buNone/>
            </a:pPr>
            <a:r>
              <a:rPr lang="en-US" sz="2600" dirty="0">
                <a:latin typeface="Times New Roman" panose="02020603050405020304" pitchFamily="18" charset="0"/>
                <a:cs typeface="Times New Roman" panose="02020603050405020304" pitchFamily="18" charset="0"/>
              </a:rPr>
              <a:t>● The total number of  death as the time this dataset of this report was acquired is </a:t>
            </a:r>
            <a:r>
              <a:rPr lang="en-US" sz="2600" dirty="0">
                <a:solidFill>
                  <a:schemeClr val="accent1"/>
                </a:solidFill>
                <a:latin typeface="Times New Roman" panose="02020603050405020304" pitchFamily="18" charset="0"/>
                <a:cs typeface="Times New Roman" panose="02020603050405020304" pitchFamily="18" charset="0"/>
              </a:rPr>
              <a:t>6,487,401</a:t>
            </a:r>
          </a:p>
          <a:p>
            <a:pPr marL="0" indent="0">
              <a:buNone/>
            </a:pPr>
            <a:endParaRPr lang="en-US" dirty="0"/>
          </a:p>
        </p:txBody>
      </p:sp>
      <p:pic>
        <p:nvPicPr>
          <p:cNvPr id="5" name="Picture 4">
            <a:extLst>
              <a:ext uri="{FF2B5EF4-FFF2-40B4-BE49-F238E27FC236}">
                <a16:creationId xmlns:a16="http://schemas.microsoft.com/office/drawing/2014/main" id="{4513ADBA-F132-4A21-8ABC-9C192F3767F7}"/>
              </a:ext>
            </a:extLst>
          </p:cNvPr>
          <p:cNvPicPr>
            <a:picLocks noChangeAspect="1"/>
          </p:cNvPicPr>
          <p:nvPr/>
        </p:nvPicPr>
        <p:blipFill>
          <a:blip r:embed="rId2"/>
          <a:stretch>
            <a:fillRect/>
          </a:stretch>
        </p:blipFill>
        <p:spPr>
          <a:xfrm>
            <a:off x="5784112" y="1020725"/>
            <a:ext cx="5720316" cy="4678325"/>
          </a:xfrm>
          <a:prstGeom prst="rect">
            <a:avLst/>
          </a:prstGeom>
        </p:spPr>
      </p:pic>
    </p:spTree>
    <p:extLst>
      <p:ext uri="{BB962C8B-B14F-4D97-AF65-F5344CB8AC3E}">
        <p14:creationId xmlns:p14="http://schemas.microsoft.com/office/powerpoint/2010/main" val="348469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700</Words>
  <Application>Microsoft Office PowerPoint</Application>
  <PresentationFormat>Widescreen</PresentationFormat>
  <Paragraphs>117</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An Explanatory Analysis of Global Covid-19 Crisis</vt:lpstr>
      <vt:lpstr>PowerPoint Presentation</vt:lpstr>
      <vt:lpstr>PowerPoint Presentation</vt:lpstr>
      <vt:lpstr>PowerPoint Presentation</vt:lpstr>
      <vt:lpstr>Methodology</vt:lpstr>
      <vt:lpstr>Confirmed cases</vt:lpstr>
      <vt:lpstr>Confirmed Cases by Year</vt:lpstr>
      <vt:lpstr>Confirmed cases (Top 5)</vt:lpstr>
      <vt:lpstr>Death cases</vt:lpstr>
      <vt:lpstr>Confirm cases (Africa)</vt:lpstr>
      <vt:lpstr>Confirmed cases (Nigeria)</vt:lpstr>
      <vt:lpstr>Death cases (Nigeria)</vt:lpstr>
      <vt:lpstr>Death Rate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Explanatory Analysis of Global Covid-19 Crisis</dc:title>
  <dc:creator>User</dc:creator>
  <cp:lastModifiedBy>User</cp:lastModifiedBy>
  <cp:revision>28</cp:revision>
  <dcterms:created xsi:type="dcterms:W3CDTF">2022-09-30T08:18:45Z</dcterms:created>
  <dcterms:modified xsi:type="dcterms:W3CDTF">2022-10-01T10:58:12Z</dcterms:modified>
</cp:coreProperties>
</file>