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Tahoma"/>
      <p:regular r:id="rId24"/>
      <p:bold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Tahoma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regular.fntdata"/><Relationship Id="rId25" Type="http://schemas.openxmlformats.org/officeDocument/2006/relationships/font" Target="fonts/Tahoma-bold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200"/>
              <a:buFont typeface="Century Gothic"/>
              <a:buNone/>
            </a:pPr>
            <a:r>
              <a:rPr lang="en-US">
                <a:solidFill>
                  <a:srgbClr val="FFFF00"/>
                </a:solidFill>
              </a:rPr>
              <a:t>Database Management Systems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>
                <a:solidFill>
                  <a:srgbClr val="FFFF00"/>
                </a:solidFill>
              </a:rPr>
              <a:t>LECTURE -</a:t>
            </a:r>
            <a:r>
              <a:rPr b="1" lang="en-US" sz="3200">
                <a:solidFill>
                  <a:srgbClr val="FFFF00"/>
                </a:solidFill>
              </a:rPr>
              <a:t>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400"/>
              <a:buFont typeface="Century Gothic"/>
              <a:buNone/>
            </a:pPr>
            <a:r>
              <a:rPr lang="en-US" sz="4400">
                <a:solidFill>
                  <a:srgbClr val="D8D8D8"/>
                </a:solidFill>
              </a:rPr>
              <a:t>Disadvantages</a:t>
            </a:r>
            <a:endParaRPr>
              <a:solidFill>
                <a:srgbClr val="D8D8D8"/>
              </a:solidFill>
            </a:endParaRPr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►"/>
            </a:pPr>
            <a:r>
              <a:rPr lang="en-US">
                <a:solidFill>
                  <a:srgbClr val="FFFF00"/>
                </a:solidFill>
              </a:rPr>
              <a:t>Higher costs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Char char="►"/>
            </a:pPr>
            <a:r>
              <a:rPr lang="en-US">
                <a:solidFill>
                  <a:srgbClr val="FFFF00"/>
                </a:solidFill>
              </a:rPr>
              <a:t>Conversion cost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Char char="►"/>
            </a:pPr>
            <a:r>
              <a:rPr lang="en-US">
                <a:solidFill>
                  <a:srgbClr val="FFFF00"/>
                </a:solidFill>
              </a:rPr>
              <a:t>More difficult recovery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Database System Important Terms</a:t>
            </a:r>
            <a:endParaRPr/>
          </a:p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solidFill>
                  <a:srgbClr val="FFFF00"/>
                </a:solidFill>
              </a:rPr>
              <a:t>Schema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solidFill>
                  <a:srgbClr val="FFFF00"/>
                </a:solidFill>
              </a:rPr>
              <a:t>Database Application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solidFill>
                  <a:srgbClr val="FFFF00"/>
                </a:solidFill>
              </a:rPr>
              <a:t>Database Management system(DBMS)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400"/>
              <a:buFont typeface="Century Gothic"/>
              <a:buNone/>
            </a:pPr>
            <a:r>
              <a:rPr b="1" lang="en-US" sz="4400">
                <a:solidFill>
                  <a:srgbClr val="D8D8D8"/>
                </a:solidFill>
              </a:rPr>
              <a:t>Data As </a:t>
            </a:r>
            <a:r>
              <a:rPr b="1" lang="en-US" sz="4000">
                <a:solidFill>
                  <a:srgbClr val="D8D8D8"/>
                </a:solidFill>
              </a:rPr>
              <a:t>Resource</a:t>
            </a:r>
            <a:br>
              <a:rPr b="1" lang="en-US" sz="4400">
                <a:solidFill>
                  <a:srgbClr val="D8D8D8"/>
                </a:solidFill>
              </a:rPr>
            </a:br>
            <a:endParaRPr>
              <a:solidFill>
                <a:srgbClr val="D8D8D8"/>
              </a:solidFill>
            </a:endParaRPr>
          </a:p>
        </p:txBody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►"/>
            </a:pPr>
            <a:r>
              <a:rPr b="1" lang="en-US">
                <a:solidFill>
                  <a:srgbClr val="FFFF00"/>
                </a:solidFill>
              </a:rPr>
              <a:t>Resource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</a:pPr>
            <a:r>
              <a:rPr b="1" lang="en-US">
                <a:solidFill>
                  <a:srgbClr val="FFFF00"/>
                </a:solidFill>
              </a:rPr>
              <a:t>      Any asset that is of value to an organization and that incurs cost 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Century Gothic"/>
              <a:buNone/>
            </a:pPr>
            <a:r>
              <a:rPr lang="en-US" sz="4000">
                <a:solidFill>
                  <a:srgbClr val="D8D8D8"/>
                </a:solidFill>
              </a:rPr>
              <a:t>Levels of Data</a:t>
            </a:r>
            <a:endParaRPr sz="4000">
              <a:solidFill>
                <a:srgbClr val="D8D8D8"/>
              </a:solidFill>
            </a:endParaRPr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►"/>
            </a:pPr>
            <a:r>
              <a:rPr lang="en-US">
                <a:solidFill>
                  <a:srgbClr val="FFFF00"/>
                </a:solidFill>
              </a:rPr>
              <a:t>Real-world data ( Entity)</a:t>
            </a:r>
            <a:endParaRPr>
              <a:solidFill>
                <a:srgbClr val="FFFF0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Char char="►"/>
            </a:pPr>
            <a:r>
              <a:rPr lang="en-US">
                <a:solidFill>
                  <a:srgbClr val="FFFF00"/>
                </a:solidFill>
              </a:rPr>
              <a:t>Metadata ( Record Type)</a:t>
            </a:r>
            <a:endParaRPr>
              <a:solidFill>
                <a:srgbClr val="FFFF0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Char char="►"/>
            </a:pPr>
            <a:r>
              <a:rPr lang="en-US">
                <a:solidFill>
                  <a:srgbClr val="FFFF00"/>
                </a:solidFill>
              </a:rPr>
              <a:t>Data Occurrence ( Record of an Entity)</a:t>
            </a:r>
            <a:endParaRPr>
              <a:solidFill>
                <a:srgbClr val="FFFF00"/>
              </a:solidFill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Century Gothic"/>
              <a:buNone/>
            </a:pPr>
            <a:r>
              <a:rPr lang="en-US" sz="4000">
                <a:solidFill>
                  <a:srgbClr val="D8D8D8"/>
                </a:solidFill>
              </a:rPr>
              <a:t>Database Users</a:t>
            </a:r>
            <a:endParaRPr sz="4000">
              <a:solidFill>
                <a:srgbClr val="D8D8D8"/>
              </a:solidFill>
            </a:endParaRPr>
          </a:p>
        </p:txBody>
      </p:sp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80"/>
              <a:buChar char="►"/>
            </a:pPr>
            <a:r>
              <a:rPr lang="en-US" sz="3600">
                <a:solidFill>
                  <a:srgbClr val="FFFF00"/>
                </a:solidFill>
              </a:rPr>
              <a:t>Application Programmers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880"/>
              <a:buChar char="►"/>
            </a:pPr>
            <a:r>
              <a:rPr lang="en-US" sz="3600">
                <a:solidFill>
                  <a:srgbClr val="FFFF00"/>
                </a:solidFill>
              </a:rPr>
              <a:t>End Users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ans Symbols"/>
              <a:buChar char="❖"/>
            </a:pPr>
            <a:r>
              <a:rPr lang="en-US" sz="3200">
                <a:solidFill>
                  <a:srgbClr val="FFFF00"/>
                </a:solidFill>
              </a:rPr>
              <a:t>Naïve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2560"/>
              <a:buFont typeface="Noto Sans Symbols"/>
              <a:buChar char="❖"/>
            </a:pPr>
            <a:r>
              <a:rPr lang="en-US" sz="3200">
                <a:solidFill>
                  <a:srgbClr val="FFFF00"/>
                </a:solidFill>
              </a:rPr>
              <a:t>Sophisticated 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Century Gothic"/>
              <a:buNone/>
            </a:pPr>
            <a:r>
              <a:rPr lang="en-US" sz="4000">
                <a:solidFill>
                  <a:srgbClr val="D8D8D8"/>
                </a:solidFill>
              </a:rPr>
              <a:t>Database Users</a:t>
            </a:r>
            <a:endParaRPr sz="4000">
              <a:solidFill>
                <a:srgbClr val="D8D8D8"/>
              </a:solidFill>
            </a:endParaRPr>
          </a:p>
        </p:txBody>
      </p:sp>
      <p:sp>
        <p:nvSpPr>
          <p:cNvPr id="291" name="Google Shape;291;p3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►"/>
            </a:pPr>
            <a:r>
              <a:rPr lang="en-US">
                <a:solidFill>
                  <a:srgbClr val="FFFF00"/>
                </a:solidFill>
              </a:rPr>
              <a:t>Database Administrator (DBA)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</a:pPr>
            <a:r>
              <a:rPr lang="en-US">
                <a:solidFill>
                  <a:srgbClr val="FFFF00"/>
                </a:solidFill>
              </a:rPr>
              <a:t>	A person who has central control over data and programs that access this data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D8D8D8"/>
                </a:solidFill>
              </a:rPr>
              <a:t>Functions of DBA</a:t>
            </a:r>
            <a:br>
              <a:rPr b="1" lang="en-US" sz="4000">
                <a:solidFill>
                  <a:srgbClr val="D8D8D8"/>
                </a:solidFill>
              </a:rPr>
            </a:br>
            <a:endParaRPr sz="4000">
              <a:solidFill>
                <a:srgbClr val="D8D8D8"/>
              </a:solidFill>
            </a:endParaRPr>
          </a:p>
        </p:txBody>
      </p:sp>
      <p:sp>
        <p:nvSpPr>
          <p:cNvPr id="297" name="Google Shape;297;p3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Noto Sans Symbols"/>
              <a:buChar char="⬥"/>
            </a:pPr>
            <a:r>
              <a:rPr b="1" lang="en-US">
                <a:solidFill>
                  <a:srgbClr val="FFFF00"/>
                </a:solidFill>
              </a:rPr>
              <a:t>Schema definition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Noto Sans Symbols"/>
              <a:buChar char="⬥"/>
            </a:pPr>
            <a:r>
              <a:rPr b="1" lang="en-US">
                <a:solidFill>
                  <a:srgbClr val="FFFF00"/>
                </a:solidFill>
              </a:rPr>
              <a:t>Granting data access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Noto Sans Symbols"/>
              <a:buChar char="⬥"/>
            </a:pPr>
            <a:r>
              <a:rPr b="1" lang="en-US">
                <a:solidFill>
                  <a:srgbClr val="FFFF00"/>
                </a:solidFill>
              </a:rPr>
              <a:t>Routine Maintenance  </a:t>
            </a:r>
            <a:endParaRPr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b="1" lang="en-US" sz="2000">
                <a:solidFill>
                  <a:srgbClr val="FFFF00"/>
                </a:solidFill>
              </a:rPr>
              <a:t>        Backups</a:t>
            </a:r>
            <a:endParaRPr b="1" sz="2000">
              <a:solidFill>
                <a:srgbClr val="FFFF00"/>
              </a:solidFill>
            </a:endParaRPr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b="1" lang="en-US" sz="2000">
                <a:solidFill>
                  <a:srgbClr val="FFFF00"/>
                </a:solidFill>
              </a:rPr>
              <a:t>        Monitoring disk space</a:t>
            </a:r>
            <a:endParaRPr/>
          </a:p>
          <a:p>
            <a:pPr indent="0" lvl="1" marL="0" rtl="0" algn="l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600"/>
              <a:buNone/>
            </a:pPr>
            <a:r>
              <a:rPr b="1" lang="en-US" sz="2000">
                <a:solidFill>
                  <a:srgbClr val="FFFF00"/>
                </a:solidFill>
              </a:rPr>
              <a:t>        Monitoring jobs running</a:t>
            </a:r>
            <a:endParaRPr/>
          </a:p>
          <a:p>
            <a:pPr indent="-241300" lvl="0" marL="342900" rtl="0" algn="l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Noto Sans Symbols"/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-US" sz="4400"/>
              <a:t>Data, Database, Data Model and DBMS </a:t>
            </a:r>
            <a:endParaRPr/>
          </a:p>
        </p:txBody>
      </p:sp>
      <p:pic>
        <p:nvPicPr>
          <p:cNvPr descr="Screen Clipping" id="303" name="Google Shape;303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042" y="2383385"/>
            <a:ext cx="5677692" cy="353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Century Gothic"/>
              <a:buNone/>
            </a:pPr>
            <a:r>
              <a:rPr lang="en-US" sz="4000">
                <a:solidFill>
                  <a:srgbClr val="D8D8D8"/>
                </a:solidFill>
              </a:rPr>
              <a:t>Common Terms</a:t>
            </a:r>
            <a:endParaRPr sz="4000">
              <a:solidFill>
                <a:srgbClr val="D8D8D8"/>
              </a:solidFill>
            </a:endParaRPr>
          </a:p>
        </p:txBody>
      </p:sp>
      <p:sp>
        <p:nvSpPr>
          <p:cNvPr id="309" name="Google Shape;309;p3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►"/>
            </a:pPr>
            <a:r>
              <a:rPr lang="en-US">
                <a:solidFill>
                  <a:srgbClr val="FFFF00"/>
                </a:solidFill>
              </a:rPr>
              <a:t>Data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Char char="►"/>
            </a:pPr>
            <a:r>
              <a:rPr lang="en-US">
                <a:solidFill>
                  <a:srgbClr val="FFFF00"/>
                </a:solidFill>
              </a:rPr>
              <a:t>Information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Char char="►"/>
            </a:pPr>
            <a:r>
              <a:rPr lang="en-US">
                <a:solidFill>
                  <a:srgbClr val="FFFF00"/>
                </a:solidFill>
              </a:rPr>
              <a:t>Database Management system (DBMS) 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200"/>
              <a:buFont typeface="Century Gothic"/>
              <a:buNone/>
            </a:pPr>
            <a:r>
              <a:rPr lang="en-US">
                <a:solidFill>
                  <a:srgbClr val="FFFF00"/>
                </a:solidFill>
              </a:rPr>
              <a:t>Database Management Systems </a:t>
            </a:r>
            <a:endParaRPr/>
          </a:p>
        </p:txBody>
      </p:sp>
      <p:sp>
        <p:nvSpPr>
          <p:cNvPr id="315" name="Google Shape;315;p37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>
                <a:solidFill>
                  <a:srgbClr val="FFFF00"/>
                </a:solidFill>
              </a:rPr>
              <a:t>LECTURE -1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800">
                <a:solidFill>
                  <a:srgbClr val="FFFF00"/>
                </a:solidFill>
              </a:rPr>
              <a:t>                                           </a:t>
            </a:r>
            <a:r>
              <a:rPr b="1" lang="en-US" sz="2800">
                <a:solidFill>
                  <a:srgbClr val="F2F2F2"/>
                </a:solidFill>
              </a:rPr>
              <a:t>END</a:t>
            </a:r>
            <a:endParaRPr b="1" sz="2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1154956" y="1468193"/>
            <a:ext cx="8825657" cy="3309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7200"/>
              <a:t>What is a Database </a:t>
            </a:r>
            <a:br>
              <a:rPr lang="en-US" sz="7200"/>
            </a:b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200"/>
              <a:buFont typeface="Century Gothic"/>
              <a:buNone/>
            </a:pPr>
            <a:r>
              <a:rPr lang="en-US">
                <a:solidFill>
                  <a:srgbClr val="D8D8D8"/>
                </a:solidFill>
              </a:rPr>
              <a:t>Database </a:t>
            </a:r>
            <a:r>
              <a:rPr lang="en-US" sz="4000">
                <a:solidFill>
                  <a:srgbClr val="D8D8D8"/>
                </a:solidFill>
              </a:rPr>
              <a:t>Definitions</a:t>
            </a:r>
            <a:endParaRPr sz="4000">
              <a:solidFill>
                <a:srgbClr val="D8D8D8"/>
              </a:solidFill>
            </a:endParaRPr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solidFill>
                  <a:srgbClr val="FFFF00"/>
                </a:solidFill>
              </a:rPr>
              <a:t> A database is a </a:t>
            </a:r>
            <a:r>
              <a:rPr i="1" lang="en-US" u="sng">
                <a:solidFill>
                  <a:srgbClr val="FFFF00"/>
                </a:solidFill>
              </a:rPr>
              <a:t>shared</a:t>
            </a:r>
            <a:r>
              <a:rPr lang="en-US">
                <a:solidFill>
                  <a:srgbClr val="FFFF00"/>
                </a:solidFill>
              </a:rPr>
              <a:t> collection of </a:t>
            </a:r>
            <a:r>
              <a:rPr i="1" lang="en-US" u="sng">
                <a:solidFill>
                  <a:srgbClr val="FFFF00"/>
                </a:solidFill>
              </a:rPr>
              <a:t>logically related</a:t>
            </a:r>
            <a:r>
              <a:rPr i="1" lang="en-US">
                <a:solidFill>
                  <a:srgbClr val="FFFF00"/>
                </a:solidFill>
              </a:rPr>
              <a:t> </a:t>
            </a:r>
            <a:r>
              <a:rPr i="1" lang="en-US" u="sng">
                <a:solidFill>
                  <a:srgbClr val="FFFF00"/>
                </a:solidFill>
              </a:rPr>
              <a:t>data</a:t>
            </a:r>
            <a:r>
              <a:rPr lang="en-US">
                <a:solidFill>
                  <a:srgbClr val="FFFF00"/>
                </a:solidFill>
              </a:rPr>
              <a:t> that is stored to meet the requirements of </a:t>
            </a:r>
            <a:r>
              <a:rPr i="1" lang="en-US" u="sng">
                <a:solidFill>
                  <a:srgbClr val="FFFF00"/>
                </a:solidFill>
              </a:rPr>
              <a:t>different users </a:t>
            </a:r>
            <a:r>
              <a:rPr lang="en-US">
                <a:solidFill>
                  <a:srgbClr val="FFFF00"/>
                </a:solidFill>
              </a:rPr>
              <a:t>of an organization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solidFill>
                  <a:srgbClr val="FFFF00"/>
                </a:solidFill>
              </a:rPr>
              <a:t>A database is a </a:t>
            </a:r>
            <a:r>
              <a:rPr i="1" lang="en-US" u="sng">
                <a:solidFill>
                  <a:srgbClr val="FFFF00"/>
                </a:solidFill>
              </a:rPr>
              <a:t>self-describing</a:t>
            </a:r>
            <a:r>
              <a:rPr lang="en-US">
                <a:solidFill>
                  <a:srgbClr val="FFFF00"/>
                </a:solidFill>
              </a:rPr>
              <a:t> collection of integrated records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-US" sz="4400"/>
              <a:t>The concept of a shared </a:t>
            </a:r>
            <a:r>
              <a:rPr lang="en-US" sz="4000"/>
              <a:t>organizational</a:t>
            </a:r>
            <a:r>
              <a:rPr lang="en-US" sz="4400"/>
              <a:t> database</a:t>
            </a:r>
            <a:endParaRPr/>
          </a:p>
        </p:txBody>
      </p:sp>
      <p:pic>
        <p:nvPicPr>
          <p:cNvPr descr="Screen Clipping" id="165" name="Google Shape;16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9410" y="2226200"/>
            <a:ext cx="6134956" cy="384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►"/>
            </a:pPr>
            <a:r>
              <a:rPr lang="en-US">
                <a:solidFill>
                  <a:srgbClr val="FFFF00"/>
                </a:solidFill>
              </a:rPr>
              <a:t>Computer initially used for computational/ engineering purposes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600"/>
              <a:buChar char="►"/>
            </a:pPr>
            <a:r>
              <a:rPr lang="en-US">
                <a:solidFill>
                  <a:srgbClr val="FFFF00"/>
                </a:solidFill>
              </a:rPr>
              <a:t>Commercial applications introduced File Processing System</a:t>
            </a:r>
            <a:endParaRPr sz="1600">
              <a:solidFill>
                <a:srgbClr val="FFFF00"/>
              </a:solidFill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1" name="Google Shape;171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Century Gothic"/>
              <a:buNone/>
            </a:pPr>
            <a:r>
              <a:rPr lang="en-US" sz="4000">
                <a:solidFill>
                  <a:srgbClr val="D8D8D8"/>
                </a:solidFill>
              </a:rPr>
              <a:t>A bit of History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Century Gothic"/>
              <a:buNone/>
            </a:pPr>
            <a:r>
              <a:rPr lang="en-US" sz="4000">
                <a:solidFill>
                  <a:srgbClr val="D8D8D8"/>
                </a:solidFill>
              </a:rPr>
              <a:t>File Processing System</a:t>
            </a:r>
            <a:endParaRPr sz="4000">
              <a:solidFill>
                <a:srgbClr val="D8D8D8"/>
              </a:solidFill>
            </a:endParaRPr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120"/>
              <a:buChar char="►"/>
            </a:pPr>
            <a:r>
              <a:rPr lang="en-US" sz="1400">
                <a:solidFill>
                  <a:srgbClr val="FFFF00"/>
                </a:solidFill>
              </a:rPr>
              <a:t>	</a:t>
            </a:r>
            <a:r>
              <a:rPr lang="en-US">
                <a:solidFill>
                  <a:srgbClr val="FFFF00"/>
                </a:solidFill>
              </a:rPr>
              <a:t>A collection of programs that perform services for the end-users such as production of reports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-US" sz="4400"/>
              <a:t>File Processing Systems</a:t>
            </a:r>
            <a:endParaRPr/>
          </a:p>
        </p:txBody>
      </p:sp>
      <p:pic>
        <p:nvPicPr>
          <p:cNvPr id="183" name="Google Shape;18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7962" y="2373858"/>
            <a:ext cx="6277851" cy="355332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/>
          <p:nvPr/>
        </p:nvSpPr>
        <p:spPr>
          <a:xfrm>
            <a:off x="2437962" y="6027313"/>
            <a:ext cx="6277851" cy="566670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Program and Data Interdependence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File Processing Systems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1103312" y="2052918"/>
            <a:ext cx="8946541" cy="4476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1162341" y="2103493"/>
            <a:ext cx="2640169" cy="3374264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92" name="Google Shape;192;p26"/>
          <p:cNvGrpSpPr/>
          <p:nvPr/>
        </p:nvGrpSpPr>
        <p:grpSpPr>
          <a:xfrm>
            <a:off x="1271761" y="2121685"/>
            <a:ext cx="2438400" cy="3272173"/>
            <a:chOff x="240" y="1008"/>
            <a:chExt cx="1403" cy="2118"/>
          </a:xfrm>
        </p:grpSpPr>
        <p:sp>
          <p:nvSpPr>
            <p:cNvPr id="193" name="Google Shape;193;p26"/>
            <p:cNvSpPr/>
            <p:nvPr/>
          </p:nvSpPr>
          <p:spPr>
            <a:xfrm>
              <a:off x="240" y="2829"/>
              <a:ext cx="1403" cy="297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40" y="2532"/>
              <a:ext cx="1403" cy="297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imes New Roma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Fine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40" y="2235"/>
              <a:ext cx="1403" cy="297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imes New Roma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Books Issued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40" y="1938"/>
              <a:ext cx="1403" cy="297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imes New Roma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Father Name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240" y="1641"/>
              <a:ext cx="1403" cy="297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imes New Roma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Name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240" y="1344"/>
              <a:ext cx="1403" cy="297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imes New Roma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Reg_Number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240" y="1008"/>
              <a:ext cx="1403" cy="336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1700"/>
                <a:buFont typeface="Times New Roman"/>
                <a:buNone/>
              </a:pPr>
              <a:r>
                <a:rPr b="0" i="0" lang="en-US" sz="1700" u="none" cap="none" strike="noStrike">
                  <a:solidFill>
                    <a:srgbClr val="33CC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Library</a:t>
              </a:r>
              <a:endParaRPr b="0" i="0" sz="1700" u="none" cap="none" strike="noStrike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0" name="Google Shape;200;p26"/>
            <p:cNvCxnSpPr/>
            <p:nvPr/>
          </p:nvCxnSpPr>
          <p:spPr>
            <a:xfrm>
              <a:off x="240" y="1008"/>
              <a:ext cx="1403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6"/>
            <p:cNvCxnSpPr/>
            <p:nvPr/>
          </p:nvCxnSpPr>
          <p:spPr>
            <a:xfrm>
              <a:off x="240" y="3126"/>
              <a:ext cx="1403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26"/>
            <p:cNvCxnSpPr/>
            <p:nvPr/>
          </p:nvCxnSpPr>
          <p:spPr>
            <a:xfrm>
              <a:off x="240" y="1008"/>
              <a:ext cx="0" cy="2118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26"/>
            <p:cNvCxnSpPr/>
            <p:nvPr/>
          </p:nvCxnSpPr>
          <p:spPr>
            <a:xfrm>
              <a:off x="240" y="1344"/>
              <a:ext cx="1403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26"/>
            <p:cNvCxnSpPr/>
            <p:nvPr/>
          </p:nvCxnSpPr>
          <p:spPr>
            <a:xfrm>
              <a:off x="1643" y="1008"/>
              <a:ext cx="0" cy="2118"/>
            </a:xfrm>
            <a:prstGeom prst="straightConnector1">
              <a:avLst/>
            </a:prstGeom>
            <a:noFill/>
            <a:ln cap="flat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26"/>
            <p:cNvCxnSpPr/>
            <p:nvPr/>
          </p:nvCxnSpPr>
          <p:spPr>
            <a:xfrm>
              <a:off x="240" y="1641"/>
              <a:ext cx="1403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26"/>
            <p:cNvCxnSpPr/>
            <p:nvPr/>
          </p:nvCxnSpPr>
          <p:spPr>
            <a:xfrm>
              <a:off x="240" y="1938"/>
              <a:ext cx="1403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26"/>
            <p:cNvCxnSpPr/>
            <p:nvPr/>
          </p:nvCxnSpPr>
          <p:spPr>
            <a:xfrm>
              <a:off x="240" y="2235"/>
              <a:ext cx="1403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26"/>
            <p:cNvCxnSpPr/>
            <p:nvPr/>
          </p:nvCxnSpPr>
          <p:spPr>
            <a:xfrm>
              <a:off x="240" y="2532"/>
              <a:ext cx="1403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26"/>
            <p:cNvCxnSpPr/>
            <p:nvPr/>
          </p:nvCxnSpPr>
          <p:spPr>
            <a:xfrm>
              <a:off x="240" y="2829"/>
              <a:ext cx="1403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0" name="Google Shape;210;p26"/>
          <p:cNvSpPr/>
          <p:nvPr/>
        </p:nvSpPr>
        <p:spPr>
          <a:xfrm>
            <a:off x="4031088" y="2077784"/>
            <a:ext cx="2575774" cy="3362325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11" name="Google Shape;211;p26"/>
          <p:cNvGrpSpPr/>
          <p:nvPr/>
        </p:nvGrpSpPr>
        <p:grpSpPr>
          <a:xfrm>
            <a:off x="4099775" y="2077784"/>
            <a:ext cx="2438400" cy="3311279"/>
            <a:chOff x="1935" y="1008"/>
            <a:chExt cx="1387" cy="2118"/>
          </a:xfrm>
        </p:grpSpPr>
        <p:sp>
          <p:nvSpPr>
            <p:cNvPr id="212" name="Google Shape;212;p26"/>
            <p:cNvSpPr/>
            <p:nvPr/>
          </p:nvSpPr>
          <p:spPr>
            <a:xfrm>
              <a:off x="1935" y="2829"/>
              <a:ext cx="1387" cy="297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imes New Roma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Grade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935" y="2532"/>
              <a:ext cx="1387" cy="297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imes New Roma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Semester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935" y="2235"/>
              <a:ext cx="1387" cy="297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imes New Roma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935" y="1938"/>
              <a:ext cx="1387" cy="297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imes New Roma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935" y="1641"/>
              <a:ext cx="1387" cy="297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imes New Roma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Name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1935" y="1344"/>
              <a:ext cx="1387" cy="297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imes New Roma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Reg_Number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1935" y="1008"/>
              <a:ext cx="1387" cy="336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1700"/>
                <a:buFont typeface="Times New Roman"/>
                <a:buNone/>
              </a:pPr>
              <a:r>
                <a:rPr b="0" i="0" lang="en-US" sz="1700" u="none" cap="none" strike="noStrike">
                  <a:solidFill>
                    <a:srgbClr val="33CC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Examination</a:t>
              </a:r>
              <a:endParaRPr b="0" i="0" sz="1700" u="none" cap="none" strike="noStrike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9" name="Google Shape;219;p26"/>
            <p:cNvCxnSpPr/>
            <p:nvPr/>
          </p:nvCxnSpPr>
          <p:spPr>
            <a:xfrm>
              <a:off x="1935" y="1008"/>
              <a:ext cx="1387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26"/>
            <p:cNvCxnSpPr/>
            <p:nvPr/>
          </p:nvCxnSpPr>
          <p:spPr>
            <a:xfrm>
              <a:off x="1935" y="1008"/>
              <a:ext cx="0" cy="2118"/>
            </a:xfrm>
            <a:prstGeom prst="straightConnector1">
              <a:avLst/>
            </a:prstGeom>
            <a:noFill/>
            <a:ln cap="flat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26"/>
            <p:cNvCxnSpPr/>
            <p:nvPr/>
          </p:nvCxnSpPr>
          <p:spPr>
            <a:xfrm>
              <a:off x="1935" y="1344"/>
              <a:ext cx="1387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26"/>
            <p:cNvCxnSpPr/>
            <p:nvPr/>
          </p:nvCxnSpPr>
          <p:spPr>
            <a:xfrm>
              <a:off x="3322" y="1008"/>
              <a:ext cx="0" cy="2118"/>
            </a:xfrm>
            <a:prstGeom prst="straightConnector1">
              <a:avLst/>
            </a:prstGeom>
            <a:noFill/>
            <a:ln cap="flat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26"/>
            <p:cNvCxnSpPr/>
            <p:nvPr/>
          </p:nvCxnSpPr>
          <p:spPr>
            <a:xfrm>
              <a:off x="1935" y="1641"/>
              <a:ext cx="1387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26"/>
            <p:cNvCxnSpPr/>
            <p:nvPr/>
          </p:nvCxnSpPr>
          <p:spPr>
            <a:xfrm>
              <a:off x="1935" y="1938"/>
              <a:ext cx="1387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6"/>
            <p:cNvCxnSpPr/>
            <p:nvPr/>
          </p:nvCxnSpPr>
          <p:spPr>
            <a:xfrm>
              <a:off x="1935" y="2235"/>
              <a:ext cx="1387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6"/>
            <p:cNvCxnSpPr/>
            <p:nvPr/>
          </p:nvCxnSpPr>
          <p:spPr>
            <a:xfrm>
              <a:off x="1935" y="2532"/>
              <a:ext cx="1387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6"/>
            <p:cNvCxnSpPr/>
            <p:nvPr/>
          </p:nvCxnSpPr>
          <p:spPr>
            <a:xfrm>
              <a:off x="1935" y="2829"/>
              <a:ext cx="1387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26"/>
            <p:cNvCxnSpPr/>
            <p:nvPr/>
          </p:nvCxnSpPr>
          <p:spPr>
            <a:xfrm>
              <a:off x="1935" y="3126"/>
              <a:ext cx="1387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9" name="Google Shape;229;p26"/>
          <p:cNvSpPr/>
          <p:nvPr/>
        </p:nvSpPr>
        <p:spPr>
          <a:xfrm>
            <a:off x="7008273" y="2052918"/>
            <a:ext cx="2640169" cy="3387191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2292440" y="5653825"/>
            <a:ext cx="2472744" cy="594574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Duplication of Data</a:t>
            </a:r>
            <a:endParaRPr b="0" i="0" sz="1800" u="none" cap="none" strike="noStrike">
              <a:solidFill>
                <a:srgbClr val="FFFF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5267438" y="5637729"/>
            <a:ext cx="3657600" cy="594574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Vulnerable to Inconsistency</a:t>
            </a:r>
            <a:endParaRPr b="0" i="0" sz="1800" u="none" cap="none" strike="noStrike">
              <a:solidFill>
                <a:srgbClr val="FFFF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2" name="Google Shape;232;p26"/>
          <p:cNvGrpSpPr/>
          <p:nvPr/>
        </p:nvGrpSpPr>
        <p:grpSpPr>
          <a:xfrm>
            <a:off x="7096238" y="2088834"/>
            <a:ext cx="2449512" cy="3337877"/>
            <a:chOff x="3785" y="1008"/>
            <a:chExt cx="1687" cy="2118"/>
          </a:xfrm>
        </p:grpSpPr>
        <p:sp>
          <p:nvSpPr>
            <p:cNvPr id="233" name="Google Shape;233;p26"/>
            <p:cNvSpPr/>
            <p:nvPr/>
          </p:nvSpPr>
          <p:spPr>
            <a:xfrm>
              <a:off x="3785" y="2829"/>
              <a:ext cx="1687" cy="297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imes New Roma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3785" y="2532"/>
              <a:ext cx="1687" cy="297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imes New Roma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Address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785" y="2235"/>
              <a:ext cx="1687" cy="297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imes New Roma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Phone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3785" y="1938"/>
              <a:ext cx="1687" cy="297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imes New Roma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Father Name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785" y="1641"/>
              <a:ext cx="1687" cy="297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imes New Roma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Name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785" y="1344"/>
              <a:ext cx="1687" cy="297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imes New Roman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Reg_Number</a:t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785" y="1008"/>
              <a:ext cx="1687" cy="336"/>
            </a:xfrm>
            <a:prstGeom prst="rect">
              <a:avLst/>
            </a:prstGeom>
            <a:noFill/>
            <a:ln cap="flat" cmpd="sng" w="952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1700"/>
                <a:buFont typeface="Times New Roman"/>
                <a:buNone/>
              </a:pPr>
              <a:r>
                <a:rPr b="0" i="0" lang="en-US" sz="1700" u="none" cap="none" strike="noStrike">
                  <a:solidFill>
                    <a:srgbClr val="33CC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Registration</a:t>
              </a:r>
              <a:endParaRPr b="0" i="0" sz="1700" u="none" cap="none" strike="noStrike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0" name="Google Shape;240;p26"/>
            <p:cNvCxnSpPr/>
            <p:nvPr/>
          </p:nvCxnSpPr>
          <p:spPr>
            <a:xfrm>
              <a:off x="5472" y="1008"/>
              <a:ext cx="0" cy="2118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26"/>
            <p:cNvCxnSpPr/>
            <p:nvPr/>
          </p:nvCxnSpPr>
          <p:spPr>
            <a:xfrm>
              <a:off x="3785" y="1008"/>
              <a:ext cx="1687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26"/>
            <p:cNvCxnSpPr/>
            <p:nvPr/>
          </p:nvCxnSpPr>
          <p:spPr>
            <a:xfrm>
              <a:off x="3785" y="1008"/>
              <a:ext cx="0" cy="2118"/>
            </a:xfrm>
            <a:prstGeom prst="straightConnector1">
              <a:avLst/>
            </a:prstGeom>
            <a:noFill/>
            <a:ln cap="flat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26"/>
            <p:cNvCxnSpPr/>
            <p:nvPr/>
          </p:nvCxnSpPr>
          <p:spPr>
            <a:xfrm>
              <a:off x="3785" y="1344"/>
              <a:ext cx="1687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26"/>
            <p:cNvCxnSpPr/>
            <p:nvPr/>
          </p:nvCxnSpPr>
          <p:spPr>
            <a:xfrm>
              <a:off x="3785" y="1641"/>
              <a:ext cx="1687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26"/>
            <p:cNvCxnSpPr/>
            <p:nvPr/>
          </p:nvCxnSpPr>
          <p:spPr>
            <a:xfrm>
              <a:off x="3785" y="1938"/>
              <a:ext cx="1687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26"/>
            <p:cNvCxnSpPr/>
            <p:nvPr/>
          </p:nvCxnSpPr>
          <p:spPr>
            <a:xfrm>
              <a:off x="3785" y="2235"/>
              <a:ext cx="1687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26"/>
            <p:cNvCxnSpPr/>
            <p:nvPr/>
          </p:nvCxnSpPr>
          <p:spPr>
            <a:xfrm>
              <a:off x="3785" y="2532"/>
              <a:ext cx="1687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6"/>
            <p:cNvCxnSpPr/>
            <p:nvPr/>
          </p:nvCxnSpPr>
          <p:spPr>
            <a:xfrm>
              <a:off x="3785" y="2829"/>
              <a:ext cx="1687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6"/>
            <p:cNvCxnSpPr/>
            <p:nvPr/>
          </p:nvCxnSpPr>
          <p:spPr>
            <a:xfrm>
              <a:off x="3785" y="3126"/>
              <a:ext cx="1687" cy="0"/>
            </a:xfrm>
            <a:prstGeom prst="straightConnector1">
              <a:avLst/>
            </a:prstGeom>
            <a:noFill/>
            <a:ln cap="rnd" cmpd="sng" w="127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Tahoma"/>
              <a:buNone/>
            </a:pPr>
            <a:r>
              <a:rPr lang="en-US" sz="4000">
                <a:solidFill>
                  <a:srgbClr val="D8D8D8"/>
                </a:solidFill>
                <a:latin typeface="Tahoma"/>
                <a:ea typeface="Tahoma"/>
                <a:cs typeface="Tahoma"/>
                <a:sym typeface="Tahoma"/>
              </a:rPr>
              <a:t>Advantages of Database Approach</a:t>
            </a:r>
            <a:br>
              <a:rPr lang="en-US" sz="4000">
                <a:solidFill>
                  <a:srgbClr val="D8D8D8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4000">
              <a:solidFill>
                <a:srgbClr val="D8D8D8"/>
              </a:solidFill>
            </a:endParaRPr>
          </a:p>
        </p:txBody>
      </p:sp>
      <p:pic>
        <p:nvPicPr>
          <p:cNvPr descr="Screen Clipping" id="255" name="Google Shape;255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146" y="2216674"/>
            <a:ext cx="6325483" cy="3867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