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87" r:id="rId3"/>
    <p:sldId id="261" r:id="rId4"/>
    <p:sldId id="276" r:id="rId5"/>
    <p:sldId id="283" r:id="rId6"/>
    <p:sldId id="262" r:id="rId7"/>
    <p:sldId id="278" r:id="rId8"/>
    <p:sldId id="277" r:id="rId9"/>
    <p:sldId id="288" r:id="rId10"/>
    <p:sldId id="323" r:id="rId11"/>
    <p:sldId id="281" r:id="rId12"/>
    <p:sldId id="269" r:id="rId13"/>
    <p:sldId id="280" r:id="rId14"/>
    <p:sldId id="282" r:id="rId15"/>
    <p:sldId id="271" r:id="rId16"/>
    <p:sldId id="284" r:id="rId17"/>
    <p:sldId id="286" r:id="rId18"/>
    <p:sldId id="272" r:id="rId19"/>
    <p:sldId id="285" r:id="rId20"/>
    <p:sldId id="273" r:id="rId21"/>
    <p:sldId id="290" r:id="rId22"/>
    <p:sldId id="291" r:id="rId23"/>
    <p:sldId id="335" r:id="rId24"/>
    <p:sldId id="293" r:id="rId25"/>
    <p:sldId id="294" r:id="rId26"/>
    <p:sldId id="295" r:id="rId27"/>
    <p:sldId id="321" r:id="rId28"/>
    <p:sldId id="296" r:id="rId29"/>
    <p:sldId id="324" r:id="rId30"/>
    <p:sldId id="297" r:id="rId31"/>
    <p:sldId id="298" r:id="rId32"/>
    <p:sldId id="300" r:id="rId33"/>
    <p:sldId id="301" r:id="rId34"/>
    <p:sldId id="302" r:id="rId35"/>
    <p:sldId id="305" r:id="rId36"/>
    <p:sldId id="306" r:id="rId37"/>
    <p:sldId id="307" r:id="rId38"/>
    <p:sldId id="308" r:id="rId39"/>
    <p:sldId id="328" r:id="rId40"/>
    <p:sldId id="329" r:id="rId41"/>
    <p:sldId id="327" r:id="rId42"/>
    <p:sldId id="313" r:id="rId43"/>
    <p:sldId id="315" r:id="rId44"/>
    <p:sldId id="314" r:id="rId45"/>
    <p:sldId id="334" r:id="rId46"/>
    <p:sldId id="316" r:id="rId47"/>
    <p:sldId id="317" r:id="rId48"/>
    <p:sldId id="333" r:id="rId49"/>
    <p:sldId id="32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83659" autoAdjust="0"/>
  </p:normalViewPr>
  <p:slideViewPr>
    <p:cSldViewPr>
      <p:cViewPr varScale="1">
        <p:scale>
          <a:sx n="62" d="100"/>
          <a:sy n="62" d="100"/>
        </p:scale>
        <p:origin x="10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A2E11-B312-4D97-9805-E772B49A671C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CDB90-785F-43FE-A6C3-34BE525D42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1D3E4-5F82-4AA7-85BC-B3C94DF7179C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8E2F3-1254-46D1-88AF-1493AB02C4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7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selection condition acts as a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filter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Keeps only those tuples that satisfy the qualifying condition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tuples are discarded (filtered out)</a:t>
            </a:r>
          </a:p>
          <a:p>
            <a:pPr lvl="1"/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selection condition is a Boolean (conditional) expression specified on the attributes of relation 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97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D6297-325C-4F02-8C9F-8A495E7FA7C5}" type="slidenum">
              <a:rPr lang="en-CA"/>
              <a:pPr/>
              <a:t>23</a:t>
            </a:fld>
            <a:endParaRPr lang="en-CA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4856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48E61-F8FA-490E-87AD-DA7C24808542}" type="slidenum">
              <a:rPr lang="en-CA"/>
              <a:pPr/>
              <a:t>24</a:t>
            </a:fld>
            <a:endParaRPr lang="en-CA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659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FF29D-F7DF-4FDA-9F75-37A39D91201E}" type="slidenum">
              <a:rPr lang="en-CA"/>
              <a:pPr/>
              <a:t>25</a:t>
            </a:fld>
            <a:endParaRPr lang="en-CA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09932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E881D8-D55D-4C5B-A287-B6CA9E0A402A}" type="slidenum">
              <a:rPr lang="en-CA"/>
              <a:pPr/>
              <a:t>26</a:t>
            </a:fld>
            <a:endParaRPr lang="en-CA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29453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8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61990-348B-4621-B9EF-A8037FF530BE}" type="slidenum">
              <a:rPr lang="en-CA"/>
              <a:pPr/>
              <a:t>28</a:t>
            </a:fld>
            <a:endParaRPr lang="en-CA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9927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61990-348B-4621-B9EF-A8037FF530BE}" type="slidenum">
              <a:rPr lang="en-CA"/>
              <a:pPr/>
              <a:t>29</a:t>
            </a:fld>
            <a:endParaRPr lang="en-CA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86744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B86FD3-13B7-4B13-83EB-93F8450EDB68}" type="slidenum">
              <a:rPr lang="en-CA"/>
              <a:pPr/>
              <a:t>30</a:t>
            </a:fld>
            <a:endParaRPr lang="en-CA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9647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23482D-7B7E-4AA0-A70D-77D853668B31}" type="slidenum">
              <a:rPr lang="en-CA"/>
              <a:pPr/>
              <a:t>31</a:t>
            </a:fld>
            <a:endParaRPr lang="en-CA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3383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6A0AC-D018-43D6-A2C7-98CD812304F0}" type="slidenum">
              <a:rPr lang="en-CA"/>
              <a:pPr/>
              <a:t>32</a:t>
            </a:fld>
            <a:endParaRPr lang="en-CA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29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F2B98-BF1D-4958-8D4D-FF1812AB89F6}" type="slidenum">
              <a:rPr lang="en-CA"/>
              <a:pPr/>
              <a:t>6</a:t>
            </a:fld>
            <a:endParaRPr lang="en-CA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4872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91B7E-F572-43AC-9698-DEAB1CB1D1C9}" type="slidenum">
              <a:rPr lang="en-CA"/>
              <a:pPr/>
              <a:t>33</a:t>
            </a:fld>
            <a:endParaRPr lang="en-CA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591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96DCE1-C7F0-44BC-8E38-1A99C9D292C3}" type="slidenum">
              <a:rPr lang="en-CA"/>
              <a:pPr/>
              <a:t>34</a:t>
            </a:fld>
            <a:endParaRPr lang="en-CA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2000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203D54-03D5-46EB-AD98-D3D33F231237}" type="slidenum">
              <a:rPr lang="en-CA"/>
              <a:pPr/>
              <a:t>35</a:t>
            </a:fld>
            <a:endParaRPr lang="en-CA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775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FEFF8-A768-42DF-82D2-3DDD6D7B91B3}" type="slidenum">
              <a:rPr lang="en-CA"/>
              <a:pPr/>
              <a:t>36</a:t>
            </a:fld>
            <a:endParaRPr lang="en-CA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 lvl="1" eaLnBrk="1" hangingPunct="1"/>
            <a:r>
              <a:rPr lang="en-US" sz="2200" dirty="0" smtClean="0"/>
              <a:t>ℱ</a:t>
            </a:r>
            <a:r>
              <a:rPr lang="en-US" sz="2200" baseline="-25000" dirty="0" smtClean="0"/>
              <a:t>MAX Salary</a:t>
            </a:r>
            <a:r>
              <a:rPr lang="en-US" sz="2200" dirty="0" smtClean="0"/>
              <a:t> (EMPLOYEE) retrieves the maximum salary value from the EMPLOYEE relation</a:t>
            </a:r>
          </a:p>
          <a:p>
            <a:pPr lvl="1" eaLnBrk="1" hangingPunct="1"/>
            <a:r>
              <a:rPr lang="en-US" sz="2200" dirty="0" smtClean="0"/>
              <a:t>ℱ</a:t>
            </a:r>
            <a:r>
              <a:rPr lang="en-US" sz="2200" baseline="-25000" dirty="0" smtClean="0"/>
              <a:t>MIN Salary</a:t>
            </a:r>
            <a:r>
              <a:rPr lang="en-US" sz="2200" dirty="0" smtClean="0"/>
              <a:t> (EMPLOYEE) retrieves the minimum Salary value from the EMPLOYEE relation</a:t>
            </a:r>
          </a:p>
          <a:p>
            <a:pPr lvl="1" eaLnBrk="1" hangingPunct="1"/>
            <a:r>
              <a:rPr lang="en-US" sz="2200" dirty="0" smtClean="0"/>
              <a:t>ℱ</a:t>
            </a:r>
            <a:r>
              <a:rPr lang="en-US" sz="2200" baseline="-25000" dirty="0" smtClean="0"/>
              <a:t>SUM Salary</a:t>
            </a:r>
            <a:r>
              <a:rPr lang="en-US" sz="2200" dirty="0" smtClean="0"/>
              <a:t> (EMPLOYEE) retrieves the sum of the Salary from the EMPLOYEE relation</a:t>
            </a:r>
          </a:p>
          <a:p>
            <a:pPr lvl="1" eaLnBrk="1" hangingPunct="1"/>
            <a:r>
              <a:rPr lang="en-US" sz="2200" dirty="0" smtClean="0"/>
              <a:t> ℱ</a:t>
            </a:r>
            <a:r>
              <a:rPr lang="en-US" sz="2200" baseline="-25000" dirty="0" smtClean="0"/>
              <a:t>COUNT SSN, AVERAGE Salary</a:t>
            </a:r>
            <a:r>
              <a:rPr lang="en-US" sz="2200" dirty="0" smtClean="0"/>
              <a:t> (EMPLOYEE) computes the number of employees and their average salary</a:t>
            </a:r>
          </a:p>
          <a:p>
            <a:pPr lvl="2" eaLnBrk="1" hangingPunct="1"/>
            <a:r>
              <a:rPr lang="en-US" sz="2000" dirty="0" smtClean="0"/>
              <a:t>Note: count just counts the number of rows, without removing duplicates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118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5A47D-8CC7-498A-8629-540974EACD0F}" type="slidenum">
              <a:rPr lang="en-CA"/>
              <a:pPr/>
              <a:t>37</a:t>
            </a:fld>
            <a:endParaRPr lang="en-CA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dirty="0" smtClean="0"/>
              <a:t>This operation groups employees by DNO and computes the count of employees and average salary per department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7752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D3434-86FF-4BED-A4F5-EB9A9B8D73D8}" type="slidenum">
              <a:rPr lang="en-CA"/>
              <a:pPr/>
              <a:t>38</a:t>
            </a:fld>
            <a:endParaRPr lang="en-CA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77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BF0FB-B95E-4025-AB56-64BF7E8841EB}" type="slidenum">
              <a:rPr lang="en-CA"/>
              <a:pPr/>
              <a:t>39</a:t>
            </a:fld>
            <a:endParaRPr lang="en-CA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6543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E08A6-58F3-461E-BCC5-B85D61D4DBBA}" type="slidenum">
              <a:rPr lang="en-CA"/>
              <a:pPr/>
              <a:t>40</a:t>
            </a:fld>
            <a:endParaRPr lang="en-CA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2394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E08A6-58F3-461E-BCC5-B85D61D4DBBA}" type="slidenum">
              <a:rPr lang="en-CA"/>
              <a:pPr/>
              <a:t>41</a:t>
            </a:fld>
            <a:endParaRPr lang="en-CA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69219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4D69D-242A-4DBC-BCD2-8ED53FE2479E}" type="slidenum">
              <a:rPr lang="en-CA"/>
              <a:pPr/>
              <a:t>42</a:t>
            </a:fld>
            <a:endParaRPr lang="en-CA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371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of tuples in the result of a SELECT is less than (or equal to) the number of tuples in the input relation 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54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CE8187-38E3-4B59-AEBF-5B64EA2581F6}" type="slidenum">
              <a:rPr lang="en-CA"/>
              <a:pPr/>
              <a:t>43</a:t>
            </a:fld>
            <a:endParaRPr lang="en-CA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4375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B45D5-2C01-4899-A858-41F9489C4DCB}" type="slidenum">
              <a:rPr lang="en-CA"/>
              <a:pPr/>
              <a:t>44</a:t>
            </a:fld>
            <a:endParaRPr lang="en-CA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43467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F87F4-4C09-4E94-961D-4AE2AA63BC20}" type="slidenum">
              <a:rPr lang="en-CA"/>
              <a:pPr/>
              <a:t>46</a:t>
            </a:fld>
            <a:endParaRPr lang="en-CA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6183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740AA5-4FA7-44E3-AD33-424C9954F5F6}" type="slidenum">
              <a:rPr lang="en-CA"/>
              <a:pPr/>
              <a:t>47</a:t>
            </a:fld>
            <a:endParaRPr lang="en-CA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141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DDC96E-23E0-4902-ACAF-19B44F66A517}" type="slidenum">
              <a:rPr lang="en-CA"/>
              <a:pPr/>
              <a:t>49</a:t>
            </a:fld>
            <a:endParaRPr lang="en-CA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892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 creates a vertical partitioning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project operation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removes any duplicate tuples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because the result of the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 must be a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of tuples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Mathematical sets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allow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duplicate elements.</a:t>
            </a:r>
          </a:p>
          <a:p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list each employee’s first and last name and salary, the following is used: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</a:t>
            </a:r>
            <a:r>
              <a:rPr lang="en-US" sz="1200" kern="1200" baseline="-25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LNAME, FNAME,SALARY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(EMPLOYEE)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some cases, we may want to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attributes of a relation or the relation name or both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Useful when a query requires multiple operations</a:t>
            </a: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Necessary in some cases (see JOIN operation later)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8E2F3-1254-46D1-88AF-1493AB02C42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71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E97A7-6E64-46A3-816B-12A3204407DE}" type="slidenum">
              <a:rPr lang="en-CA"/>
              <a:pPr/>
              <a:t>16</a:t>
            </a:fld>
            <a:endParaRPr lang="en-CA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1207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E40C1-B35C-4ED4-948F-C1BD33651FA8}" type="slidenum">
              <a:rPr lang="en-CA"/>
              <a:pPr/>
              <a:t>21</a:t>
            </a:fld>
            <a:endParaRPr lang="en-CA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1144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80384-1BB7-49B2-89C6-5BB5B9E0CF1B}" type="slidenum">
              <a:rPr lang="en-CA"/>
              <a:pPr/>
              <a:t>22</a:t>
            </a:fld>
            <a:endParaRPr lang="en-CA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977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/>
          <a:lstStyle>
            <a:lvl1pPr>
              <a:defRPr b="1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302014A-8BD5-4818-BDF1-EDB630EC79B2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410439-BDB5-4D0A-B163-F33FCF42F0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We may want to apply several relational algebra operations one after the other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/>
              <a:t>We can write the operations as a single </a:t>
            </a:r>
            <a:r>
              <a:rPr lang="en-US" sz="2400" b="1" dirty="0"/>
              <a:t>relational algebra expression</a:t>
            </a:r>
            <a:r>
              <a:rPr lang="en-US" sz="2400" dirty="0"/>
              <a:t> by nesting the operations, or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400" dirty="0"/>
              <a:t>We can apply one operation at a time and create </a:t>
            </a:r>
            <a:r>
              <a:rPr lang="en-US" sz="2400" b="1" dirty="0"/>
              <a:t>intermediate result relations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1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Sequence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153400" cy="4873752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To retrieve the first name, last name, and salary of all employees who work in Department 5</a:t>
            </a:r>
          </a:p>
          <a:p>
            <a:endParaRPr lang="en-US" dirty="0" smtClean="0"/>
          </a:p>
          <a:p>
            <a:r>
              <a:rPr lang="en-US" dirty="0" smtClean="0"/>
              <a:t>Result of sequence of operations:</a:t>
            </a:r>
          </a:p>
          <a:p>
            <a:pPr lvl="1"/>
            <a:r>
              <a:rPr lang="en-US" sz="2400" b="1" dirty="0" smtClean="0">
                <a:latin typeface="Symbol" pitchFamily="18" charset="2"/>
              </a:rPr>
              <a:t></a:t>
            </a:r>
            <a:r>
              <a:rPr lang="en-US" sz="2400" baseline="-25000" dirty="0" smtClean="0"/>
              <a:t>FNAME, LNAME, SALARY</a:t>
            </a:r>
            <a:r>
              <a:rPr lang="en-US" sz="2400" dirty="0" smtClean="0"/>
              <a:t>(</a:t>
            </a:r>
            <a:r>
              <a:rPr lang="en-US" sz="2400" b="1" dirty="0" smtClean="0">
                <a:latin typeface="Symbol" pitchFamily="18" charset="2"/>
              </a:rPr>
              <a:t>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DNO=5</a:t>
            </a:r>
            <a:r>
              <a:rPr lang="en-US" sz="2400" dirty="0" smtClean="0"/>
              <a:t>(EMPLOYEE))</a:t>
            </a:r>
          </a:p>
          <a:p>
            <a:r>
              <a:rPr lang="en-US" dirty="0" smtClean="0"/>
              <a:t>Using intermediate relation:</a:t>
            </a:r>
          </a:p>
          <a:p>
            <a:pPr lvl="1"/>
            <a:r>
              <a:rPr lang="en-US" sz="2000" dirty="0" smtClean="0"/>
              <a:t>D5 </a:t>
            </a:r>
            <a:r>
              <a:rPr lang="en-US" sz="2000" dirty="0" smtClean="0">
                <a:sym typeface="Symbol" pitchFamily="18" charset="2"/>
              </a:rPr>
              <a:t> </a:t>
            </a:r>
            <a:r>
              <a:rPr lang="en-US" sz="2000" b="1" dirty="0" smtClean="0">
                <a:latin typeface="Symbol" pitchFamily="18" charset="2"/>
              </a:rPr>
              <a:t>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DNO=5</a:t>
            </a:r>
            <a:r>
              <a:rPr lang="en-US" sz="2000" dirty="0" smtClean="0"/>
              <a:t>(EMPLOYEE)</a:t>
            </a:r>
          </a:p>
          <a:p>
            <a:pPr lvl="1"/>
            <a:r>
              <a:rPr lang="en-US" sz="2000" dirty="0" smtClean="0"/>
              <a:t>RESULT </a:t>
            </a:r>
            <a:r>
              <a:rPr lang="en-US" sz="2000" dirty="0" smtClean="0">
                <a:sym typeface="Symbol" pitchFamily="18" charset="2"/>
              </a:rPr>
              <a:t> </a:t>
            </a:r>
            <a:r>
              <a:rPr lang="en-US" sz="2000" b="1" dirty="0" smtClean="0">
                <a:latin typeface="Symbol" pitchFamily="18" charset="2"/>
              </a:rPr>
              <a:t>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FNAME, LNAME, SALARY</a:t>
            </a:r>
            <a:r>
              <a:rPr lang="en-US" sz="2000" dirty="0" smtClean="0"/>
              <a:t> (D5)</a:t>
            </a:r>
          </a:p>
          <a:p>
            <a:r>
              <a:rPr lang="en-US" sz="2700" dirty="0" smtClean="0"/>
              <a:t>Renaming of attributes</a:t>
            </a:r>
          </a:p>
          <a:p>
            <a:pPr lvl="1"/>
            <a:r>
              <a:rPr lang="en-US" sz="2000" dirty="0" smtClean="0"/>
              <a:t>D5 </a:t>
            </a:r>
            <a:r>
              <a:rPr lang="en-US" sz="2000" dirty="0" smtClean="0">
                <a:sym typeface="Symbol" pitchFamily="18" charset="2"/>
              </a:rPr>
              <a:t> </a:t>
            </a:r>
            <a:r>
              <a:rPr lang="en-US" sz="2000" b="1" dirty="0" smtClean="0">
                <a:latin typeface="Symbol" pitchFamily="18" charset="2"/>
              </a:rPr>
              <a:t>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DNO=5</a:t>
            </a:r>
            <a:r>
              <a:rPr lang="en-US" sz="2000" dirty="0" smtClean="0"/>
              <a:t>(EMPLOYEE)</a:t>
            </a:r>
          </a:p>
          <a:p>
            <a:pPr lvl="1"/>
            <a:r>
              <a:rPr lang="en-US" sz="2000" dirty="0" smtClean="0"/>
              <a:t>R (</a:t>
            </a:r>
            <a:r>
              <a:rPr lang="en-US" sz="2000" dirty="0" err="1" smtClean="0"/>
              <a:t>FirstName,LastName,Salary</a:t>
            </a:r>
            <a:r>
              <a:rPr lang="en-US" sz="2000" dirty="0" smtClean="0"/>
              <a:t>) </a:t>
            </a:r>
            <a:r>
              <a:rPr lang="en-US" sz="2000" dirty="0" smtClean="0">
                <a:sym typeface="Symbol" pitchFamily="18" charset="2"/>
              </a:rPr>
              <a:t> </a:t>
            </a:r>
            <a:r>
              <a:rPr lang="en-US" sz="2000" b="1" dirty="0" smtClean="0">
                <a:latin typeface="Symbol" pitchFamily="18" charset="2"/>
              </a:rPr>
              <a:t>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FNAME, LNAME, SALARY</a:t>
            </a:r>
            <a:r>
              <a:rPr lang="en-US" sz="2000" dirty="0" smtClean="0"/>
              <a:t> (D5)</a:t>
            </a:r>
            <a:r>
              <a:rPr lang="en-US" dirty="0" smtClean="0"/>
              <a:t>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of applying multiple operations and RENAME</a:t>
            </a:r>
            <a:endParaRPr lang="en-US" dirty="0"/>
          </a:p>
        </p:txBody>
      </p:sp>
      <p:pic>
        <p:nvPicPr>
          <p:cNvPr id="3" name="Picture 7" descr="fig06_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01000" cy="464343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590800" y="1752600"/>
            <a:ext cx="731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Symbol" pitchFamily="18" charset="2"/>
              </a:rPr>
              <a:t></a:t>
            </a:r>
            <a:r>
              <a:rPr lang="en-US" sz="2000" baseline="-25000" dirty="0"/>
              <a:t>FNAME, LNAME, SALARY</a:t>
            </a:r>
            <a:r>
              <a:rPr lang="en-US" sz="2000" dirty="0"/>
              <a:t>(</a:t>
            </a:r>
            <a:r>
              <a:rPr lang="en-US" sz="2000" b="1" dirty="0">
                <a:latin typeface="Symbol" pitchFamily="18" charset="2"/>
              </a:rPr>
              <a:t></a:t>
            </a:r>
            <a:r>
              <a:rPr lang="en-US" sz="2000" dirty="0"/>
              <a:t> </a:t>
            </a:r>
            <a:r>
              <a:rPr lang="en-US" sz="2000" baseline="-25000" dirty="0"/>
              <a:t>DNO=5</a:t>
            </a:r>
            <a:r>
              <a:rPr lang="en-US" sz="2000" dirty="0"/>
              <a:t>(EMPLOYEE))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532580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/>
              <a:t>D5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</a:t>
            </a:r>
            <a:r>
              <a:rPr lang="en-US" dirty="0"/>
              <a:t> </a:t>
            </a:r>
            <a:r>
              <a:rPr lang="en-US" baseline="-25000" dirty="0"/>
              <a:t>DNO=5</a:t>
            </a:r>
            <a:r>
              <a:rPr lang="en-US" dirty="0"/>
              <a:t>(EMPLOYEE)</a:t>
            </a:r>
          </a:p>
          <a:p>
            <a:pPr lvl="1"/>
            <a:r>
              <a:rPr lang="en-US" dirty="0"/>
              <a:t>R (</a:t>
            </a:r>
            <a:r>
              <a:rPr lang="en-US" dirty="0" err="1" smtClean="0"/>
              <a:t>First_name,Last_name,Salary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b="1" dirty="0">
                <a:latin typeface="Symbol" pitchFamily="18" charset="2"/>
              </a:rPr>
              <a:t></a:t>
            </a:r>
            <a:r>
              <a:rPr lang="en-US" dirty="0"/>
              <a:t> </a:t>
            </a:r>
            <a:r>
              <a:rPr lang="en-US" baseline="-25000" dirty="0" err="1" smtClean="0"/>
              <a:t>Fname</a:t>
            </a:r>
            <a:r>
              <a:rPr lang="en-US" baseline="-25000" dirty="0" smtClean="0"/>
              <a:t>, </a:t>
            </a:r>
            <a:r>
              <a:rPr lang="en-US" baseline="-25000" dirty="0" err="1" smtClean="0"/>
              <a:t>Lname</a:t>
            </a:r>
            <a:r>
              <a:rPr lang="en-US" baseline="-25000" dirty="0" smtClean="0"/>
              <a:t>, Salary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D5)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RENAME OPEARATION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Rename operator is denoted by </a:t>
            </a:r>
            <a:r>
              <a:rPr lang="en-US" dirty="0" smtClean="0">
                <a:sym typeface="Symbol" pitchFamily="18" charset="2"/>
              </a:rPr>
              <a:t> (rho)</a:t>
            </a:r>
          </a:p>
          <a:p>
            <a:r>
              <a:rPr lang="en-US" dirty="0" smtClean="0"/>
              <a:t>Rename operation </a:t>
            </a:r>
            <a:r>
              <a:rPr lang="en-US" dirty="0" smtClean="0">
                <a:sym typeface="Symbol" pitchFamily="18" charset="2"/>
              </a:rPr>
              <a:t> </a:t>
            </a:r>
            <a:r>
              <a:rPr lang="en-US" dirty="0" smtClean="0"/>
              <a:t>can be expressed as:</a:t>
            </a:r>
          </a:p>
          <a:p>
            <a:pPr lvl="1"/>
            <a:r>
              <a:rPr lang="en-US" dirty="0" smtClean="0">
                <a:sym typeface="Symbol" pitchFamily="18" charset="2"/>
              </a:rPr>
              <a:t></a:t>
            </a:r>
            <a:r>
              <a:rPr lang="en-US" baseline="-25000" dirty="0" smtClean="0">
                <a:sym typeface="Symbol" pitchFamily="18" charset="2"/>
              </a:rPr>
              <a:t>S</a:t>
            </a:r>
            <a:r>
              <a:rPr lang="en-US" dirty="0" smtClean="0">
                <a:sym typeface="Symbol" pitchFamily="18" charset="2"/>
              </a:rPr>
              <a:t>(R) rename the </a:t>
            </a:r>
            <a:r>
              <a:rPr lang="en-US" i="1" dirty="0" smtClean="0">
                <a:sym typeface="Symbol" pitchFamily="18" charset="2"/>
              </a:rPr>
              <a:t>relation </a:t>
            </a:r>
            <a:r>
              <a:rPr lang="en-US" dirty="0" smtClean="0">
                <a:sym typeface="Symbol" pitchFamily="18" charset="2"/>
              </a:rPr>
              <a:t>to S</a:t>
            </a:r>
            <a:endParaRPr lang="en-US" dirty="0" smtClean="0"/>
          </a:p>
          <a:p>
            <a:pPr lvl="1"/>
            <a:r>
              <a:rPr lang="en-US" dirty="0" smtClean="0">
                <a:sym typeface="Symbol" pitchFamily="18" charset="2"/>
              </a:rPr>
              <a:t></a:t>
            </a:r>
            <a:r>
              <a:rPr lang="en-US" baseline="-25000" dirty="0" smtClean="0">
                <a:sym typeface="Symbol" pitchFamily="18" charset="2"/>
              </a:rPr>
              <a:t>(B1, B2, …, </a:t>
            </a:r>
            <a:r>
              <a:rPr lang="en-US" baseline="-25000" dirty="0" err="1" smtClean="0">
                <a:sym typeface="Symbol" pitchFamily="18" charset="2"/>
              </a:rPr>
              <a:t>Bn</a:t>
            </a:r>
            <a:r>
              <a:rPr lang="en-US" baseline="-25000" dirty="0" smtClean="0">
                <a:sym typeface="Symbol" pitchFamily="18" charset="2"/>
              </a:rPr>
              <a:t> )</a:t>
            </a:r>
            <a:r>
              <a:rPr lang="en-US" dirty="0" smtClean="0">
                <a:sym typeface="Symbol" pitchFamily="18" charset="2"/>
              </a:rPr>
              <a:t>(R) rename the </a:t>
            </a:r>
            <a:r>
              <a:rPr lang="en-US" i="1" dirty="0" smtClean="0">
                <a:sym typeface="Symbol" pitchFamily="18" charset="2"/>
              </a:rPr>
              <a:t>attributes </a:t>
            </a:r>
            <a:r>
              <a:rPr lang="en-US" dirty="0" smtClean="0">
                <a:sym typeface="Symbol" pitchFamily="18" charset="2"/>
              </a:rPr>
              <a:t>to </a:t>
            </a:r>
            <a:r>
              <a:rPr lang="en-US" sz="1800" dirty="0" smtClean="0">
                <a:sym typeface="Symbol" pitchFamily="18" charset="2"/>
              </a:rPr>
              <a:t>B1, B2, …..</a:t>
            </a:r>
            <a:r>
              <a:rPr lang="en-US" sz="1800" dirty="0" err="1" smtClean="0">
                <a:sym typeface="Symbol" pitchFamily="18" charset="2"/>
              </a:rPr>
              <a:t>Bn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</a:t>
            </a:r>
            <a:r>
              <a:rPr lang="en-US" baseline="-25000" dirty="0" smtClean="0">
                <a:sym typeface="Symbol" pitchFamily="18" charset="2"/>
              </a:rPr>
              <a:t>S (B1, B2, …, </a:t>
            </a:r>
            <a:r>
              <a:rPr lang="en-US" baseline="-25000" dirty="0" err="1" smtClean="0">
                <a:sym typeface="Symbol" pitchFamily="18" charset="2"/>
              </a:rPr>
              <a:t>Bn</a:t>
            </a:r>
            <a:r>
              <a:rPr lang="en-US" baseline="-25000" dirty="0" smtClean="0">
                <a:sym typeface="Symbol" pitchFamily="18" charset="2"/>
              </a:rPr>
              <a:t> )</a:t>
            </a:r>
            <a:r>
              <a:rPr lang="en-US" dirty="0" smtClean="0">
                <a:sym typeface="Symbol" pitchFamily="18" charset="2"/>
              </a:rPr>
              <a:t>(R) rename both relation to S, </a:t>
            </a:r>
            <a:r>
              <a:rPr lang="en-US" i="1" dirty="0" smtClean="0">
                <a:sym typeface="Symbol" pitchFamily="18" charset="2"/>
              </a:rPr>
              <a:t>and </a:t>
            </a:r>
            <a:r>
              <a:rPr lang="en-US" dirty="0" smtClean="0">
                <a:sym typeface="Symbol" pitchFamily="18" charset="2"/>
              </a:rPr>
              <a:t>attributes to B1, B1, …..</a:t>
            </a:r>
            <a:r>
              <a:rPr lang="en-US" dirty="0" err="1" smtClean="0">
                <a:sym typeface="Symbol" pitchFamily="18" charset="2"/>
              </a:rPr>
              <a:t>Bn</a:t>
            </a: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Example: </a:t>
            </a:r>
          </a:p>
          <a:p>
            <a:pPr lvl="1"/>
            <a:r>
              <a:rPr lang="en-US" sz="1800" dirty="0" smtClean="0">
                <a:sym typeface="Symbol" pitchFamily="18" charset="2"/>
              </a:rPr>
              <a:t> </a:t>
            </a:r>
            <a:r>
              <a:rPr lang="en-US" sz="1800" baseline="-25000" dirty="0" smtClean="0">
                <a:sym typeface="Symbol" pitchFamily="18" charset="2"/>
              </a:rPr>
              <a:t>RESULT (</a:t>
            </a:r>
            <a:r>
              <a:rPr lang="en-US" sz="1800" baseline="-25000" dirty="0" err="1" smtClean="0">
                <a:sym typeface="Symbol" pitchFamily="18" charset="2"/>
              </a:rPr>
              <a:t>First_Name,Last_Name</a:t>
            </a:r>
            <a:r>
              <a:rPr lang="en-US" sz="1800" baseline="-25000" dirty="0" smtClean="0">
                <a:sym typeface="Symbol" pitchFamily="18" charset="2"/>
              </a:rPr>
              <a:t>, DNO)</a:t>
            </a:r>
            <a:r>
              <a:rPr lang="en-US" sz="1800" dirty="0" smtClean="0"/>
              <a:t>(D5)</a:t>
            </a:r>
          </a:p>
          <a:p>
            <a:pPr lvl="1"/>
            <a:endParaRPr lang="en-US" dirty="0" smtClean="0">
              <a:sym typeface="Symbol" pitchFamily="18" charset="2"/>
            </a:endParaRPr>
          </a:p>
          <a:p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(Binary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The result of R </a:t>
            </a:r>
            <a:r>
              <a:rPr lang="en-US" dirty="0" smtClean="0">
                <a:latin typeface="Symbol" pitchFamily="18" charset="2"/>
              </a:rPr>
              <a:t></a:t>
            </a:r>
            <a:r>
              <a:rPr lang="en-US" dirty="0" smtClean="0"/>
              <a:t> S, is a relation that includes all </a:t>
            </a:r>
            <a:r>
              <a:rPr lang="en-US" dirty="0" err="1" smtClean="0"/>
              <a:t>tuples</a:t>
            </a:r>
            <a:r>
              <a:rPr lang="en-US" dirty="0" smtClean="0"/>
              <a:t> that are either in R or in S or in both R and 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Duplicate tuples are eliminated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two relations R and S must be “type compatible” (or Union compatible)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 and S must have same number of attributes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Each pair of corresponding attributes must have same or compatible domains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UNION Example</a:t>
            </a:r>
            <a:endParaRPr lang="en-US" b="1" dirty="0"/>
          </a:p>
        </p:txBody>
      </p:sp>
      <p:pic>
        <p:nvPicPr>
          <p:cNvPr id="3" name="Picture 8" descr="fig06_03"/>
          <p:cNvPicPr>
            <a:picLocks noChangeAspect="1" noChangeArrowheads="1"/>
          </p:cNvPicPr>
          <p:nvPr/>
        </p:nvPicPr>
        <p:blipFill>
          <a:blip r:embed="rId2" cstate="print"/>
          <a:srcRect l="34033" r="22429" b="10279"/>
          <a:stretch>
            <a:fillRect/>
          </a:stretch>
        </p:blipFill>
        <p:spPr bwMode="auto">
          <a:xfrm>
            <a:off x="6172200" y="4114800"/>
            <a:ext cx="2654300" cy="1447800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9713" y="1600200"/>
            <a:ext cx="8294687" cy="4572000"/>
          </a:xfrm>
          <a:prstGeom prst="rect">
            <a:avLst/>
          </a:prstGeom>
        </p:spPr>
        <p:txBody>
          <a:bodyPr/>
          <a:lstStyle/>
          <a:p>
            <a:pPr marL="182880" indent="-274320"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kumimoji="0" lang="en-US" sz="21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To retrieve the social security numbers of all employees who either work in department 5 or directly supervise an employee who works in department 5</a:t>
            </a:r>
          </a:p>
          <a:p>
            <a:pPr marL="182880" indent="-27432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en-US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DEP5_EMPS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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DNO=5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(EMPLOYEE)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RESULT1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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(DEP5_EMPS)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RESULT2(SSN)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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SUPERSSN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(DEP5_EMPS)</a:t>
            </a:r>
          </a:p>
          <a:p>
            <a:pPr marL="274320" marR="0" lvl="0" indent="-274320" algn="ctr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 RESULT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itchFamily="18" charset="2"/>
                <a:ea typeface="+mn-ea"/>
                <a:cs typeface="+mn-cs"/>
              </a:rPr>
              <a:t>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RESULT2</a:t>
            </a:r>
          </a:p>
        </p:txBody>
      </p:sp>
      <p:pic>
        <p:nvPicPr>
          <p:cNvPr id="5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191" b="67960"/>
          <a:stretch>
            <a:fillRect/>
          </a:stretch>
        </p:blipFill>
        <p:spPr bwMode="auto">
          <a:xfrm>
            <a:off x="297873" y="4648200"/>
            <a:ext cx="5798127" cy="2057400"/>
          </a:xfrm>
          <a:prstGeom prst="rect">
            <a:avLst/>
          </a:prstGeom>
          <a:noFill/>
        </p:spPr>
      </p:pic>
      <p:pic>
        <p:nvPicPr>
          <p:cNvPr id="6" name="Picture 8" descr="fig06_03"/>
          <p:cNvPicPr>
            <a:picLocks noChangeAspect="1" noChangeArrowheads="1"/>
          </p:cNvPicPr>
          <p:nvPr/>
        </p:nvPicPr>
        <p:blipFill>
          <a:blip r:embed="rId2" cstate="print"/>
          <a:srcRect l="80210"/>
          <a:stretch>
            <a:fillRect/>
          </a:stretch>
        </p:blipFill>
        <p:spPr bwMode="auto">
          <a:xfrm>
            <a:off x="7467600" y="5125421"/>
            <a:ext cx="1295400" cy="17325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31F3D29-00BD-4EC9-930C-243891E3F87A}" type="slidenum">
              <a:rPr lang="en-US"/>
              <a:pPr/>
              <a:t>16</a:t>
            </a:fld>
            <a:endParaRPr lang="en-CA"/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INTERSECTION And SET DIFFERENCE (Binary Operations)</a:t>
            </a:r>
          </a:p>
        </p:txBody>
      </p:sp>
      <p:sp>
        <p:nvSpPr>
          <p:cNvPr id="2867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523287" cy="4648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INTERSECTION  operation: </a:t>
            </a:r>
            <a:r>
              <a:rPr lang="en-US" dirty="0" smtClean="0">
                <a:latin typeface="+mj-lt"/>
              </a:rPr>
              <a:t>the result of R </a:t>
            </a:r>
            <a:r>
              <a:rPr lang="en-US" dirty="0" smtClean="0">
                <a:latin typeface="Symbol" pitchFamily="18" charset="2"/>
              </a:rPr>
              <a:t></a:t>
            </a:r>
            <a:r>
              <a:rPr lang="en-US" dirty="0" smtClean="0">
                <a:latin typeface="+mj-lt"/>
              </a:rPr>
              <a:t> S, is a relation that includes all tuples that are in both R and S</a:t>
            </a:r>
          </a:p>
          <a:p>
            <a:endParaRPr lang="en-US" dirty="0" smtClean="0"/>
          </a:p>
          <a:p>
            <a:r>
              <a:rPr lang="en-US" dirty="0" smtClean="0"/>
              <a:t>SET DIFFERENCE operation: t</a:t>
            </a:r>
            <a:r>
              <a:rPr lang="en-US" dirty="0" smtClean="0">
                <a:latin typeface="+mj-lt"/>
              </a:rPr>
              <a:t>he result of R – S, is a relation that includes all </a:t>
            </a:r>
            <a:r>
              <a:rPr lang="en-US" dirty="0" err="1" smtClean="0">
                <a:latin typeface="+mj-lt"/>
              </a:rPr>
              <a:t>tuples</a:t>
            </a:r>
            <a:r>
              <a:rPr lang="en-US" dirty="0" smtClean="0">
                <a:latin typeface="+mj-lt"/>
              </a:rPr>
              <a:t> that are in R but not in S</a:t>
            </a:r>
          </a:p>
          <a:p>
            <a:pPr eaLnBrk="1" hangingPunct="1"/>
            <a:endParaRPr lang="en-US" dirty="0" smtClean="0">
              <a:latin typeface="+mj-lt"/>
            </a:endParaRPr>
          </a:p>
          <a:p>
            <a:pPr eaLnBrk="1" hangingPunct="1"/>
            <a:r>
              <a:rPr lang="en-US" dirty="0" smtClean="0">
                <a:latin typeface="+mj-lt"/>
              </a:rPr>
              <a:t>Two relations R and S must be “type compatible”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Relational Algebra Operations from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 smtClean="0">
                <a:latin typeface="Symbol" pitchFamily="18" charset="2"/>
              </a:rPr>
              <a:t></a:t>
            </a:r>
            <a:r>
              <a:rPr lang="en-US" dirty="0" smtClean="0"/>
              <a:t> and </a:t>
            </a:r>
            <a:r>
              <a:rPr lang="en-US" dirty="0" smtClean="0">
                <a:latin typeface="Symbol" pitchFamily="18" charset="2"/>
              </a:rPr>
              <a:t></a:t>
            </a:r>
            <a:r>
              <a:rPr lang="en-US" dirty="0" smtClean="0"/>
              <a:t> are </a:t>
            </a:r>
            <a:r>
              <a:rPr lang="en-US" i="1" dirty="0" smtClean="0"/>
              <a:t>commutative</a:t>
            </a:r>
            <a:r>
              <a:rPr lang="en-US" dirty="0" smtClean="0"/>
              <a:t> operations</a:t>
            </a:r>
          </a:p>
          <a:p>
            <a:pPr lvl="1"/>
            <a:r>
              <a:rPr lang="en-US" sz="2200" dirty="0" smtClean="0"/>
              <a:t>R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S = S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R, and R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S = S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R</a:t>
            </a:r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 smtClean="0">
                <a:latin typeface="Symbol" pitchFamily="18" charset="2"/>
              </a:rPr>
              <a:t></a:t>
            </a:r>
            <a:r>
              <a:rPr lang="en-US" dirty="0" smtClean="0"/>
              <a:t> and </a:t>
            </a:r>
            <a:r>
              <a:rPr lang="en-US" dirty="0" smtClean="0">
                <a:latin typeface="Symbol" pitchFamily="18" charset="2"/>
              </a:rPr>
              <a:t></a:t>
            </a:r>
            <a:r>
              <a:rPr lang="en-US" dirty="0" smtClean="0"/>
              <a:t> can be treated as n-</a:t>
            </a:r>
            <a:r>
              <a:rPr lang="en-US" dirty="0" err="1" smtClean="0"/>
              <a:t>ary</a:t>
            </a:r>
            <a:r>
              <a:rPr lang="en-US" dirty="0" smtClean="0"/>
              <a:t> operations</a:t>
            </a:r>
          </a:p>
          <a:p>
            <a:pPr lvl="1"/>
            <a:r>
              <a:rPr lang="en-US" sz="2200" dirty="0" smtClean="0"/>
              <a:t>R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(S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T) = (R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S) </a:t>
            </a:r>
            <a:r>
              <a:rPr lang="en-US" sz="2200" dirty="0" smtClean="0">
                <a:latin typeface="Symbol" pitchFamily="18" charset="2"/>
              </a:rPr>
              <a:t></a:t>
            </a:r>
            <a:r>
              <a:rPr lang="en-US" sz="2200" dirty="0" smtClean="0"/>
              <a:t> T</a:t>
            </a:r>
          </a:p>
          <a:p>
            <a:pPr lvl="1"/>
            <a:r>
              <a:rPr lang="en-US" sz="2200" dirty="0" smtClean="0"/>
              <a:t>(R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S)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T = R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(S </a:t>
            </a:r>
            <a:r>
              <a:rPr lang="en-US" sz="2200" dirty="0" smtClean="0">
                <a:latin typeface="Symbol" pitchFamily="18" charset="2"/>
              </a:rPr>
              <a:t></a:t>
            </a:r>
            <a:r>
              <a:rPr lang="en-US" sz="2200" dirty="0" smtClean="0"/>
              <a:t> T)</a:t>
            </a:r>
          </a:p>
          <a:p>
            <a:endParaRPr lang="en-US" dirty="0" smtClean="0"/>
          </a:p>
          <a:p>
            <a:r>
              <a:rPr lang="en-US" dirty="0" smtClean="0"/>
              <a:t>Minus operation is not commutative </a:t>
            </a:r>
          </a:p>
          <a:p>
            <a:pPr lvl="1"/>
            <a:r>
              <a:rPr lang="en-US" sz="2200" dirty="0" smtClean="0"/>
              <a:t>R – S ≠ S – 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Example to illustrate the result of UNION, INTERSECT, and DIFFERENCE</a:t>
            </a:r>
            <a:endParaRPr lang="en-US" dirty="0"/>
          </a:p>
        </p:txBody>
      </p:sp>
      <p:pic>
        <p:nvPicPr>
          <p:cNvPr id="3" name="Picture 5" descr="fig06_04"/>
          <p:cNvPicPr>
            <a:picLocks noChangeAspect="1" noChangeArrowheads="1"/>
          </p:cNvPicPr>
          <p:nvPr/>
        </p:nvPicPr>
        <p:blipFill rotWithShape="1">
          <a:blip r:embed="rId2" cstate="print"/>
          <a:srcRect b="46233"/>
          <a:stretch/>
        </p:blipFill>
        <p:spPr bwMode="auto">
          <a:xfrm>
            <a:off x="1833563" y="1576388"/>
            <a:ext cx="5486400" cy="2553823"/>
          </a:xfrm>
          <a:prstGeom prst="rect">
            <a:avLst/>
          </a:prstGeom>
          <a:noFill/>
        </p:spPr>
      </p:pic>
      <p:pic>
        <p:nvPicPr>
          <p:cNvPr id="4" name="Picture 5" descr="fig06_04"/>
          <p:cNvPicPr>
            <a:picLocks noChangeAspect="1" noChangeArrowheads="1"/>
          </p:cNvPicPr>
          <p:nvPr/>
        </p:nvPicPr>
        <p:blipFill rotWithShape="1">
          <a:blip r:embed="rId2" cstate="print"/>
          <a:srcRect t="57480"/>
          <a:stretch/>
        </p:blipFill>
        <p:spPr bwMode="auto">
          <a:xfrm>
            <a:off x="1985963" y="4458984"/>
            <a:ext cx="5486400" cy="20196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The result of Cartesian product of two relations   </a:t>
            </a:r>
            <a:r>
              <a:rPr lang="en-US" sz="2200" dirty="0" smtClean="0"/>
              <a:t>R(A1, A2, . . ., An) x S(B1, B2, . . ., </a:t>
            </a:r>
            <a:r>
              <a:rPr lang="en-US" sz="2200" dirty="0" err="1" smtClean="0"/>
              <a:t>Bm</a:t>
            </a:r>
            <a:r>
              <a:rPr lang="en-US" sz="2200" dirty="0" smtClean="0"/>
              <a:t>)</a:t>
            </a:r>
            <a:r>
              <a:rPr lang="en-US" dirty="0" smtClean="0"/>
              <a:t> is given as: </a:t>
            </a:r>
          </a:p>
          <a:p>
            <a:pPr algn="ctr">
              <a:buNone/>
            </a:pPr>
            <a:r>
              <a:rPr lang="en-US" sz="2200" b="1" dirty="0" smtClean="0"/>
              <a:t>Result(A1, A2, . . ., An, B1, B2, . . ., </a:t>
            </a:r>
            <a:r>
              <a:rPr lang="en-US" sz="2200" b="1" dirty="0" err="1" smtClean="0"/>
              <a:t>Bm</a:t>
            </a:r>
            <a:r>
              <a:rPr lang="en-US" sz="2200" b="1" dirty="0" smtClean="0"/>
              <a:t>)</a:t>
            </a:r>
          </a:p>
          <a:p>
            <a:endParaRPr lang="en-US" sz="1050" dirty="0" smtClean="0"/>
          </a:p>
          <a:p>
            <a:r>
              <a:rPr lang="en-US" dirty="0" smtClean="0"/>
              <a:t>Let |R|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R</a:t>
            </a:r>
            <a:r>
              <a:rPr lang="en-US" dirty="0" smtClean="0"/>
              <a:t> and |S| 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S</a:t>
            </a:r>
            <a:r>
              <a:rPr lang="en-US" dirty="0" smtClean="0"/>
              <a:t> , then |R x S|=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R</a:t>
            </a:r>
            <a:r>
              <a:rPr lang="en-US" dirty="0" smtClean="0"/>
              <a:t> *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S</a:t>
            </a:r>
            <a:endParaRPr lang="en-US" dirty="0" smtClean="0"/>
          </a:p>
          <a:p>
            <a:endParaRPr lang="en-US" sz="500" dirty="0" smtClean="0"/>
          </a:p>
          <a:p>
            <a:r>
              <a:rPr lang="en-US" dirty="0" smtClean="0"/>
              <a:t>R and S may NOT  be "type compatible”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i="1" dirty="0" smtClean="0"/>
              <a:t>Cross Product is a meaningful operation only if it is followed by other operations</a:t>
            </a:r>
          </a:p>
          <a:p>
            <a:endParaRPr lang="en-US" sz="25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Algebra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two types of operations in RDBMS</a:t>
            </a:r>
          </a:p>
          <a:p>
            <a:pPr lvl="1"/>
            <a:r>
              <a:rPr lang="en-US" sz="2400" dirty="0" smtClean="0"/>
              <a:t>Retrieval</a:t>
            </a:r>
          </a:p>
          <a:p>
            <a:pPr lvl="1"/>
            <a:r>
              <a:rPr lang="en-US" sz="2400" dirty="0" smtClean="0"/>
              <a:t>Update</a:t>
            </a:r>
          </a:p>
          <a:p>
            <a:endParaRPr lang="en-US" sz="1800" dirty="0" smtClean="0"/>
          </a:p>
          <a:p>
            <a:r>
              <a:rPr lang="en-US" dirty="0" smtClean="0"/>
              <a:t>The set of operations for specifying </a:t>
            </a:r>
            <a:r>
              <a:rPr lang="en-US" b="1" dirty="0" smtClean="0"/>
              <a:t>retrieval requests</a:t>
            </a:r>
            <a:r>
              <a:rPr lang="en-US" dirty="0" smtClean="0"/>
              <a:t> (or </a:t>
            </a:r>
            <a:r>
              <a:rPr lang="en-US" b="1" dirty="0" smtClean="0"/>
              <a:t>queries</a:t>
            </a:r>
            <a:r>
              <a:rPr lang="en-US" dirty="0" smtClean="0"/>
              <a:t>) in relational model is called Relational Algebra. </a:t>
            </a:r>
          </a:p>
          <a:p>
            <a:endParaRPr lang="en-US" sz="2000" dirty="0" smtClean="0"/>
          </a:p>
          <a:p>
            <a:pPr lvl="0"/>
            <a:r>
              <a:rPr lang="en-US" dirty="0" smtClean="0"/>
              <a:t>A sequence of relational algebra operations forms a </a:t>
            </a:r>
            <a:r>
              <a:rPr lang="en-US" b="1" dirty="0" smtClean="0"/>
              <a:t>relational algebra expression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ig06_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304800"/>
            <a:ext cx="4631782" cy="6045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728906" cy="16712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Example (not meaningful):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b="1" dirty="0" smtClean="0">
                <a:latin typeface="Symbol" pitchFamily="18" charset="2"/>
              </a:rPr>
              <a:t></a:t>
            </a:r>
            <a:r>
              <a:rPr lang="en-US" dirty="0" smtClean="0"/>
              <a:t> </a:t>
            </a:r>
            <a:r>
              <a:rPr lang="en-US" baseline="-25000" dirty="0" smtClean="0"/>
              <a:t>SEX=’F’</a:t>
            </a:r>
            <a:r>
              <a:rPr lang="en-US" dirty="0" smtClean="0"/>
              <a:t>(EMPLOYEE)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EN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b="1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FNAME, LNAME, SSN </a:t>
            </a:r>
            <a:r>
              <a:rPr lang="en-US" dirty="0" smtClean="0"/>
              <a:t>(F)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E_DP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dirty="0" smtClean="0"/>
              <a:t>EN x DEPENDENT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895600"/>
            <a:ext cx="4800600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Example (meaningful):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A_DP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b="1" dirty="0" smtClean="0">
                <a:latin typeface="Symbol" pitchFamily="18" charset="2"/>
              </a:rPr>
              <a:t></a:t>
            </a:r>
            <a:r>
              <a:rPr lang="en-US" dirty="0" smtClean="0"/>
              <a:t> </a:t>
            </a:r>
            <a:r>
              <a:rPr lang="en-US" baseline="-25000" dirty="0" smtClean="0"/>
              <a:t>SSN=ESSN</a:t>
            </a:r>
            <a:r>
              <a:rPr lang="en-US" dirty="0" smtClean="0"/>
              <a:t>(</a:t>
            </a:r>
            <a:r>
              <a:rPr lang="en-US" b="1" dirty="0" smtClean="0"/>
              <a:t>E_DP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b="1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FNAME, LNAME, DEPENDENT_NAME</a:t>
            </a:r>
            <a:r>
              <a:rPr lang="en-US" sz="1600" dirty="0" smtClean="0"/>
              <a:t>(A_DP)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28599" y="1752600"/>
            <a:ext cx="38100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Problem:</a:t>
            </a:r>
          </a:p>
          <a:p>
            <a:r>
              <a:rPr lang="en-US" sz="2000" dirty="0" smtClean="0"/>
              <a:t>Retrieve a list of each female employee’s dependents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20635769">
            <a:off x="4304348" y="574017"/>
            <a:ext cx="27901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 rot="20635769">
            <a:off x="4224598" y="1353154"/>
            <a:ext cx="460715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EN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 rot="20635769">
            <a:off x="6276275" y="2003293"/>
            <a:ext cx="75360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E_DP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 rot="20635769">
            <a:off x="4408233" y="6204806"/>
            <a:ext cx="279019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 rot="20635769">
            <a:off x="7724075" y="5889493"/>
            <a:ext cx="753604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A_DP</a:t>
            </a:r>
            <a:endParaRPr lang="en-US" sz="1400" dirty="0"/>
          </a:p>
        </p:txBody>
      </p:sp>
      <p:pic>
        <p:nvPicPr>
          <p:cNvPr id="11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l="31884" t="74866"/>
          <a:stretch>
            <a:fillRect/>
          </a:stretch>
        </p:blipFill>
        <p:spPr bwMode="auto">
          <a:xfrm>
            <a:off x="47163" y="4262708"/>
            <a:ext cx="4323922" cy="20328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JOIN(Binary Operation)</a:t>
            </a:r>
          </a:p>
        </p:txBody>
      </p:sp>
      <p:sp>
        <p:nvSpPr>
          <p:cNvPr id="36868" name="Rectangle 2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JOIN denoted by     </a:t>
            </a:r>
            <a:r>
              <a:rPr lang="en-US" sz="2200" i="1" dirty="0"/>
              <a:t>combine related tuples</a:t>
            </a:r>
            <a:r>
              <a:rPr lang="en-US" sz="2200" dirty="0"/>
              <a:t> from various relations 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JOIN combines CARTESIAN PRODECT and SELECT into a single operation</a:t>
            </a:r>
          </a:p>
          <a:p>
            <a:pPr>
              <a:lnSpc>
                <a:spcPct val="80000"/>
              </a:lnSpc>
            </a:pPr>
            <a:endParaRPr lang="en-US" sz="2200" dirty="0" smtClean="0"/>
          </a:p>
          <a:p>
            <a:pPr>
              <a:lnSpc>
                <a:spcPct val="80000"/>
              </a:lnSpc>
            </a:pPr>
            <a:r>
              <a:rPr lang="en-US" sz="2200" dirty="0" smtClean="0"/>
              <a:t>General form of a join operation on two relations R(A1, A2, . . ., An) and S(B1, B2, . . ., </a:t>
            </a:r>
            <a:r>
              <a:rPr lang="en-US" sz="2200" dirty="0" err="1" smtClean="0"/>
              <a:t>Bm</a:t>
            </a:r>
            <a:r>
              <a:rPr lang="en-US" sz="2200" dirty="0" smtClean="0"/>
              <a:t>) is: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/>
          </a:p>
          <a:p>
            <a:pPr lvl="1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 smtClean="0"/>
              <a:t>R     </a:t>
            </a:r>
            <a:r>
              <a:rPr lang="en-US" sz="2200" baseline="-25000" dirty="0" smtClean="0"/>
              <a:t>&lt;join condition&gt;</a:t>
            </a:r>
            <a:r>
              <a:rPr lang="en-US" sz="2200" dirty="0" smtClean="0"/>
              <a:t>S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0BB08D4-BC94-4330-841E-BAF2AEEB3FE1}" type="slidenum">
              <a:rPr lang="en-US"/>
              <a:pPr/>
              <a:t>21</a:t>
            </a:fld>
            <a:endParaRPr lang="en-CA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124200" y="1970087"/>
            <a:ext cx="219075" cy="174625"/>
            <a:chOff x="377" y="2904"/>
            <a:chExt cx="154" cy="110"/>
          </a:xfrm>
        </p:grpSpPr>
        <p:sp>
          <p:nvSpPr>
            <p:cNvPr id="36875" name="Line 2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Line 2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7" name="Line 2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2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161913" y="4724400"/>
            <a:ext cx="244475" cy="174625"/>
            <a:chOff x="377" y="2904"/>
            <a:chExt cx="154" cy="110"/>
          </a:xfrm>
        </p:grpSpPr>
        <p:sp>
          <p:nvSpPr>
            <p:cNvPr id="3687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Example of JOIN operation</a:t>
            </a:r>
          </a:p>
        </p:txBody>
      </p:sp>
      <p:sp>
        <p:nvSpPr>
          <p:cNvPr id="37892" name="Rectangle 20"/>
          <p:cNvSpPr>
            <a:spLocks noGrp="1" noChangeArrowheads="1"/>
          </p:cNvSpPr>
          <p:nvPr>
            <p:ph sz="quarter" idx="1"/>
          </p:nvPr>
        </p:nvSpPr>
        <p:spPr>
          <a:xfrm>
            <a:off x="239713" y="1600200"/>
            <a:ext cx="8447087" cy="4267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 smtClean="0"/>
              <a:t>Retrieve the name of the manager of each department.</a:t>
            </a:r>
          </a:p>
          <a:p>
            <a:pPr lvl="1" eaLnBrk="1" hangingPunct="1">
              <a:lnSpc>
                <a:spcPct val="110000"/>
              </a:lnSpc>
            </a:pPr>
            <a:endParaRPr lang="en-US" sz="2000" dirty="0" smtClean="0"/>
          </a:p>
          <a:p>
            <a:pPr lvl="1" eaLnBrk="1" hangingPunct="1">
              <a:lnSpc>
                <a:spcPct val="110000"/>
              </a:lnSpc>
            </a:pPr>
            <a:endParaRPr lang="en-US" sz="2000" dirty="0" smtClean="0"/>
          </a:p>
          <a:p>
            <a:pPr lvl="1" eaLnBrk="1" hangingPunct="1">
              <a:lnSpc>
                <a:spcPct val="110000"/>
              </a:lnSpc>
              <a:buNone/>
            </a:pPr>
            <a:endParaRPr lang="en-US" sz="2000" dirty="0" smtClean="0"/>
          </a:p>
          <a:p>
            <a:pPr lvl="1" eaLnBrk="1" hangingPunct="1">
              <a:lnSpc>
                <a:spcPct val="110000"/>
              </a:lnSpc>
              <a:buNone/>
            </a:pPr>
            <a:endParaRPr lang="en-US" sz="2000" dirty="0" smtClean="0"/>
          </a:p>
          <a:p>
            <a:pPr lvl="1" eaLnBrk="1" hangingPunct="1">
              <a:lnSpc>
                <a:spcPct val="110000"/>
              </a:lnSpc>
              <a:buNone/>
            </a:pPr>
            <a:endParaRPr lang="en-US" sz="2000" dirty="0" smtClean="0"/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sz="2000" dirty="0" smtClean="0"/>
              <a:t>DEPT_MGR </a:t>
            </a:r>
            <a:r>
              <a:rPr lang="en-US" sz="2000" dirty="0" smtClean="0">
                <a:sym typeface="Symbol" pitchFamily="18" charset="2"/>
              </a:rPr>
              <a:t></a:t>
            </a:r>
            <a:r>
              <a:rPr lang="en-US" sz="2000" dirty="0" smtClean="0"/>
              <a:t> DEPARTMENT   </a:t>
            </a:r>
            <a:r>
              <a:rPr lang="en-US" sz="2000" baseline="-25000" dirty="0" smtClean="0"/>
              <a:t>MGRSSN=SSN </a:t>
            </a:r>
            <a:r>
              <a:rPr lang="en-US" sz="2000" dirty="0" smtClean="0"/>
              <a:t>EMPLOYEE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The join condition can also be specified as </a:t>
            </a:r>
            <a:r>
              <a:rPr lang="en-US" sz="2000" dirty="0" smtClean="0"/>
              <a:t>DEPARTMENT.MGRSSN= EMPLOYEE.SSN</a:t>
            </a:r>
            <a:endParaRPr lang="en-US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3789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C3275C1-2A44-4793-AB5D-217773BC8B6B}" type="slidenum">
              <a:rPr lang="en-US"/>
              <a:pPr/>
              <a:t>22</a:t>
            </a:fld>
            <a:endParaRPr lang="en-CA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876800" y="4038600"/>
            <a:ext cx="381000" cy="195263"/>
            <a:chOff x="377" y="2904"/>
            <a:chExt cx="154" cy="110"/>
          </a:xfrm>
        </p:grpSpPr>
        <p:sp>
          <p:nvSpPr>
            <p:cNvPr id="37895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6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5" name="Picture 5" descr="fig06_06"/>
          <p:cNvPicPr>
            <a:picLocks noChangeAspect="1" noChangeArrowheads="1"/>
          </p:cNvPicPr>
          <p:nvPr/>
        </p:nvPicPr>
        <p:blipFill>
          <a:blip r:embed="rId3" cstate="print"/>
          <a:srcRect b="33388"/>
          <a:stretch>
            <a:fillRect/>
          </a:stretch>
        </p:blipFill>
        <p:spPr bwMode="auto">
          <a:xfrm>
            <a:off x="990600" y="5438237"/>
            <a:ext cx="6858000" cy="108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9" descr="fig05_06"/>
          <p:cNvPicPr>
            <a:picLocks noChangeAspect="1" noChangeArrowheads="1"/>
          </p:cNvPicPr>
          <p:nvPr/>
        </p:nvPicPr>
        <p:blipFill>
          <a:blip r:embed="rId4" cstate="print"/>
          <a:srcRect t="4191" b="67960"/>
          <a:stretch>
            <a:fillRect/>
          </a:stretch>
        </p:blipFill>
        <p:spPr bwMode="auto">
          <a:xfrm>
            <a:off x="304800" y="2057400"/>
            <a:ext cx="5368636" cy="1905000"/>
          </a:xfrm>
          <a:prstGeom prst="rect">
            <a:avLst/>
          </a:prstGeom>
          <a:noFill/>
        </p:spPr>
      </p:pic>
      <p:pic>
        <p:nvPicPr>
          <p:cNvPr id="17" name="Picture 9" descr="fig05_06"/>
          <p:cNvPicPr>
            <a:picLocks noChangeAspect="1" noChangeArrowheads="1"/>
          </p:cNvPicPr>
          <p:nvPr/>
        </p:nvPicPr>
        <p:blipFill>
          <a:blip r:embed="rId4" cstate="print"/>
          <a:srcRect t="32687" r="35856" b="48437"/>
          <a:stretch>
            <a:fillRect/>
          </a:stretch>
        </p:blipFill>
        <p:spPr bwMode="auto">
          <a:xfrm>
            <a:off x="5715000" y="2590800"/>
            <a:ext cx="3022501" cy="113332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Complete Set of Relational Operations</a:t>
            </a:r>
          </a:p>
        </p:txBody>
      </p:sp>
      <p:sp>
        <p:nvSpPr>
          <p:cNvPr id="46084" name="Rectangle 1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The set of operations including </a:t>
            </a:r>
          </a:p>
          <a:p>
            <a:pPr lvl="1"/>
            <a:r>
              <a:rPr lang="en-US" sz="1800" dirty="0" smtClean="0"/>
              <a:t>SELECT </a:t>
            </a:r>
            <a:r>
              <a:rPr lang="en-US" sz="1800" dirty="0" smtClean="0">
                <a:latin typeface="Symbol" pitchFamily="18" charset="2"/>
              </a:rPr>
              <a:t></a:t>
            </a:r>
            <a:r>
              <a:rPr lang="en-US" sz="1800" dirty="0" smtClean="0"/>
              <a:t>, </a:t>
            </a:r>
          </a:p>
          <a:p>
            <a:pPr lvl="1"/>
            <a:r>
              <a:rPr lang="en-US" sz="1800" dirty="0" smtClean="0"/>
              <a:t>PROJECT </a:t>
            </a:r>
            <a:r>
              <a:rPr lang="en-US" sz="1800" dirty="0" smtClean="0">
                <a:latin typeface="Symbol" pitchFamily="18" charset="2"/>
              </a:rPr>
              <a:t></a:t>
            </a:r>
            <a:r>
              <a:rPr lang="en-US" sz="1800" dirty="0" smtClean="0"/>
              <a:t> ,</a:t>
            </a:r>
          </a:p>
          <a:p>
            <a:pPr lvl="1"/>
            <a:r>
              <a:rPr lang="en-US" sz="1800" dirty="0" smtClean="0"/>
              <a:t>UNION </a:t>
            </a:r>
            <a:r>
              <a:rPr lang="en-US" sz="1800" dirty="0" smtClean="0">
                <a:latin typeface="Symbol" pitchFamily="18" charset="2"/>
              </a:rPr>
              <a:t></a:t>
            </a:r>
            <a:r>
              <a:rPr lang="en-US" sz="1800" dirty="0" smtClean="0"/>
              <a:t>, </a:t>
            </a:r>
          </a:p>
          <a:p>
            <a:pPr lvl="1"/>
            <a:r>
              <a:rPr lang="en-US" sz="1800" dirty="0" smtClean="0"/>
              <a:t>DIFFERENCE </a:t>
            </a:r>
            <a:r>
              <a:rPr lang="en-US" sz="1800" dirty="0" smtClean="0">
                <a:latin typeface="Symbol" pitchFamily="18" charset="2"/>
              </a:rPr>
              <a:t>-</a:t>
            </a:r>
            <a:r>
              <a:rPr lang="en-US" sz="1800" dirty="0" smtClean="0"/>
              <a:t> , </a:t>
            </a:r>
          </a:p>
          <a:p>
            <a:pPr lvl="1"/>
            <a:r>
              <a:rPr lang="en-US" sz="1800" dirty="0" smtClean="0"/>
              <a:t>RENAME </a:t>
            </a:r>
            <a:r>
              <a:rPr lang="en-US" sz="1800" dirty="0" smtClean="0">
                <a:sym typeface="Symbol" pitchFamily="18" charset="2"/>
              </a:rPr>
              <a:t></a:t>
            </a:r>
            <a:r>
              <a:rPr lang="en-US" sz="1800" dirty="0" smtClean="0"/>
              <a:t>, and </a:t>
            </a:r>
          </a:p>
          <a:p>
            <a:pPr lvl="1"/>
            <a:r>
              <a:rPr lang="en-US" sz="1800" dirty="0" smtClean="0"/>
              <a:t>CARTESIAN PRODUCT X </a:t>
            </a:r>
          </a:p>
          <a:p>
            <a:pPr marL="0" indent="0">
              <a:buNone/>
            </a:pPr>
            <a:r>
              <a:rPr lang="en-US" dirty="0" smtClean="0"/>
              <a:t>     is called a </a:t>
            </a:r>
            <a:r>
              <a:rPr lang="en-US" i="1" dirty="0" smtClean="0"/>
              <a:t>complete set</a:t>
            </a:r>
            <a:r>
              <a:rPr lang="en-US" dirty="0" smtClean="0"/>
              <a:t> because any relational         algebra expression can be expressed using these.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For example: </a:t>
            </a:r>
          </a:p>
          <a:p>
            <a:pPr lvl="1" eaLnBrk="1" hangingPunct="1"/>
            <a:r>
              <a:rPr lang="en-US" dirty="0" smtClean="0"/>
              <a:t>R </a:t>
            </a:r>
            <a:r>
              <a:rPr lang="en-US" dirty="0" smtClean="0">
                <a:latin typeface="Symbol" pitchFamily="18" charset="2"/>
              </a:rPr>
              <a:t></a:t>
            </a:r>
            <a:r>
              <a:rPr lang="en-US" dirty="0" smtClean="0"/>
              <a:t> S = (R </a:t>
            </a:r>
            <a:r>
              <a:rPr lang="en-US" dirty="0" smtClean="0">
                <a:latin typeface="Symbol" pitchFamily="18" charset="2"/>
              </a:rPr>
              <a:t></a:t>
            </a:r>
            <a:r>
              <a:rPr lang="en-US" dirty="0" smtClean="0"/>
              <a:t> S ) – ((R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 S) </a:t>
            </a:r>
            <a:r>
              <a:rPr lang="en-US" dirty="0" smtClean="0">
                <a:latin typeface="Symbol" pitchFamily="18" charset="2"/>
              </a:rPr>
              <a:t></a:t>
            </a:r>
            <a:r>
              <a:rPr lang="en-US" dirty="0" smtClean="0"/>
              <a:t> (S </a:t>
            </a:r>
            <a:r>
              <a:rPr lang="en-US" dirty="0" smtClean="0">
                <a:latin typeface="Symbol" pitchFamily="18" charset="2"/>
              </a:rPr>
              <a:t>-</a:t>
            </a:r>
            <a:r>
              <a:rPr lang="en-US" dirty="0" smtClean="0"/>
              <a:t> R))</a:t>
            </a:r>
          </a:p>
          <a:p>
            <a:pPr lvl="1" eaLnBrk="1" hangingPunct="1"/>
            <a:r>
              <a:rPr lang="en-US" dirty="0" smtClean="0"/>
              <a:t>R       </a:t>
            </a:r>
            <a:r>
              <a:rPr lang="en-US" baseline="-25000" dirty="0" smtClean="0"/>
              <a:t>&lt;join condition&gt;</a:t>
            </a:r>
            <a:r>
              <a:rPr lang="en-US" dirty="0" smtClean="0"/>
              <a:t>S = </a:t>
            </a:r>
            <a:r>
              <a:rPr lang="en-US" dirty="0" smtClean="0">
                <a:latin typeface="Symbol" pitchFamily="18" charset="2"/>
              </a:rPr>
              <a:t></a:t>
            </a:r>
            <a:r>
              <a:rPr lang="en-US" dirty="0" smtClean="0"/>
              <a:t> </a:t>
            </a:r>
            <a:r>
              <a:rPr lang="en-US" baseline="-25000" dirty="0" smtClean="0"/>
              <a:t>&lt;join condition&gt;</a:t>
            </a:r>
            <a:r>
              <a:rPr lang="en-US" dirty="0" smtClean="0"/>
              <a:t> (R X S)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5643017-D824-45C1-8232-5F863C700C4E}" type="slidenum">
              <a:rPr lang="en-US"/>
              <a:pPr/>
              <a:t>23</a:t>
            </a:fld>
            <a:endParaRPr lang="en-CA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168471" y="5715000"/>
            <a:ext cx="457200" cy="152400"/>
            <a:chOff x="377" y="2904"/>
            <a:chExt cx="154" cy="110"/>
          </a:xfrm>
        </p:grpSpPr>
        <p:sp>
          <p:nvSpPr>
            <p:cNvPr id="46086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6462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properties of JOIN</a:t>
            </a:r>
          </a:p>
        </p:txBody>
      </p:sp>
      <p:sp>
        <p:nvSpPr>
          <p:cNvPr id="39940" name="Rectangle 1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Consider the following JOIN operation:</a:t>
            </a:r>
          </a:p>
          <a:p>
            <a:pPr lvl="1" eaLnBrk="1" hangingPunct="1"/>
            <a:r>
              <a:rPr lang="en-US" sz="2200" dirty="0" smtClean="0"/>
              <a:t>R(A1, A2, . . ., An)                   S(B1, B2, . . ., </a:t>
            </a:r>
            <a:r>
              <a:rPr lang="en-US" sz="2200" dirty="0" err="1" smtClean="0"/>
              <a:t>Bm</a:t>
            </a:r>
            <a:r>
              <a:rPr lang="en-US" sz="2200" dirty="0" smtClean="0"/>
              <a:t>)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2000" dirty="0" smtClean="0"/>
              <a:t>                                   </a:t>
            </a:r>
            <a:r>
              <a:rPr lang="en-US" sz="2000" dirty="0" err="1" smtClean="0"/>
              <a:t>R.Ai</a:t>
            </a:r>
            <a:r>
              <a:rPr lang="en-US" sz="2000" dirty="0" smtClean="0"/>
              <a:t>=</a:t>
            </a:r>
            <a:r>
              <a:rPr lang="en-US" sz="2000" dirty="0" err="1" smtClean="0"/>
              <a:t>S.Bj</a:t>
            </a:r>
            <a:endParaRPr lang="en-US" sz="2000" dirty="0" smtClean="0"/>
          </a:p>
          <a:p>
            <a:pPr lvl="1" eaLnBrk="1" hangingPunct="1"/>
            <a:r>
              <a:rPr lang="en-US" sz="2200" dirty="0" smtClean="0"/>
              <a:t>Result is a relation Q with degree n + m attributes:</a:t>
            </a:r>
          </a:p>
          <a:p>
            <a:pPr lvl="2" eaLnBrk="1" hangingPunct="1"/>
            <a:r>
              <a:rPr lang="en-US" sz="2000" dirty="0" smtClean="0"/>
              <a:t>Q(A1, A2, . . ., An, B1, B2, . . ., </a:t>
            </a:r>
            <a:r>
              <a:rPr lang="en-US" sz="2000" dirty="0" err="1" smtClean="0"/>
              <a:t>Bm</a:t>
            </a:r>
            <a:r>
              <a:rPr lang="en-US" sz="2000" dirty="0" smtClean="0"/>
              <a:t>), in that order.</a:t>
            </a:r>
          </a:p>
          <a:p>
            <a:pPr lvl="1" eaLnBrk="1" hangingPunct="1"/>
            <a:endParaRPr lang="en-US" sz="2200" dirty="0" smtClean="0"/>
          </a:p>
          <a:p>
            <a:pPr lvl="1" eaLnBrk="1" hangingPunct="1"/>
            <a:r>
              <a:rPr lang="en-US" sz="2200" dirty="0" smtClean="0"/>
              <a:t>Relation Q has one tuple for each combination of tuples—r from R and s from S, but </a:t>
            </a:r>
            <a:r>
              <a:rPr lang="en-US" sz="2200" i="1" dirty="0" smtClean="0"/>
              <a:t>only if they satisfy the join condition</a:t>
            </a:r>
            <a:r>
              <a:rPr lang="en-US" sz="2200" dirty="0" smtClean="0"/>
              <a:t> r[Ai]=s[</a:t>
            </a:r>
            <a:r>
              <a:rPr lang="en-US" sz="2200" dirty="0" err="1" smtClean="0"/>
              <a:t>Bj</a:t>
            </a:r>
            <a:r>
              <a:rPr lang="en-US" sz="2200" dirty="0" smtClean="0"/>
              <a:t>]</a:t>
            </a:r>
          </a:p>
          <a:p>
            <a:pPr lvl="1" eaLnBrk="1" hangingPunct="1"/>
            <a:endParaRPr lang="en-US" sz="2200" dirty="0" smtClean="0"/>
          </a:p>
          <a:p>
            <a:pPr lvl="1" eaLnBrk="1" hangingPunct="1"/>
            <a:r>
              <a:rPr lang="en-US" sz="2200" dirty="0" smtClean="0"/>
              <a:t>If R has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R</a:t>
            </a:r>
            <a:r>
              <a:rPr lang="en-US" sz="2200" dirty="0" smtClean="0"/>
              <a:t> tuples, and S has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S</a:t>
            </a:r>
            <a:r>
              <a:rPr lang="en-US" sz="2200" dirty="0" smtClean="0"/>
              <a:t> tuples, then no of tuples in join result </a:t>
            </a:r>
            <a:r>
              <a:rPr lang="en-US" sz="2200" i="1" dirty="0" smtClean="0"/>
              <a:t>&lt;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R</a:t>
            </a:r>
            <a:r>
              <a:rPr lang="en-US" sz="2200" dirty="0" smtClean="0"/>
              <a:t> * </a:t>
            </a:r>
            <a:r>
              <a:rPr lang="en-US" sz="2200" dirty="0" err="1" smtClean="0"/>
              <a:t>n</a:t>
            </a:r>
            <a:r>
              <a:rPr lang="en-US" sz="2200" baseline="-25000" dirty="0" err="1" smtClean="0"/>
              <a:t>S</a:t>
            </a:r>
            <a:r>
              <a:rPr lang="en-US" sz="2200" dirty="0" smtClean="0"/>
              <a:t> .</a:t>
            </a:r>
          </a:p>
        </p:txBody>
      </p:sp>
      <p:sp>
        <p:nvSpPr>
          <p:cNvPr id="3993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53782EA1-2E35-4348-8C95-585E046A49E6}" type="slidenum">
              <a:rPr lang="en-US"/>
              <a:pPr/>
              <a:t>24</a:t>
            </a:fld>
            <a:endParaRPr lang="en-CA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825875" y="2057400"/>
            <a:ext cx="441325" cy="347663"/>
            <a:chOff x="377" y="2904"/>
            <a:chExt cx="154" cy="110"/>
          </a:xfrm>
        </p:grpSpPr>
        <p:sp>
          <p:nvSpPr>
            <p:cNvPr id="39942" name="Line 18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19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Line 20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21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Theta-join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general case of JOIN operation is called a Theta-join: R        S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 smtClean="0"/>
              <a:t>                        </a:t>
            </a:r>
            <a:r>
              <a:rPr lang="en-US" i="1" dirty="0" smtClean="0"/>
              <a:t>theta</a:t>
            </a:r>
          </a:p>
          <a:p>
            <a:pPr eaLnBrk="1" hangingPunct="1"/>
            <a:r>
              <a:rPr lang="en-US" i="1" dirty="0" smtClean="0"/>
              <a:t>Theta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expression on the attributes of R and S; for example:</a:t>
            </a:r>
          </a:p>
          <a:p>
            <a:pPr lvl="1" eaLnBrk="1" hangingPunct="1"/>
            <a:r>
              <a:rPr lang="en-US" dirty="0" err="1" smtClean="0"/>
              <a:t>R.Ai</a:t>
            </a:r>
            <a:r>
              <a:rPr lang="en-US" dirty="0" smtClean="0"/>
              <a:t>&lt;</a:t>
            </a:r>
            <a:r>
              <a:rPr lang="en-US" dirty="0" err="1" smtClean="0"/>
              <a:t>S.Bj</a:t>
            </a:r>
            <a:r>
              <a:rPr lang="en-US" dirty="0" smtClean="0"/>
              <a:t> AND (</a:t>
            </a:r>
            <a:r>
              <a:rPr lang="en-US" dirty="0" err="1" smtClean="0"/>
              <a:t>R.Ak</a:t>
            </a:r>
            <a:r>
              <a:rPr lang="en-US" dirty="0" smtClean="0"/>
              <a:t>=</a:t>
            </a:r>
            <a:r>
              <a:rPr lang="en-US" dirty="0" err="1" smtClean="0"/>
              <a:t>S.Bl</a:t>
            </a:r>
            <a:r>
              <a:rPr lang="en-US" dirty="0" smtClean="0"/>
              <a:t> OR </a:t>
            </a:r>
            <a:r>
              <a:rPr lang="en-US" dirty="0" err="1" smtClean="0"/>
              <a:t>R.Ap</a:t>
            </a:r>
            <a:r>
              <a:rPr lang="en-US" dirty="0" smtClean="0"/>
              <a:t>&lt;</a:t>
            </a:r>
            <a:r>
              <a:rPr lang="en-US" dirty="0" err="1" smtClean="0"/>
              <a:t>S.Bq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Theta can have any comparison operators </a:t>
            </a:r>
            <a:r>
              <a:rPr lang="en-US" dirty="0" smtClean="0">
                <a:latin typeface="+mj-lt"/>
              </a:rPr>
              <a:t>{=,</a:t>
            </a:r>
            <a:r>
              <a:rPr lang="en-US" dirty="0" smtClean="0">
                <a:latin typeface="+mj-lt"/>
                <a:cs typeface="Times New Roman"/>
              </a:rPr>
              <a:t>≠,</a:t>
            </a:r>
            <a:r>
              <a:rPr lang="en-US" dirty="0" smtClean="0">
                <a:latin typeface="+mj-lt"/>
              </a:rPr>
              <a:t>&lt;,</a:t>
            </a:r>
            <a:r>
              <a:rPr lang="en-US" dirty="0" smtClean="0">
                <a:latin typeface="+mj-lt"/>
                <a:cs typeface="Times New Roman"/>
              </a:rPr>
              <a:t>≤</a:t>
            </a:r>
            <a:r>
              <a:rPr lang="en-US" dirty="0" smtClean="0">
                <a:latin typeface="+mj-lt"/>
              </a:rPr>
              <a:t>,&gt;</a:t>
            </a:r>
            <a:r>
              <a:rPr lang="en-US" dirty="0" smtClean="0">
                <a:latin typeface="+mj-lt"/>
                <a:cs typeface="Times New Roman"/>
              </a:rPr>
              <a:t>,≥,</a:t>
            </a:r>
            <a:r>
              <a:rPr lang="en-US" dirty="0" smtClean="0">
                <a:latin typeface="+mj-lt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096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6F0022AA-3118-4B91-A5A7-4113B3F5778D}" type="slidenum">
              <a:rPr lang="en-US"/>
              <a:pPr/>
              <a:t>25</a:t>
            </a:fld>
            <a:endParaRPr lang="en-CA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981200"/>
            <a:ext cx="381000" cy="271463"/>
            <a:chOff x="377" y="2904"/>
            <a:chExt cx="154" cy="110"/>
          </a:xfrm>
        </p:grpSpPr>
        <p:sp>
          <p:nvSpPr>
            <p:cNvPr id="40966" name="Line 5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6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Line 7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9" name="Line 8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Equi</a:t>
            </a:r>
            <a:r>
              <a:rPr lang="en-US" sz="3200" dirty="0" smtClean="0"/>
              <a:t>-Join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EQUIJOIN is a join condition that involves only equality operator = .</a:t>
            </a:r>
          </a:p>
          <a:p>
            <a:endParaRPr lang="en-US" b="1" dirty="0" smtClean="0"/>
          </a:p>
          <a:p>
            <a:r>
              <a:rPr lang="en-US" b="1" dirty="0" smtClean="0"/>
              <a:t>Example:</a:t>
            </a:r>
          </a:p>
          <a:p>
            <a:pPr lvl="1"/>
            <a:r>
              <a:rPr lang="en-US" sz="2000" dirty="0" smtClean="0"/>
              <a:t>DEPT_MGR </a:t>
            </a:r>
            <a:r>
              <a:rPr lang="en-US" sz="2000" dirty="0" smtClean="0">
                <a:sym typeface="Symbol" pitchFamily="18" charset="2"/>
              </a:rPr>
              <a:t></a:t>
            </a:r>
            <a:r>
              <a:rPr lang="en-US" sz="2000" dirty="0" smtClean="0"/>
              <a:t> DEPARTMENT   </a:t>
            </a:r>
            <a:r>
              <a:rPr lang="en-US" sz="2000" baseline="-25000" dirty="0" smtClean="0"/>
              <a:t>MGRSSN=SSN </a:t>
            </a:r>
            <a:r>
              <a:rPr lang="en-US" sz="2000" dirty="0" smtClean="0"/>
              <a:t>EMPLOYEE</a:t>
            </a:r>
          </a:p>
          <a:p>
            <a:pPr lvl="1"/>
            <a:r>
              <a:rPr lang="en-US" sz="2000" dirty="0" smtClean="0"/>
              <a:t>Retrieve a list of each female employee’s dependents</a:t>
            </a:r>
          </a:p>
          <a:p>
            <a:pPr lvl="3">
              <a:lnSpc>
                <a:spcPct val="90000"/>
              </a:lnSpc>
              <a:buNone/>
            </a:pPr>
            <a:r>
              <a:rPr lang="en-US" dirty="0" smtClean="0"/>
              <a:t>F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b="1" dirty="0" smtClean="0">
                <a:latin typeface="Symbol" pitchFamily="18" charset="2"/>
              </a:rPr>
              <a:t></a:t>
            </a:r>
            <a:r>
              <a:rPr lang="en-US" dirty="0" smtClean="0"/>
              <a:t> </a:t>
            </a:r>
            <a:r>
              <a:rPr lang="en-US" baseline="-25000" dirty="0" smtClean="0"/>
              <a:t>SEX=’F’</a:t>
            </a:r>
            <a:r>
              <a:rPr lang="en-US" dirty="0" smtClean="0"/>
              <a:t>(EMPLOYEE)</a:t>
            </a:r>
          </a:p>
          <a:p>
            <a:pPr lvl="3">
              <a:lnSpc>
                <a:spcPct val="90000"/>
              </a:lnSpc>
              <a:buNone/>
            </a:pPr>
            <a:r>
              <a:rPr lang="en-US" dirty="0" smtClean="0"/>
              <a:t>EN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b="1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FNAME, LNAME, SSN </a:t>
            </a:r>
            <a:r>
              <a:rPr lang="en-US" dirty="0" smtClean="0"/>
              <a:t>(F)</a:t>
            </a:r>
          </a:p>
          <a:p>
            <a:pPr lvl="3">
              <a:lnSpc>
                <a:spcPct val="90000"/>
              </a:lnSpc>
              <a:buNone/>
            </a:pPr>
            <a:r>
              <a:rPr lang="en-US" dirty="0" smtClean="0"/>
              <a:t>E_DP 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dirty="0" smtClean="0"/>
              <a:t>EN         DEPENDENT</a:t>
            </a:r>
          </a:p>
          <a:p>
            <a:pPr lvl="3">
              <a:lnSpc>
                <a:spcPct val="90000"/>
              </a:lnSpc>
              <a:buNone/>
            </a:pPr>
            <a:r>
              <a:rPr lang="en-US" baseline="-25000" dirty="0" smtClean="0"/>
              <a:t>		</a:t>
            </a:r>
            <a:r>
              <a:rPr lang="en-US" dirty="0" smtClean="0"/>
              <a:t>      </a:t>
            </a:r>
            <a:r>
              <a:rPr lang="en-US" baseline="-25000" dirty="0" smtClean="0"/>
              <a:t>SSN=ESSN</a:t>
            </a:r>
            <a:endParaRPr lang="en-US" dirty="0" smtClean="0"/>
          </a:p>
          <a:p>
            <a:pPr lvl="1"/>
            <a:endParaRPr lang="en-US" sz="17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067FDD9-CA29-4AE0-A19C-3260CD2480BB}" type="slidenum">
              <a:rPr lang="en-US"/>
              <a:pPr/>
              <a:t>26</a:t>
            </a:fld>
            <a:endParaRPr lang="en-CA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971800" y="4648200"/>
            <a:ext cx="381000" cy="195263"/>
            <a:chOff x="377" y="2904"/>
            <a:chExt cx="154" cy="110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466608" y="3124200"/>
            <a:ext cx="381000" cy="195263"/>
            <a:chOff x="377" y="2904"/>
            <a:chExt cx="154" cy="110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 with Equijoin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7467600" cy="2816352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dirty="0" smtClean="0"/>
              <a:t>Superfluous column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US" sz="2000" dirty="0"/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000" dirty="0"/>
              <a:t>Result of EQUIJOIN always have one or more pairs of attributes that have identical values in every tuple. 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sz="2000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5" descr="fig06_06"/>
          <p:cNvPicPr>
            <a:picLocks noChangeAspect="1" noChangeArrowheads="1"/>
          </p:cNvPicPr>
          <p:nvPr/>
        </p:nvPicPr>
        <p:blipFill>
          <a:blip r:embed="rId3" cstate="print"/>
          <a:srcRect b="33388"/>
          <a:stretch>
            <a:fillRect/>
          </a:stretch>
        </p:blipFill>
        <p:spPr bwMode="auto">
          <a:xfrm>
            <a:off x="381000" y="16764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NATURAL JOIN Operation</a:t>
            </a:r>
          </a:p>
        </p:txBody>
      </p:sp>
      <p:sp>
        <p:nvSpPr>
          <p:cNvPr id="43012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NATURAL JOIN operation (denoted by *) is created to get rid of the superfluous attribute in an EQUIJOIN condition.</a:t>
            </a:r>
          </a:p>
          <a:p>
            <a:endParaRPr lang="en-US" sz="2500" dirty="0" smtClean="0"/>
          </a:p>
          <a:p>
            <a:r>
              <a:rPr lang="en-US" dirty="0" smtClean="0"/>
              <a:t>The two join attributes, or each pair of corresponding join attributes must </a:t>
            </a:r>
            <a:r>
              <a:rPr lang="en-US" i="1" dirty="0" smtClean="0"/>
              <a:t>have the same name</a:t>
            </a:r>
            <a:r>
              <a:rPr lang="en-US" dirty="0" smtClean="0"/>
              <a:t> in both relations</a:t>
            </a:r>
          </a:p>
          <a:p>
            <a:pPr lvl="1"/>
            <a:r>
              <a:rPr lang="en-US" sz="2200" dirty="0" smtClean="0"/>
              <a:t>If this is not the case, a renaming operation is applied first.	</a:t>
            </a:r>
            <a:endParaRPr lang="en-US" sz="1600" dirty="0" smtClean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A4F0B0A0-77D2-4697-A22F-3FD4A07A2C71}" type="slidenum">
              <a:rPr lang="en-US"/>
              <a:pPr/>
              <a:t>28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NATURAL JOIN Operation</a:t>
            </a:r>
          </a:p>
        </p:txBody>
      </p:sp>
      <p:sp>
        <p:nvSpPr>
          <p:cNvPr id="43012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3886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900" b="1" dirty="0" smtClean="0"/>
              <a:t>Example:</a:t>
            </a:r>
            <a:r>
              <a:rPr lang="en-US" sz="1900" dirty="0" smtClean="0"/>
              <a:t> To apply a natural join on the DNUMBER attributes of DEPARTMENT and DEPT_LOCATIONS, it is sufficient to write:  </a:t>
            </a:r>
          </a:p>
          <a:p>
            <a:pPr lvl="1">
              <a:lnSpc>
                <a:spcPct val="120000"/>
              </a:lnSpc>
            </a:pPr>
            <a:endParaRPr lang="en-US" sz="16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DEPT_LOCS </a:t>
            </a:r>
            <a:r>
              <a:rPr lang="en-US" sz="1800" dirty="0" smtClean="0">
                <a:sym typeface="Symbol" pitchFamily="18" charset="2"/>
              </a:rPr>
              <a:t></a:t>
            </a:r>
            <a:r>
              <a:rPr lang="en-US" sz="1800" dirty="0" smtClean="0"/>
              <a:t> DEPARTMENT * DEPT_LOCATIONS</a:t>
            </a:r>
          </a:p>
          <a:p>
            <a:pPr>
              <a:lnSpc>
                <a:spcPct val="120000"/>
              </a:lnSpc>
            </a:pPr>
            <a:r>
              <a:rPr lang="en-US" sz="1900" dirty="0" smtClean="0"/>
              <a:t>Only attribute with the same name is DNUMBER</a:t>
            </a:r>
          </a:p>
          <a:p>
            <a:pPr>
              <a:lnSpc>
                <a:spcPct val="120000"/>
              </a:lnSpc>
            </a:pPr>
            <a:r>
              <a:rPr lang="en-US" sz="1900" dirty="0" smtClean="0"/>
              <a:t>An implicit join condition is created based on this attribute: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1900" dirty="0" smtClean="0"/>
              <a:t>DEPARTMENT.DNUMBER=DEPT_LOCATIONS.DNUMBER</a:t>
            </a:r>
            <a:endParaRPr lang="en-US" sz="2000" dirty="0" smtClean="0"/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A4F0B0A0-77D2-4697-A22F-3FD4A07A2C71}" type="slidenum">
              <a:rPr lang="en-US"/>
              <a:pPr/>
              <a:t>29</a:t>
            </a:fld>
            <a:endParaRPr lang="en-CA"/>
          </a:p>
        </p:txBody>
      </p:sp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32781" b="47882"/>
          <a:stretch>
            <a:fillRect/>
          </a:stretch>
        </p:blipFill>
        <p:spPr bwMode="auto">
          <a:xfrm>
            <a:off x="1371600" y="4876800"/>
            <a:ext cx="6804212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2145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ig05_07"/>
          <p:cNvPicPr>
            <a:picLocks noChangeAspect="1" noChangeArrowheads="1"/>
          </p:cNvPicPr>
          <p:nvPr/>
        </p:nvPicPr>
        <p:blipFill>
          <a:blip r:embed="rId2" cstate="print"/>
          <a:srcRect t="7852"/>
          <a:stretch>
            <a:fillRect/>
          </a:stretch>
        </p:blipFill>
        <p:spPr bwMode="auto">
          <a:xfrm>
            <a:off x="690863" y="1143000"/>
            <a:ext cx="7843538" cy="5365750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7467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Company Database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Considered in Examples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Example: Natural Join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239713" y="1600200"/>
            <a:ext cx="8294687" cy="4495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Another example: Q </a:t>
            </a:r>
            <a:r>
              <a:rPr lang="en-US" sz="2000" dirty="0" smtClean="0">
                <a:sym typeface="Symbol" pitchFamily="18" charset="2"/>
              </a:rPr>
              <a:t></a:t>
            </a:r>
            <a:r>
              <a:rPr lang="en-US" sz="2000" dirty="0" smtClean="0"/>
              <a:t> R(A,B,C,D) * S(C,D,E)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implicit join condition includes </a:t>
            </a:r>
            <a:r>
              <a:rPr lang="en-US" sz="2000" i="1" dirty="0" smtClean="0"/>
              <a:t>each pair</a:t>
            </a:r>
            <a:r>
              <a:rPr lang="en-US" sz="2000" dirty="0" smtClean="0"/>
              <a:t> of attributes with the same name, “AND” together: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R.C=S.C AND R.D=.S.D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Result keeps only one attribute of each such pair: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Q(A,B,C,D,E)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A2F0ACD-9006-4612-99B6-CFB1467C5098}" type="slidenum">
              <a:rPr lang="en-US"/>
              <a:pPr/>
              <a:t>30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smtClean="0"/>
              <a:t>Example of NATURAL JOIN operation</a:t>
            </a:r>
          </a:p>
        </p:txBody>
      </p:sp>
      <p:sp>
        <p:nvSpPr>
          <p:cNvPr id="4505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8BEA80F-D4BD-4684-B6C0-9D1B732B09DC}" type="slidenum">
              <a:rPr lang="en-US"/>
              <a:pPr/>
              <a:t>31</a:t>
            </a:fld>
            <a:endParaRPr lang="en-CA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5061" name="Picture 5" descr="fig06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98613"/>
            <a:ext cx="708660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dirty="0" smtClean="0"/>
              <a:t>DIVISION (Binary Operation)</a:t>
            </a:r>
          </a:p>
        </p:txBody>
      </p:sp>
      <p:sp>
        <p:nvSpPr>
          <p:cNvPr id="47108" name="Rectangle 10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620000" cy="19812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The division operation is applied to two relations </a:t>
            </a:r>
          </a:p>
          <a:p>
            <a:pPr marL="365760" lvl="1" indent="0" eaLnBrk="1" hangingPunct="1">
              <a:lnSpc>
                <a:spcPct val="90000"/>
              </a:lnSpc>
              <a:buNone/>
            </a:pPr>
            <a:r>
              <a:rPr lang="en-US" sz="2200" dirty="0" smtClean="0"/>
              <a:t>		R(Z) </a:t>
            </a:r>
            <a:r>
              <a:rPr lang="en-US" sz="2200" dirty="0" smtClean="0">
                <a:latin typeface="Symbol" pitchFamily="18" charset="2"/>
              </a:rPr>
              <a:t></a:t>
            </a:r>
            <a:r>
              <a:rPr lang="en-US" sz="2200" dirty="0" smtClean="0"/>
              <a:t> S(X), where X </a:t>
            </a:r>
            <a:r>
              <a:rPr lang="en-US" sz="2200" dirty="0" smtClean="0">
                <a:sym typeface="Symbol"/>
              </a:rPr>
              <a:t></a:t>
            </a:r>
            <a:r>
              <a:rPr lang="en-US" sz="2200" dirty="0" smtClean="0"/>
              <a:t> Z.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Let Y = Z – X</a:t>
            </a:r>
          </a:p>
          <a:p>
            <a:pPr lvl="2">
              <a:lnSpc>
                <a:spcPct val="90000"/>
              </a:lnSpc>
            </a:pPr>
            <a:r>
              <a:rPr lang="en-US" sz="1900" dirty="0" smtClean="0"/>
              <a:t>We have Z = X </a:t>
            </a:r>
            <a:r>
              <a:rPr lang="en-US" sz="1900" dirty="0" smtClean="0">
                <a:latin typeface="Symbol" pitchFamily="18" charset="2"/>
              </a:rPr>
              <a:t></a:t>
            </a:r>
            <a:r>
              <a:rPr lang="en-US" sz="1900" dirty="0" smtClean="0"/>
              <a:t> Y and Y is a set of attributes of R that are not the attributes of S. </a:t>
            </a:r>
            <a:r>
              <a:rPr lang="en-US" sz="2200" dirty="0" smtClean="0"/>
              <a:t>			</a:t>
            </a:r>
          </a:p>
        </p:txBody>
      </p:sp>
      <p:sp>
        <p:nvSpPr>
          <p:cNvPr id="4710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F474E795-6F83-43E9-9B39-3E3F85F3C3E8}" type="slidenum">
              <a:rPr lang="en-US"/>
              <a:pPr/>
              <a:t>32</a:t>
            </a:fld>
            <a:endParaRPr lang="en-CA"/>
          </a:p>
        </p:txBody>
      </p:sp>
      <p:pic>
        <p:nvPicPr>
          <p:cNvPr id="5" name="Picture 8" descr="fig06_08"/>
          <p:cNvPicPr>
            <a:picLocks noChangeAspect="1" noChangeArrowheads="1"/>
          </p:cNvPicPr>
          <p:nvPr/>
        </p:nvPicPr>
        <p:blipFill>
          <a:blip r:embed="rId3" cstate="print"/>
          <a:srcRect l="70238" t="3550" b="25720"/>
          <a:stretch>
            <a:fillRect/>
          </a:stretch>
        </p:blipFill>
        <p:spPr bwMode="auto">
          <a:xfrm>
            <a:off x="6705600" y="3160776"/>
            <a:ext cx="2057400" cy="3621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533400" y="3429000"/>
            <a:ext cx="6248400" cy="31973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result of DIVISION is a relation T(Y)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 to appear in the result T of the DIVISION, the values in t must appear in R in combination with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tuple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S.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smtClean="0"/>
              <a:t>Example of DIVISION</a:t>
            </a:r>
          </a:p>
        </p:txBody>
      </p:sp>
      <p:sp>
        <p:nvSpPr>
          <p:cNvPr id="4813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E4DAE46-0146-4970-AD4F-D35082271463}" type="slidenum">
              <a:rPr lang="en-US"/>
              <a:pPr/>
              <a:t>33</a:t>
            </a:fld>
            <a:endParaRPr lang="en-CA"/>
          </a:p>
        </p:txBody>
      </p:sp>
      <p:pic>
        <p:nvPicPr>
          <p:cNvPr id="48132" name="Picture 8" descr="fig06_08"/>
          <p:cNvPicPr>
            <a:picLocks noChangeAspect="1" noChangeArrowheads="1"/>
          </p:cNvPicPr>
          <p:nvPr/>
        </p:nvPicPr>
        <p:blipFill rotWithShape="1">
          <a:blip r:embed="rId3" cstate="print"/>
          <a:srcRect l="10220" t="3216" r="44516" b="8372"/>
          <a:stretch/>
        </p:blipFill>
        <p:spPr bwMode="auto">
          <a:xfrm>
            <a:off x="5941886" y="2286000"/>
            <a:ext cx="289731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152400" y="2438400"/>
            <a:ext cx="6248399" cy="41879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 smtClean="0"/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smtClean="0"/>
              <a:t>Smith </a:t>
            </a:r>
            <a:r>
              <a:rPr lang="en-US" sz="2000" dirty="0" smtClean="0">
                <a:sym typeface="Wingdings" pitchFamily="2" charset="2"/>
              </a:rPr>
              <a:t> </a:t>
            </a:r>
            <a:r>
              <a:rPr lang="en-US" sz="2000" dirty="0" smtClean="0">
                <a:latin typeface="Symbol" pitchFamily="18" charset="2"/>
              </a:rPr>
              <a:t> </a:t>
            </a:r>
            <a:r>
              <a:rPr lang="en-US" sz="2000" baseline="-25000" dirty="0" smtClean="0">
                <a:sym typeface="Wingdings" pitchFamily="2" charset="2"/>
              </a:rPr>
              <a:t>fname=‘John’ and </a:t>
            </a:r>
            <a:r>
              <a:rPr lang="en-US" sz="2000" baseline="-25000" dirty="0" err="1" smtClean="0">
                <a:sym typeface="Wingdings" pitchFamily="2" charset="2"/>
              </a:rPr>
              <a:t>lname</a:t>
            </a:r>
            <a:r>
              <a:rPr lang="en-US" sz="2000" baseline="-25000" dirty="0" smtClean="0">
                <a:sym typeface="Wingdings" pitchFamily="2" charset="2"/>
              </a:rPr>
              <a:t>=‘Smith’</a:t>
            </a:r>
            <a:r>
              <a:rPr lang="en-US" sz="2000" dirty="0" smtClean="0">
                <a:sym typeface="Wingdings" pitchFamily="2" charset="2"/>
              </a:rPr>
              <a:t> (Employee)</a:t>
            </a: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Smith_Pnos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 </a:t>
            </a:r>
            <a:r>
              <a:rPr lang="en-US" sz="2000" dirty="0" smtClean="0">
                <a:latin typeface="Symbol" pitchFamily="18" charset="2"/>
              </a:rPr>
              <a:t> 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Pno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(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Works_on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essn=</a:t>
            </a:r>
            <a:r>
              <a:rPr kumimoji="0" lang="en-US" sz="20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ssn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Smith)</a:t>
            </a: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lang="en-US" sz="2000" dirty="0" smtClean="0">
              <a:sym typeface="Wingdings" pitchFamily="2" charset="2"/>
            </a:endParaRP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 err="1" smtClean="0">
                <a:sym typeface="Wingdings" pitchFamily="2" charset="2"/>
              </a:rPr>
              <a:t>Ssn_Pnos</a:t>
            </a:r>
            <a:r>
              <a:rPr lang="en-US" sz="2000" dirty="0" smtClean="0">
                <a:sym typeface="Wingdings" pitchFamily="2" charset="2"/>
              </a:rPr>
              <a:t>  </a:t>
            </a:r>
            <a:r>
              <a:rPr lang="en-US" sz="2000" dirty="0" smtClean="0">
                <a:latin typeface="Symbol" pitchFamily="18" charset="2"/>
              </a:rPr>
              <a:t> </a:t>
            </a:r>
            <a:r>
              <a:rPr lang="en-US" sz="2000" baseline="-25000" dirty="0" smtClean="0">
                <a:sym typeface="Wingdings" pitchFamily="2" charset="2"/>
              </a:rPr>
              <a:t>Essn,Pno</a:t>
            </a:r>
            <a:r>
              <a:rPr lang="en-US" sz="2000" dirty="0" smtClean="0">
                <a:sym typeface="Wingdings" pitchFamily="2" charset="2"/>
              </a:rPr>
              <a:t> (</a:t>
            </a:r>
            <a:r>
              <a:rPr lang="en-US" sz="2000" dirty="0" err="1" smtClean="0">
                <a:sym typeface="Wingdings" pitchFamily="2" charset="2"/>
              </a:rPr>
              <a:t>Works_on</a:t>
            </a:r>
            <a:r>
              <a:rPr lang="en-US" sz="2000" dirty="0" smtClean="0">
                <a:sym typeface="Wingdings" pitchFamily="2" charset="2"/>
              </a:rPr>
              <a:t>)</a:t>
            </a: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8288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SSNS(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ssn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)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Ssn_Pnos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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Smith_Pnos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303985" y="3733800"/>
            <a:ext cx="457200" cy="152400"/>
            <a:chOff x="377" y="2904"/>
            <a:chExt cx="154" cy="110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598170"/>
            <a:ext cx="7543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n-US" sz="2400" dirty="0"/>
              <a:t>Retrieve all employees who work on all the project that </a:t>
            </a:r>
            <a:r>
              <a:rPr lang="en-US" sz="2400" i="1" dirty="0"/>
              <a:t>John Smith </a:t>
            </a:r>
            <a:r>
              <a:rPr lang="en-US" sz="2400" dirty="0"/>
              <a:t>works 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Recap of Relational Algebra Operations</a:t>
            </a:r>
          </a:p>
        </p:txBody>
      </p:sp>
      <p:sp>
        <p:nvSpPr>
          <p:cNvPr id="4915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D068F27-EFD6-4E47-A391-30ED1DF31A2E}" type="slidenum">
              <a:rPr lang="en-US"/>
              <a:pPr/>
              <a:t>34</a:t>
            </a:fld>
            <a:endParaRPr lang="en-CA"/>
          </a:p>
        </p:txBody>
      </p:sp>
      <p:pic>
        <p:nvPicPr>
          <p:cNvPr id="49156" name="Picture 11" descr="tbl06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600200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Aggregate Functions</a:t>
            </a:r>
          </a:p>
        </p:txBody>
      </p:sp>
      <p:sp>
        <p:nvSpPr>
          <p:cNvPr id="52228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dirty="0" smtClean="0"/>
              <a:t>Now we specify mathematical </a:t>
            </a:r>
            <a:r>
              <a:rPr lang="en-US" sz="2200" b="1" dirty="0" smtClean="0"/>
              <a:t>aggregate functions</a:t>
            </a:r>
            <a:r>
              <a:rPr lang="en-US" sz="2200" dirty="0" smtClean="0"/>
              <a:t> on collections of values from the database. </a:t>
            </a:r>
          </a:p>
          <a:p>
            <a:pPr eaLnBrk="1" hangingPunct="1"/>
            <a:endParaRPr lang="en-US" sz="2200" b="1" dirty="0" smtClean="0"/>
          </a:p>
          <a:p>
            <a:pPr eaLnBrk="1" hangingPunct="1"/>
            <a:r>
              <a:rPr lang="en-US" sz="2200" b="1" dirty="0" smtClean="0"/>
              <a:t>Examples:</a:t>
            </a:r>
          </a:p>
          <a:p>
            <a:pPr lvl="1"/>
            <a:r>
              <a:rPr lang="en-US" sz="1900" dirty="0" smtClean="0"/>
              <a:t>Retrieve the average or total salary of all employees </a:t>
            </a:r>
          </a:p>
          <a:p>
            <a:pPr lvl="1"/>
            <a:r>
              <a:rPr lang="en-US" sz="1900" dirty="0" smtClean="0"/>
              <a:t>Retrieve total number of employee tuples</a:t>
            </a:r>
            <a:r>
              <a:rPr lang="en-US" sz="1900" dirty="0"/>
              <a:t> </a:t>
            </a:r>
            <a:endParaRPr lang="en-US" sz="1900" dirty="0" smtClean="0"/>
          </a:p>
          <a:p>
            <a:pPr eaLnBrk="1" hangingPunct="1"/>
            <a:endParaRPr lang="en-US" sz="2200" dirty="0" smtClean="0"/>
          </a:p>
          <a:p>
            <a:pPr eaLnBrk="1" hangingPunct="1"/>
            <a:r>
              <a:rPr lang="en-US" sz="2200" dirty="0" smtClean="0"/>
              <a:t>Functions applied to collections of numeric values include</a:t>
            </a:r>
          </a:p>
          <a:p>
            <a:pPr lvl="1" eaLnBrk="1" hangingPunct="1"/>
            <a:r>
              <a:rPr lang="en-US" sz="2000" dirty="0" smtClean="0"/>
              <a:t>SUM, AVERAGE, MAXIMUM, and MINIMUM.</a:t>
            </a:r>
          </a:p>
          <a:p>
            <a:pPr lvl="1"/>
            <a:r>
              <a:rPr lang="en-US" sz="1900" dirty="0" smtClean="0"/>
              <a:t>COUNT function is used for counting </a:t>
            </a:r>
            <a:r>
              <a:rPr lang="en-US" sz="1900" dirty="0" err="1" smtClean="0"/>
              <a:t>tuples</a:t>
            </a:r>
            <a:r>
              <a:rPr lang="en-US" sz="1900" dirty="0" smtClean="0"/>
              <a:t> or values.</a:t>
            </a:r>
          </a:p>
        </p:txBody>
      </p:sp>
      <p:sp>
        <p:nvSpPr>
          <p:cNvPr id="5222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2D9E071B-40F7-42EC-94A0-D77B4CFAB781}" type="slidenum">
              <a:rPr lang="en-US"/>
              <a:pPr/>
              <a:t>35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Aggregate Function Operation</a:t>
            </a:r>
          </a:p>
        </p:txBody>
      </p:sp>
      <p:sp>
        <p:nvSpPr>
          <p:cNvPr id="53252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Use of the Aggregate Functional operation ℱ</a:t>
            </a:r>
          </a:p>
          <a:p>
            <a:pPr lvl="1" eaLnBrk="1" hangingPunct="1"/>
            <a:r>
              <a:rPr lang="en-US" sz="2200" dirty="0" smtClean="0"/>
              <a:t>ℱ</a:t>
            </a:r>
            <a:r>
              <a:rPr lang="en-US" sz="2200" baseline="-25000" dirty="0" smtClean="0"/>
              <a:t>MAX Salary</a:t>
            </a:r>
            <a:r>
              <a:rPr lang="en-US" sz="2200" dirty="0" smtClean="0"/>
              <a:t> (EMPLOYEE) </a:t>
            </a:r>
          </a:p>
          <a:p>
            <a:pPr lvl="1" eaLnBrk="1" hangingPunct="1"/>
            <a:r>
              <a:rPr lang="en-US" sz="2200" dirty="0" smtClean="0"/>
              <a:t>ℱ</a:t>
            </a:r>
            <a:r>
              <a:rPr lang="en-US" sz="2200" baseline="-25000" dirty="0" smtClean="0"/>
              <a:t>MIN Salary</a:t>
            </a:r>
            <a:r>
              <a:rPr lang="en-US" sz="2200" dirty="0" smtClean="0"/>
              <a:t> (EMPLOYEE) </a:t>
            </a:r>
          </a:p>
          <a:p>
            <a:pPr lvl="1" eaLnBrk="1" hangingPunct="1"/>
            <a:r>
              <a:rPr lang="en-US" sz="2200" dirty="0" smtClean="0"/>
              <a:t>ℱ</a:t>
            </a:r>
            <a:r>
              <a:rPr lang="en-US" sz="2200" baseline="-25000" dirty="0" smtClean="0"/>
              <a:t>SUM Salary</a:t>
            </a:r>
            <a:r>
              <a:rPr lang="en-US" sz="2200" dirty="0" smtClean="0"/>
              <a:t> (EMPLOYEE) </a:t>
            </a:r>
          </a:p>
          <a:p>
            <a:pPr lvl="1" eaLnBrk="1" hangingPunct="1"/>
            <a:r>
              <a:rPr lang="en-US" sz="2200" dirty="0" smtClean="0"/>
              <a:t>ℱ</a:t>
            </a:r>
            <a:r>
              <a:rPr lang="en-US" sz="2200" baseline="-25000" dirty="0" smtClean="0"/>
              <a:t>COUNT SSN, AVERAGE Salary</a:t>
            </a:r>
            <a:r>
              <a:rPr lang="en-US" sz="2200" dirty="0" smtClean="0"/>
              <a:t> (EMPLOYEE) </a:t>
            </a:r>
          </a:p>
          <a:p>
            <a:pPr lvl="2"/>
            <a:r>
              <a:rPr lang="en-US" sz="1900" dirty="0" smtClean="0"/>
              <a:t>computes no of employees and their average salary</a:t>
            </a:r>
          </a:p>
          <a:p>
            <a:pPr lvl="2" eaLnBrk="1" hangingPunct="1"/>
            <a:r>
              <a:rPr lang="en-US" sz="2000" dirty="0" smtClean="0"/>
              <a:t>Note: count just counts the number of rows, without removing duplicates</a:t>
            </a:r>
          </a:p>
        </p:txBody>
      </p:sp>
      <p:sp>
        <p:nvSpPr>
          <p:cNvPr id="5325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DF82BFC3-15FE-4620-AB48-EC317AE6BD6A}" type="slidenum">
              <a:rPr lang="en-US"/>
              <a:pPr/>
              <a:t>36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Grouping with Aggregation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Grouping can be combined with Aggregate Functions</a:t>
            </a:r>
          </a:p>
          <a:p>
            <a:pPr eaLnBrk="1" hangingPunct="1"/>
            <a:endParaRPr lang="en-US" sz="2400" b="1" dirty="0" smtClean="0"/>
          </a:p>
          <a:p>
            <a:pPr eaLnBrk="1" hangingPunct="1"/>
            <a:r>
              <a:rPr lang="en-US" sz="2400" b="1" dirty="0" smtClean="0"/>
              <a:t>Example:</a:t>
            </a:r>
            <a:r>
              <a:rPr lang="en-US" sz="2400" dirty="0" smtClean="0"/>
              <a:t> </a:t>
            </a:r>
          </a:p>
          <a:p>
            <a:pPr lvl="1"/>
            <a:r>
              <a:rPr lang="en-US" sz="2100" dirty="0" smtClean="0"/>
              <a:t>For each department, retrieve the DNO, COUNT SSN, and AVERAGE SALARY</a:t>
            </a:r>
            <a:endParaRPr lang="en-US" sz="2400" dirty="0" smtClean="0"/>
          </a:p>
          <a:p>
            <a:pPr lvl="1" eaLnBrk="1" hangingPunct="1"/>
            <a:r>
              <a:rPr lang="en-US" sz="2200" baseline="-25000" dirty="0" smtClean="0"/>
              <a:t>DNO</a:t>
            </a:r>
            <a:r>
              <a:rPr lang="en-US" sz="2200" dirty="0" smtClean="0"/>
              <a:t> ℱ</a:t>
            </a:r>
            <a:r>
              <a:rPr lang="en-US" sz="2200" baseline="-25000" dirty="0" smtClean="0"/>
              <a:t>COUNT SSN, AVERAGE Salary</a:t>
            </a:r>
            <a:r>
              <a:rPr lang="en-US" sz="2200" dirty="0" smtClean="0"/>
              <a:t> (EMPLOYEE)</a:t>
            </a:r>
          </a:p>
          <a:p>
            <a:pPr lvl="1"/>
            <a:endParaRPr lang="en-US" sz="2100" dirty="0" smtClean="0"/>
          </a:p>
        </p:txBody>
      </p:sp>
      <p:sp>
        <p:nvSpPr>
          <p:cNvPr id="54274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519263F-F6D2-4110-B8E6-850ED284ACF6}" type="slidenum">
              <a:rPr lang="en-US"/>
              <a:pPr/>
              <a:t>37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686800" cy="715962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Example: aggregate functions and grouping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2" eaLnBrk="1" hangingPunct="1"/>
            <a:endParaRPr lang="en-US" smtClean="0"/>
          </a:p>
          <a:p>
            <a:pPr lvl="2" eaLnBrk="1" hangingPunct="1"/>
            <a:endParaRPr lang="en-US" smtClean="0"/>
          </a:p>
        </p:txBody>
      </p:sp>
      <p:sp>
        <p:nvSpPr>
          <p:cNvPr id="5529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389375B-C1F9-4709-B0E7-BE6BE1AC1468}" type="slidenum">
              <a:rPr lang="en-US"/>
              <a:pPr/>
              <a:t>38</a:t>
            </a:fld>
            <a:endParaRPr lang="en-CA"/>
          </a:p>
        </p:txBody>
      </p:sp>
      <p:pic>
        <p:nvPicPr>
          <p:cNvPr id="55301" name="Picture 5" descr="fig06_10"/>
          <p:cNvPicPr>
            <a:picLocks noChangeAspect="1" noChangeArrowheads="1"/>
          </p:cNvPicPr>
          <p:nvPr/>
        </p:nvPicPr>
        <p:blipFill rotWithShape="1">
          <a:blip r:embed="rId3" cstate="print"/>
          <a:srcRect t="5240" r="33640" b="69808"/>
          <a:stretch/>
        </p:blipFill>
        <p:spPr bwMode="auto">
          <a:xfrm>
            <a:off x="304799" y="3261852"/>
            <a:ext cx="8046604" cy="128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4" cstate="print"/>
          <a:srcRect t="4191" b="67960"/>
          <a:stretch>
            <a:fillRect/>
          </a:stretch>
        </p:blipFill>
        <p:spPr bwMode="auto">
          <a:xfrm>
            <a:off x="2057400" y="990600"/>
            <a:ext cx="6400800" cy="2271252"/>
          </a:xfrm>
          <a:prstGeom prst="rect">
            <a:avLst/>
          </a:prstGeom>
          <a:noFill/>
        </p:spPr>
      </p:pic>
      <p:pic>
        <p:nvPicPr>
          <p:cNvPr id="7" name="Picture 5" descr="fig06_10"/>
          <p:cNvPicPr>
            <a:picLocks noChangeAspect="1" noChangeArrowheads="1"/>
          </p:cNvPicPr>
          <p:nvPr/>
        </p:nvPicPr>
        <p:blipFill rotWithShape="1">
          <a:blip r:embed="rId3" cstate="print"/>
          <a:srcRect t="79050" r="56963"/>
          <a:stretch/>
        </p:blipFill>
        <p:spPr bwMode="auto">
          <a:xfrm>
            <a:off x="272527" y="5791200"/>
            <a:ext cx="3569746" cy="74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fig06_10"/>
          <p:cNvPicPr>
            <a:picLocks noChangeAspect="1" noChangeArrowheads="1"/>
          </p:cNvPicPr>
          <p:nvPr/>
        </p:nvPicPr>
        <p:blipFill rotWithShape="1">
          <a:blip r:embed="rId3" cstate="print"/>
          <a:srcRect l="52353" t="38529" b="26782"/>
          <a:stretch/>
        </p:blipFill>
        <p:spPr bwMode="auto">
          <a:xfrm>
            <a:off x="4419600" y="5022028"/>
            <a:ext cx="3952184" cy="1226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fig06_10"/>
          <p:cNvPicPr>
            <a:picLocks noChangeAspect="1" noChangeArrowheads="1"/>
          </p:cNvPicPr>
          <p:nvPr/>
        </p:nvPicPr>
        <p:blipFill rotWithShape="1">
          <a:blip r:embed="rId3" cstate="print"/>
          <a:srcRect t="34094" r="50000" b="26529"/>
          <a:stretch/>
        </p:blipFill>
        <p:spPr bwMode="auto">
          <a:xfrm>
            <a:off x="152400" y="4551452"/>
            <a:ext cx="4147344" cy="139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Examples of Queries in Relational Algebra </a:t>
            </a:r>
          </a:p>
        </p:txBody>
      </p:sp>
      <p:sp>
        <p:nvSpPr>
          <p:cNvPr id="6553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C6BA724-6793-4C02-9389-71082EAD5A6B}" type="slidenum">
              <a:rPr lang="en-US"/>
              <a:pPr/>
              <a:t>39</a:t>
            </a:fld>
            <a:endParaRPr lang="en-CA"/>
          </a:p>
        </p:txBody>
      </p:sp>
      <p:sp>
        <p:nvSpPr>
          <p:cNvPr id="65540" name="Rectangle 9"/>
          <p:cNvSpPr>
            <a:spLocks noChangeArrowheads="1"/>
          </p:cNvSpPr>
          <p:nvPr/>
        </p:nvSpPr>
        <p:spPr bwMode="auto">
          <a:xfrm>
            <a:off x="228600" y="16525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</a:pP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Q1: Retrieve the name and address of all employees who work for the ‘Research’ department.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RESEARCH_DEPT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Symbol" pitchFamily="18" charset="2"/>
              </a:rPr>
              <a:t>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 New Roman" pitchFamily="18" charset="0"/>
              </a:rPr>
              <a:t>DNAME=’Research’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(DEPARTMENT)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RESEARCH_EMPS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(RESEARCH_DEPT        </a:t>
            </a:r>
            <a:r>
              <a:rPr lang="en-US" sz="1200" baseline="-25000" dirty="0">
                <a:solidFill>
                  <a:schemeClr val="tx2"/>
                </a:solidFill>
                <a:latin typeface="Times New Roman" pitchFamily="18" charset="0"/>
              </a:rPr>
              <a:t>DNUMBER= </a:t>
            </a:r>
            <a:r>
              <a:rPr lang="en-US" sz="1200" baseline="-25000" dirty="0" smtClean="0">
                <a:solidFill>
                  <a:schemeClr val="tx2"/>
                </a:solidFill>
                <a:latin typeface="Times New Roman" pitchFamily="18" charset="0"/>
              </a:rPr>
              <a:t>DNO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EMPLOYEE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	RESULT 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dirty="0">
                <a:solidFill>
                  <a:schemeClr val="tx2"/>
                </a:solidFill>
                <a:latin typeface="Times New Roman" pitchFamily="18" charset="0"/>
              </a:rPr>
              <a:t>FNAME, LNAME, ADDRESS</a:t>
            </a:r>
            <a:r>
              <a:rPr lang="en-US" sz="1800" dirty="0">
                <a:solidFill>
                  <a:schemeClr val="tx2"/>
                </a:solidFill>
                <a:latin typeface="Times New Roman" pitchFamily="18" charset="0"/>
              </a:rPr>
              <a:t> (RESEARCH_EMPS)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9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883150" y="2720975"/>
            <a:ext cx="374650" cy="174625"/>
            <a:chOff x="377" y="2904"/>
            <a:chExt cx="154" cy="110"/>
          </a:xfrm>
        </p:grpSpPr>
        <p:sp>
          <p:nvSpPr>
            <p:cNvPr id="65542" name="Line 11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Line 12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Line 13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Line 14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0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345" b="47882"/>
          <a:stretch>
            <a:fillRect/>
          </a:stretch>
        </p:blipFill>
        <p:spPr bwMode="auto">
          <a:xfrm>
            <a:off x="1143000" y="3352800"/>
            <a:ext cx="66294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2489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 smtClean="0"/>
              <a:t>Select Operation(unary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21352"/>
          </a:xfrm>
        </p:spPr>
        <p:txBody>
          <a:bodyPr>
            <a:normAutofit/>
          </a:bodyPr>
          <a:lstStyle/>
          <a:p>
            <a:r>
              <a:rPr lang="en-US" dirty="0" smtClean="0"/>
              <a:t>This operation selects a subset of tuples from a relation that satisfy a selection condition.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dirty="0" smtClean="0"/>
              <a:t>Select is denoted by :</a:t>
            </a:r>
            <a:r>
              <a:rPr lang="en-US" sz="2800" b="1" dirty="0" smtClean="0">
                <a:latin typeface="Symbol" pitchFamily="18" charset="2"/>
              </a:rPr>
              <a:t>  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&lt;selection condition&gt;</a:t>
            </a:r>
            <a:r>
              <a:rPr lang="en-US" sz="2000" dirty="0" smtClean="0"/>
              <a:t>(R)</a:t>
            </a:r>
          </a:p>
          <a:p>
            <a:pPr marL="274320" lvl="1">
              <a:spcBef>
                <a:spcPts val="600"/>
              </a:spcBef>
              <a:buSzPct val="70000"/>
              <a:buFont typeface="Symbol" pitchFamily="18" charset="2"/>
              <a:buChar char=" "/>
            </a:pPr>
            <a:endParaRPr lang="en-US" sz="500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sz="2400" dirty="0" smtClean="0"/>
          </a:p>
          <a:p>
            <a:endParaRPr lang="en-US" sz="2000" dirty="0"/>
          </a:p>
        </p:txBody>
      </p:sp>
      <p:pic>
        <p:nvPicPr>
          <p:cNvPr id="4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191" b="48437"/>
          <a:stretch>
            <a:fillRect/>
          </a:stretch>
        </p:blipFill>
        <p:spPr bwMode="auto">
          <a:xfrm>
            <a:off x="1295400" y="3057672"/>
            <a:ext cx="6296176" cy="3800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Examples of Queries in Relational Algebra </a:t>
            </a:r>
          </a:p>
        </p:txBody>
      </p:sp>
      <p:sp>
        <p:nvSpPr>
          <p:cNvPr id="665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43D05B-876F-4C49-AC78-A5EB1C6B8154}" type="slidenum">
              <a:rPr lang="en-US"/>
              <a:pPr/>
              <a:t>40</a:t>
            </a:fld>
            <a:endParaRPr lang="en-CA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16525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18049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</a:pP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</a:rPr>
              <a:t>Q6: Retrieve the names of employees who have no dependents.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ALL_EMPS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Times New Roman" pitchFamily="18" charset="0"/>
              </a:rPr>
              <a:t>SSN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(EMPLOYEE)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	EMPS_WITH_DEPS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SSN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200" dirty="0" smtClean="0">
                <a:solidFill>
                  <a:schemeClr val="tx2"/>
                </a:solidFill>
                <a:latin typeface="Times New Roman" pitchFamily="18" charset="0"/>
              </a:rPr>
              <a:t>ESSN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DEPENDENT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EMPS_WITHOUT_DEPS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(ALL_EMPS </a:t>
            </a:r>
            <a:r>
              <a:rPr lang="en-US" sz="1800" dirty="0" smtClean="0">
                <a:solidFill>
                  <a:schemeClr val="tx2"/>
                </a:solidFill>
              </a:rPr>
              <a:t>-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EMPS_WITH_DEPS)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RESULT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tx2"/>
                </a:solidFill>
                <a:latin typeface="Times New Roman" pitchFamily="18" charset="0"/>
              </a:rPr>
              <a:t>LNAME, FNAME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(EMPS_WITHOUT_DEPS * EMPLOYEE)</a:t>
            </a:r>
            <a:endParaRPr lang="en-US" sz="1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11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550" b="67219"/>
          <a:stretch>
            <a:fillRect/>
          </a:stretch>
        </p:blipFill>
        <p:spPr bwMode="auto">
          <a:xfrm>
            <a:off x="152400" y="3631915"/>
            <a:ext cx="6858000" cy="1891314"/>
          </a:xfrm>
          <a:prstGeom prst="rect">
            <a:avLst/>
          </a:prstGeom>
          <a:noFill/>
        </p:spPr>
      </p:pic>
      <p:pic>
        <p:nvPicPr>
          <p:cNvPr id="12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l="33333" t="74866"/>
          <a:stretch>
            <a:fillRect/>
          </a:stretch>
        </p:blipFill>
        <p:spPr bwMode="auto">
          <a:xfrm>
            <a:off x="3067547" y="4953001"/>
            <a:ext cx="5708153" cy="188021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5690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Examples of Queries in Relational Algebra </a:t>
            </a:r>
          </a:p>
        </p:txBody>
      </p:sp>
      <p:sp>
        <p:nvSpPr>
          <p:cNvPr id="6656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43D05B-876F-4C49-AC78-A5EB1C6B8154}" type="slidenum">
              <a:rPr lang="en-US"/>
              <a:pPr/>
              <a:t>41</a:t>
            </a:fld>
            <a:endParaRPr lang="en-CA"/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228600" y="16525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1804988"/>
            <a:ext cx="85471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Char char="n"/>
            </a:pP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</a:rPr>
              <a:t>Q5: Retrieve the names of all employees with two or more dependents.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	T1(</a:t>
            </a:r>
            <a:r>
              <a:rPr lang="en-US" sz="1600" dirty="0" err="1" smtClean="0">
                <a:solidFill>
                  <a:schemeClr val="tx2"/>
                </a:solidFill>
                <a:latin typeface="Times New Roman" pitchFamily="18" charset="0"/>
              </a:rPr>
              <a:t>Ssn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1600" dirty="0" err="1" smtClean="0">
                <a:solidFill>
                  <a:schemeClr val="tx2"/>
                </a:solidFill>
                <a:latin typeface="Times New Roman" pitchFamily="18" charset="0"/>
              </a:rPr>
              <a:t>No_of_dependents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)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 Essn  </a:t>
            </a:r>
            <a:r>
              <a:rPr lang="en-US" sz="1600" dirty="0" smtClean="0"/>
              <a:t>ℱ </a:t>
            </a:r>
            <a:r>
              <a:rPr lang="en-US" sz="1600" baseline="-25000" dirty="0" smtClean="0">
                <a:solidFill>
                  <a:schemeClr val="tx2"/>
                </a:solidFill>
                <a:latin typeface="Times New Roman" pitchFamily="18" charset="0"/>
              </a:rPr>
              <a:t>COUNT </a:t>
            </a:r>
            <a:r>
              <a:rPr lang="en-US" sz="1600" baseline="-25000" dirty="0" err="1" smtClean="0">
                <a:solidFill>
                  <a:schemeClr val="tx2"/>
                </a:solidFill>
                <a:latin typeface="Times New Roman" pitchFamily="18" charset="0"/>
              </a:rPr>
              <a:t>Dependent_name</a:t>
            </a:r>
            <a:r>
              <a:rPr lang="en-US" sz="1600" baseline="-250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</a:rPr>
              <a:t>DEPENDENT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	T2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dirty="0" smtClean="0">
                <a:latin typeface="Symbol" pitchFamily="18" charset="2"/>
              </a:rPr>
              <a:t></a:t>
            </a: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600" baseline="-25000" dirty="0" smtClean="0">
                <a:solidFill>
                  <a:schemeClr val="tx2"/>
                </a:solidFill>
                <a:latin typeface="Times New Roman" pitchFamily="18" charset="0"/>
              </a:rPr>
              <a:t>No_of_dependents &gt;1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(T1)</a:t>
            </a:r>
          </a:p>
          <a:p>
            <a:pPr marL="342900" indent="-3429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</a:rPr>
              <a:t>	R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ESULT 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Symbol" pitchFamily="18" charset="2"/>
              </a:rPr>
              <a:t>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1400" baseline="-25000" dirty="0" smtClean="0">
                <a:solidFill>
                  <a:schemeClr val="tx2"/>
                </a:solidFill>
                <a:latin typeface="Times New Roman" pitchFamily="18" charset="0"/>
              </a:rPr>
              <a:t>LNAME, FNAME</a:t>
            </a:r>
            <a:r>
              <a:rPr lang="en-US" sz="1800" dirty="0" smtClean="0">
                <a:solidFill>
                  <a:schemeClr val="tx2"/>
                </a:solidFill>
                <a:latin typeface="Times New Roman" pitchFamily="18" charset="0"/>
              </a:rPr>
              <a:t> (T2 * EMPLOYEE)</a:t>
            </a:r>
            <a:endParaRPr lang="en-US" sz="1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pic>
        <p:nvPicPr>
          <p:cNvPr id="11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t="4550" b="67219"/>
          <a:stretch>
            <a:fillRect/>
          </a:stretch>
        </p:blipFill>
        <p:spPr bwMode="auto">
          <a:xfrm>
            <a:off x="152400" y="3200400"/>
            <a:ext cx="6934200" cy="1891314"/>
          </a:xfrm>
          <a:prstGeom prst="rect">
            <a:avLst/>
          </a:prstGeom>
          <a:noFill/>
        </p:spPr>
      </p:pic>
      <p:pic>
        <p:nvPicPr>
          <p:cNvPr id="12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 l="33333" t="74866"/>
          <a:stretch>
            <a:fillRect/>
          </a:stretch>
        </p:blipFill>
        <p:spPr bwMode="auto">
          <a:xfrm>
            <a:off x="2687072" y="4724400"/>
            <a:ext cx="6088628" cy="19778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38280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Outer Join Operation</a:t>
            </a:r>
          </a:p>
        </p:txBody>
      </p:sp>
      <p:sp>
        <p:nvSpPr>
          <p:cNvPr id="60420" name="Rectangle 30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In INNER JOIN, tuples without a </a:t>
            </a:r>
            <a:r>
              <a:rPr lang="en-US" sz="2500" i="1" dirty="0" smtClean="0"/>
              <a:t>matching</a:t>
            </a:r>
            <a:r>
              <a:rPr lang="en-US" sz="2500" dirty="0" smtClean="0"/>
              <a:t> are eliminated from the join result</a:t>
            </a:r>
          </a:p>
          <a:p>
            <a:pPr lvl="1"/>
            <a:r>
              <a:rPr lang="en-US" sz="2200" dirty="0" smtClean="0"/>
              <a:t>Tuples with null are also eliminated</a:t>
            </a:r>
          </a:p>
          <a:p>
            <a:pPr lvl="1"/>
            <a:r>
              <a:rPr lang="en-US" sz="2200" dirty="0" smtClean="0"/>
              <a:t>This amounts to loss of information</a:t>
            </a:r>
            <a:r>
              <a:rPr lang="en-US" sz="2300" dirty="0" smtClean="0"/>
              <a:t>.</a:t>
            </a:r>
          </a:p>
          <a:p>
            <a:endParaRPr lang="en-US" sz="2500" dirty="0" smtClean="0"/>
          </a:p>
          <a:p>
            <a:r>
              <a:rPr lang="en-US" sz="2500" dirty="0" smtClean="0"/>
              <a:t>OUTER joins operations are used when we want to keep  </a:t>
            </a:r>
          </a:p>
          <a:p>
            <a:pPr lvl="1"/>
            <a:r>
              <a:rPr lang="en-US" sz="2200" dirty="0" smtClean="0"/>
              <a:t>all the tuples in R in the join result , or </a:t>
            </a:r>
          </a:p>
          <a:p>
            <a:pPr lvl="1"/>
            <a:r>
              <a:rPr lang="en-US" sz="2200" dirty="0" smtClean="0"/>
              <a:t>all tuples in S in the join result, or </a:t>
            </a:r>
          </a:p>
          <a:p>
            <a:pPr lvl="1"/>
            <a:r>
              <a:rPr lang="en-US" sz="2200" dirty="0" smtClean="0"/>
              <a:t>all tuples in both relations R and S in the join result </a:t>
            </a:r>
          </a:p>
        </p:txBody>
      </p:sp>
      <p:sp>
        <p:nvSpPr>
          <p:cNvPr id="60418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0A0B94BB-5472-46F9-AB89-A42F26E47582}" type="slidenum">
              <a:rPr lang="en-US"/>
              <a:pPr/>
              <a:t>42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Left Outer Join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List the employees name and the department name that they manage. If they don’t manage one,  then indicate this with a null value.</a:t>
            </a:r>
          </a:p>
          <a:p>
            <a:r>
              <a:rPr lang="en-US" sz="2000" dirty="0" smtClean="0"/>
              <a:t>Temp  </a:t>
            </a:r>
            <a:r>
              <a:rPr lang="en-US" sz="2000" dirty="0" smtClean="0">
                <a:sym typeface="Wingdings" pitchFamily="2" charset="2"/>
              </a:rPr>
              <a:t> (Employee </a:t>
            </a:r>
            <a:r>
              <a:rPr lang="en-US" sz="2000" baseline="-25000" dirty="0" smtClean="0">
                <a:sym typeface="Wingdings" pitchFamily="2" charset="2"/>
              </a:rPr>
              <a:t>Ssn=</a:t>
            </a:r>
            <a:r>
              <a:rPr lang="en-US" sz="2000" baseline="-25000" dirty="0" err="1" smtClean="0">
                <a:sym typeface="Wingdings" pitchFamily="2" charset="2"/>
              </a:rPr>
              <a:t>Mgr_Ssn</a:t>
            </a:r>
            <a:r>
              <a:rPr lang="en-US" sz="2000" dirty="0" smtClean="0">
                <a:sym typeface="Wingdings" pitchFamily="2" charset="2"/>
              </a:rPr>
              <a:t> Department)</a:t>
            </a:r>
          </a:p>
          <a:p>
            <a:r>
              <a:rPr lang="en-US" sz="2000" dirty="0" smtClean="0">
                <a:sym typeface="Wingdings" pitchFamily="2" charset="2"/>
              </a:rPr>
              <a:t> Result </a:t>
            </a:r>
            <a:r>
              <a:rPr lang="en-US" sz="2000" dirty="0" smtClean="0">
                <a:latin typeface="Symbol" pitchFamily="18" charset="2"/>
              </a:rPr>
              <a:t> 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baseline="-25000" dirty="0" smtClean="0">
                <a:sym typeface="Wingdings" pitchFamily="2" charset="2"/>
              </a:rPr>
              <a:t>Fname, </a:t>
            </a:r>
            <a:r>
              <a:rPr lang="en-US" sz="2000" baseline="-25000" dirty="0" err="1" smtClean="0">
                <a:sym typeface="Wingdings" pitchFamily="2" charset="2"/>
              </a:rPr>
              <a:t>Minit</a:t>
            </a:r>
            <a:r>
              <a:rPr lang="en-US" sz="2000" baseline="-25000" dirty="0" smtClean="0">
                <a:sym typeface="Wingdings" pitchFamily="2" charset="2"/>
              </a:rPr>
              <a:t>, </a:t>
            </a:r>
            <a:r>
              <a:rPr lang="en-US" sz="2000" baseline="-25000" dirty="0" err="1" smtClean="0">
                <a:sym typeface="Wingdings" pitchFamily="2" charset="2"/>
              </a:rPr>
              <a:t>Lname</a:t>
            </a:r>
            <a:r>
              <a:rPr lang="en-US" sz="2000" baseline="-25000" dirty="0" smtClean="0">
                <a:sym typeface="Wingdings" pitchFamily="2" charset="2"/>
              </a:rPr>
              <a:t>, </a:t>
            </a:r>
            <a:r>
              <a:rPr lang="en-US" sz="2000" baseline="-25000" dirty="0" err="1" smtClean="0">
                <a:sym typeface="Wingdings" pitchFamily="2" charset="2"/>
              </a:rPr>
              <a:t>Dname</a:t>
            </a:r>
            <a:r>
              <a:rPr lang="en-US" sz="2000" dirty="0" smtClean="0">
                <a:sym typeface="Wingdings" pitchFamily="2" charset="2"/>
              </a:rPr>
              <a:t>(Temp)</a:t>
            </a:r>
            <a:endParaRPr lang="en-US" sz="2000" dirty="0" smtClean="0"/>
          </a:p>
          <a:p>
            <a:endParaRPr lang="en-US" dirty="0" smtClean="0"/>
          </a:p>
          <a:p>
            <a:pPr lvl="3" eaLnBrk="1" hangingPunct="1"/>
            <a:endParaRPr lang="en-US" dirty="0" smtClean="0"/>
          </a:p>
          <a:p>
            <a:pPr lvl="3" eaLnBrk="1" hangingPunct="1"/>
            <a:endParaRPr lang="en-US" dirty="0" smtClean="0"/>
          </a:p>
        </p:txBody>
      </p:sp>
      <p:sp>
        <p:nvSpPr>
          <p:cNvPr id="6246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CB7F7D13-AE1C-4571-8E8C-A43D0307E9EC}" type="slidenum">
              <a:rPr lang="en-US"/>
              <a:pPr/>
              <a:t>43</a:t>
            </a:fld>
            <a:endParaRPr lang="en-CA"/>
          </a:p>
        </p:txBody>
      </p:sp>
      <p:pic>
        <p:nvPicPr>
          <p:cNvPr id="62469" name="Picture 7" descr="fig06_12"/>
          <p:cNvPicPr>
            <a:picLocks noChangeAspect="1" noChangeArrowheads="1"/>
          </p:cNvPicPr>
          <p:nvPr/>
        </p:nvPicPr>
        <p:blipFill rotWithShape="1">
          <a:blip r:embed="rId3" cstate="print"/>
          <a:srcRect r="34331"/>
          <a:stretch/>
        </p:blipFill>
        <p:spPr bwMode="auto">
          <a:xfrm>
            <a:off x="1371600" y="3473813"/>
            <a:ext cx="4703736" cy="32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505200" y="2514600"/>
            <a:ext cx="393700" cy="266700"/>
            <a:chOff x="2672" y="1534"/>
            <a:chExt cx="1670" cy="666"/>
          </a:xfrm>
        </p:grpSpPr>
        <p:grpSp>
          <p:nvGrpSpPr>
            <p:cNvPr id="12" name="Group 5"/>
            <p:cNvGrpSpPr>
              <a:grpSpLocks/>
            </p:cNvGrpSpPr>
            <p:nvPr/>
          </p:nvGrpSpPr>
          <p:grpSpPr bwMode="auto">
            <a:xfrm>
              <a:off x="3112" y="1534"/>
              <a:ext cx="1230" cy="666"/>
              <a:chOff x="377" y="2904"/>
              <a:chExt cx="154" cy="110"/>
            </a:xfrm>
          </p:grpSpPr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2672" y="2200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672" y="1534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Outer Join Operation</a:t>
            </a:r>
          </a:p>
        </p:txBody>
      </p:sp>
      <p:sp>
        <p:nvSpPr>
          <p:cNvPr id="61444" name="Rectangle 3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Left outer join</a:t>
            </a:r>
            <a:r>
              <a:rPr lang="en-US" dirty="0" smtClean="0"/>
              <a:t>: keeps every tuple in R, denoted as R      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if no matching </a:t>
            </a:r>
            <a:r>
              <a:rPr lang="en-US" dirty="0" err="1" smtClean="0"/>
              <a:t>tuple</a:t>
            </a:r>
            <a:r>
              <a:rPr lang="en-US" dirty="0" smtClean="0"/>
              <a:t> is found in S, then the attributes of S in the join result are filled with null values.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Right outer join: </a:t>
            </a:r>
            <a:r>
              <a:rPr lang="en-US" dirty="0" smtClean="0"/>
              <a:t>keeps every tuple in S in the result of R       S.</a:t>
            </a:r>
          </a:p>
          <a:p>
            <a:pPr eaLnBrk="1" hangingPunct="1">
              <a:lnSpc>
                <a:spcPct val="90000"/>
              </a:lnSpc>
            </a:pPr>
            <a:endParaRPr lang="en-US" b="1" dirty="0" smtClean="0"/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Full outer join:</a:t>
            </a:r>
            <a:r>
              <a:rPr lang="en-US" dirty="0" smtClean="0"/>
              <a:t> keeps all tuples </a:t>
            </a:r>
            <a:r>
              <a:rPr lang="en-US" u="sng" dirty="0" smtClean="0"/>
              <a:t>in both the left and the right relations.</a:t>
            </a:r>
            <a:r>
              <a:rPr lang="en-US" dirty="0" smtClean="0"/>
              <a:t> It is denoted by 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310DB909-1A68-4EF6-8D4F-E3A866611D19}" type="slidenum">
              <a:rPr lang="en-US"/>
              <a:pPr/>
              <a:t>44</a:t>
            </a:fld>
            <a:endParaRPr lang="en-CA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1981200"/>
            <a:ext cx="393700" cy="266700"/>
            <a:chOff x="2672" y="1534"/>
            <a:chExt cx="1670" cy="66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112" y="1534"/>
              <a:ext cx="1230" cy="666"/>
              <a:chOff x="377" y="2904"/>
              <a:chExt cx="154" cy="110"/>
            </a:xfrm>
          </p:grpSpPr>
          <p:sp>
            <p:nvSpPr>
              <p:cNvPr id="61466" name="Line 6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7" name="Line 7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8" name="Line 8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9" name="Line 9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64" name="Line 10"/>
            <p:cNvSpPr>
              <a:spLocks noChangeShapeType="1"/>
            </p:cNvSpPr>
            <p:nvPr/>
          </p:nvSpPr>
          <p:spPr bwMode="auto">
            <a:xfrm flipH="1">
              <a:off x="2672" y="2200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65" name="Line 11"/>
            <p:cNvSpPr>
              <a:spLocks noChangeShapeType="1"/>
            </p:cNvSpPr>
            <p:nvPr/>
          </p:nvSpPr>
          <p:spPr bwMode="auto">
            <a:xfrm flipH="1">
              <a:off x="2672" y="1534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362200" y="4038600"/>
            <a:ext cx="493713" cy="266700"/>
            <a:chOff x="2537" y="3040"/>
            <a:chExt cx="311" cy="168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2537" y="3040"/>
              <a:ext cx="183" cy="168"/>
              <a:chOff x="377" y="2904"/>
              <a:chExt cx="154" cy="110"/>
            </a:xfrm>
          </p:grpSpPr>
          <p:sp>
            <p:nvSpPr>
              <p:cNvPr id="61459" name="Line 14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0" name="Line 15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1" name="Line 16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62" name="Line 17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57" name="Line 18"/>
            <p:cNvSpPr>
              <a:spLocks noChangeShapeType="1"/>
            </p:cNvSpPr>
            <p:nvPr/>
          </p:nvSpPr>
          <p:spPr bwMode="auto">
            <a:xfrm>
              <a:off x="2720" y="304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8" name="Line 19"/>
            <p:cNvSpPr>
              <a:spLocks noChangeShapeType="1"/>
            </p:cNvSpPr>
            <p:nvPr/>
          </p:nvSpPr>
          <p:spPr bwMode="auto">
            <a:xfrm>
              <a:off x="2720" y="3208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65887" y="5257800"/>
            <a:ext cx="620713" cy="152400"/>
            <a:chOff x="7696200" y="4572000"/>
            <a:chExt cx="696913" cy="2667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7913688" y="4572000"/>
              <a:ext cx="290512" cy="266700"/>
              <a:chOff x="377" y="2904"/>
              <a:chExt cx="154" cy="110"/>
            </a:xfrm>
          </p:grpSpPr>
          <p:sp>
            <p:nvSpPr>
              <p:cNvPr id="61452" name="Line 21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3" name="Line 22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4" name="Line 23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55" name="Line 24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448" name="Line 25"/>
            <p:cNvSpPr>
              <a:spLocks noChangeShapeType="1"/>
            </p:cNvSpPr>
            <p:nvPr/>
          </p:nvSpPr>
          <p:spPr bwMode="auto">
            <a:xfrm>
              <a:off x="8189913" y="45720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49" name="Line 26"/>
            <p:cNvSpPr>
              <a:spLocks noChangeShapeType="1"/>
            </p:cNvSpPr>
            <p:nvPr/>
          </p:nvSpPr>
          <p:spPr bwMode="auto">
            <a:xfrm>
              <a:off x="8189913" y="4838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0" name="Line 27"/>
            <p:cNvSpPr>
              <a:spLocks noChangeShapeType="1"/>
            </p:cNvSpPr>
            <p:nvPr/>
          </p:nvSpPr>
          <p:spPr bwMode="auto">
            <a:xfrm>
              <a:off x="7696200" y="4584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1" name="Line 28"/>
            <p:cNvSpPr>
              <a:spLocks noChangeShapeType="1"/>
            </p:cNvSpPr>
            <p:nvPr/>
          </p:nvSpPr>
          <p:spPr bwMode="auto">
            <a:xfrm>
              <a:off x="7696200" y="4838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Full Outer Join </a:t>
            </a:r>
            <a:r>
              <a:rPr lang="en-US" dirty="0" err="1" smtClean="0"/>
              <a:t>vs</a:t>
            </a:r>
            <a:r>
              <a:rPr lang="en-US" dirty="0" smtClean="0"/>
              <a:t> Cartesian Product</a:t>
            </a:r>
            <a:endParaRPr lang="en-US" dirty="0"/>
          </a:p>
        </p:txBody>
      </p:sp>
      <p:pic>
        <p:nvPicPr>
          <p:cNvPr id="4" name="Picture 3" descr="fig05_06"/>
          <p:cNvPicPr>
            <a:picLocks noChangeAspect="1" noChangeArrowheads="1"/>
          </p:cNvPicPr>
          <p:nvPr/>
        </p:nvPicPr>
        <p:blipFill>
          <a:blip r:embed="rId2" cstate="print"/>
          <a:srcRect t="4345" b="47882"/>
          <a:stretch>
            <a:fillRect/>
          </a:stretch>
        </p:blipFill>
        <p:spPr bwMode="auto">
          <a:xfrm>
            <a:off x="533399" y="1676400"/>
            <a:ext cx="5758543" cy="3505200"/>
          </a:xfrm>
          <a:prstGeom prst="rect">
            <a:avLst/>
          </a:prstGeom>
          <a:noFill/>
        </p:spPr>
      </p:pic>
      <p:pic>
        <p:nvPicPr>
          <p:cNvPr id="5" name="Picture 7" descr="fig06_12"/>
          <p:cNvPicPr>
            <a:picLocks noChangeAspect="1" noChangeArrowheads="1"/>
          </p:cNvPicPr>
          <p:nvPr/>
        </p:nvPicPr>
        <p:blipFill rotWithShape="1">
          <a:blip r:embed="rId3" cstate="print"/>
          <a:srcRect r="34331"/>
          <a:stretch/>
        </p:blipFill>
        <p:spPr bwMode="auto">
          <a:xfrm>
            <a:off x="4344734" y="3797062"/>
            <a:ext cx="3124200" cy="214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684920" y="3623846"/>
            <a:ext cx="3270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ym typeface="Wingdings" pitchFamily="2" charset="2"/>
              </a:rPr>
              <a:t>Employee </a:t>
            </a:r>
            <a:r>
              <a:rPr lang="en-US" sz="1600" baseline="-25000" dirty="0" err="1">
                <a:sym typeface="Wingdings" pitchFamily="2" charset="2"/>
              </a:rPr>
              <a:t>Ssn</a:t>
            </a:r>
            <a:r>
              <a:rPr lang="en-US" sz="1600" baseline="-25000" dirty="0">
                <a:sym typeface="Wingdings" pitchFamily="2" charset="2"/>
              </a:rPr>
              <a:t>=</a:t>
            </a:r>
            <a:r>
              <a:rPr lang="en-US" sz="1600" baseline="-25000" dirty="0" err="1">
                <a:sym typeface="Wingdings" pitchFamily="2" charset="2"/>
              </a:rPr>
              <a:t>Mgr_Ssn</a:t>
            </a:r>
            <a:r>
              <a:rPr lang="en-US" sz="1600" dirty="0">
                <a:sym typeface="Wingdings" pitchFamily="2" charset="2"/>
              </a:rPr>
              <a:t> Department</a:t>
            </a:r>
            <a:endParaRPr lang="en-US" sz="16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858000" y="3467100"/>
            <a:ext cx="300528" cy="266700"/>
            <a:chOff x="2672" y="1534"/>
            <a:chExt cx="1670" cy="666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3112" y="1534"/>
              <a:ext cx="1230" cy="666"/>
              <a:chOff x="377" y="2904"/>
              <a:chExt cx="154" cy="110"/>
            </a:xfrm>
          </p:grpSpPr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672" y="2200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2672" y="1534"/>
              <a:ext cx="44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1555" y="5745718"/>
            <a:ext cx="620713" cy="152400"/>
            <a:chOff x="7696200" y="4572000"/>
            <a:chExt cx="696913" cy="266700"/>
          </a:xfrm>
        </p:grpSpPr>
        <p:grpSp>
          <p:nvGrpSpPr>
            <p:cNvPr id="16" name="Group 20"/>
            <p:cNvGrpSpPr>
              <a:grpSpLocks/>
            </p:cNvGrpSpPr>
            <p:nvPr/>
          </p:nvGrpSpPr>
          <p:grpSpPr bwMode="auto">
            <a:xfrm>
              <a:off x="7913688" y="4572000"/>
              <a:ext cx="290512" cy="266700"/>
              <a:chOff x="377" y="2904"/>
              <a:chExt cx="154" cy="110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>
              <a:off x="8189913" y="45720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>
              <a:off x="8189913" y="4838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>
              <a:off x="7696200" y="4584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7696200" y="4838700"/>
              <a:ext cx="20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12"/>
          <p:cNvGrpSpPr>
            <a:grpSpLocks/>
          </p:cNvGrpSpPr>
          <p:nvPr/>
        </p:nvGrpSpPr>
        <p:grpSpPr bwMode="auto">
          <a:xfrm>
            <a:off x="578064" y="5181600"/>
            <a:ext cx="493713" cy="266700"/>
            <a:chOff x="2537" y="3040"/>
            <a:chExt cx="311" cy="168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2537" y="3040"/>
              <a:ext cx="183" cy="168"/>
              <a:chOff x="377" y="2904"/>
              <a:chExt cx="154" cy="110"/>
            </a:xfrm>
          </p:grpSpPr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381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15"/>
              <p:cNvSpPr>
                <a:spLocks noChangeShapeType="1"/>
              </p:cNvSpPr>
              <p:nvPr/>
            </p:nvSpPr>
            <p:spPr bwMode="auto">
              <a:xfrm>
                <a:off x="527" y="2904"/>
                <a:ext cx="0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16"/>
              <p:cNvSpPr>
                <a:spLocks noChangeShapeType="1"/>
              </p:cNvSpPr>
              <p:nvPr/>
            </p:nvSpPr>
            <p:spPr bwMode="auto">
              <a:xfrm>
                <a:off x="385" y="2904"/>
                <a:ext cx="138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17"/>
              <p:cNvSpPr>
                <a:spLocks noChangeShapeType="1"/>
              </p:cNvSpPr>
              <p:nvPr/>
            </p:nvSpPr>
            <p:spPr bwMode="auto">
              <a:xfrm flipH="1">
                <a:off x="377" y="2904"/>
                <a:ext cx="154" cy="11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>
              <a:off x="2720" y="3040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2720" y="3208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371600" y="531495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OUTER UNION Operations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dirty="0" smtClean="0"/>
              <a:t>The outer union operation take the union of </a:t>
            </a:r>
            <a:r>
              <a:rPr lang="en-US" dirty="0" err="1" smtClean="0"/>
              <a:t>tuples</a:t>
            </a:r>
            <a:r>
              <a:rPr lang="en-US" dirty="0" smtClean="0"/>
              <a:t> in two relations R(X, Y) and S(X, Z) that are </a:t>
            </a:r>
            <a:r>
              <a:rPr lang="en-US" b="1" dirty="0" smtClean="0"/>
              <a:t>partially compatible</a:t>
            </a:r>
            <a:r>
              <a:rPr lang="en-US" dirty="0" smtClean="0"/>
              <a:t>,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Only some of their attributes, say X, are type compatible. 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The attributes that are type compatible are represented only once in the result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dirty="0" smtClean="0"/>
              <a:t>The attributes that are not type compatible from either relation are also kept in the result relation T(X, Y, Z).</a:t>
            </a:r>
          </a:p>
        </p:txBody>
      </p:sp>
      <p:sp>
        <p:nvSpPr>
          <p:cNvPr id="63490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04FF447F-C118-45C0-8FEA-A8E5B70989F4}" type="slidenum">
              <a:rPr lang="en-US"/>
              <a:pPr/>
              <a:t>46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Outer Join Example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eaLnBrk="1" hangingPunct="1"/>
            <a:r>
              <a:rPr lang="en-US" sz="2000" dirty="0" smtClean="0"/>
              <a:t>An outer union can be applied to two relations </a:t>
            </a:r>
            <a:r>
              <a:rPr lang="en-US" sz="2000" b="1" dirty="0" smtClean="0"/>
              <a:t>STUDENT</a:t>
            </a:r>
            <a:r>
              <a:rPr lang="en-US" sz="2000" dirty="0" smtClean="0"/>
              <a:t>(Name, SSN, Department, Advisor) and </a:t>
            </a:r>
            <a:r>
              <a:rPr lang="en-US" sz="2000" b="1" dirty="0" smtClean="0"/>
              <a:t>INSTRUCTOR</a:t>
            </a:r>
            <a:r>
              <a:rPr lang="en-US" sz="2000" dirty="0" smtClean="0"/>
              <a:t>(Name, SSN, Department, Rank).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r>
              <a:rPr lang="en-US" sz="2000" dirty="0" smtClean="0"/>
              <a:t>Tuples are matched based on having the same combination of values of the shared attributes— Name, SSN, Department.</a:t>
            </a:r>
          </a:p>
          <a:p>
            <a:pPr lvl="1" eaLnBrk="1" hangingPunct="1"/>
            <a:r>
              <a:rPr lang="en-US" sz="2000" dirty="0" smtClean="0"/>
              <a:t>If a student is also an instructor, both Advisor and Rank will have a value; otherwise, one of these two attributes will be null.</a:t>
            </a:r>
          </a:p>
          <a:p>
            <a:pPr lvl="1" eaLnBrk="1" hangingPunct="1"/>
            <a:r>
              <a:rPr lang="en-US" sz="2000" dirty="0" smtClean="0"/>
              <a:t>Result relation: </a:t>
            </a:r>
            <a:endParaRPr lang="en-US" sz="2400" b="1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/>
              <a:t>		STUDENT_OR_INSTRUCTOR (Name, SSN, Department, 						Advisor, Rank) </a:t>
            </a:r>
          </a:p>
        </p:txBody>
      </p:sp>
      <p:sp>
        <p:nvSpPr>
          <p:cNvPr id="64514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80A95630-1C8B-4A57-BBB5-9848153A4ECA}" type="slidenum">
              <a:rPr lang="en-US"/>
              <a:pPr/>
              <a:t>47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Relational Algebra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Relational Algebra consists of several groups of operations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Unary Relational Operations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SELECT (symbol: </a:t>
            </a:r>
            <a:r>
              <a:rPr lang="en-US" b="1" dirty="0" smtClean="0">
                <a:latin typeface="Symbol" pitchFamily="18" charset="2"/>
              </a:rPr>
              <a:t></a:t>
            </a:r>
            <a:r>
              <a:rPr lang="en-US" dirty="0" smtClean="0"/>
              <a:t> (sigma))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PROJECT (symbol: </a:t>
            </a:r>
            <a:r>
              <a:rPr lang="en-US" b="1" dirty="0" smtClean="0">
                <a:latin typeface="Symbol" pitchFamily="18" charset="2"/>
              </a:rPr>
              <a:t> </a:t>
            </a:r>
            <a:r>
              <a:rPr lang="en-US" dirty="0" smtClean="0"/>
              <a:t>(pi))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RENAME (symbol: </a:t>
            </a:r>
            <a:r>
              <a:rPr lang="en-US" b="1" dirty="0" smtClean="0">
                <a:sym typeface="Symbol" pitchFamily="18" charset="2"/>
              </a:rPr>
              <a:t>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(rho))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Relational Algebra Operations From Set Theory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UNION ( </a:t>
            </a:r>
            <a:r>
              <a:rPr lang="en-US" b="1" dirty="0" smtClean="0">
                <a:latin typeface="Symbol" pitchFamily="18" charset="2"/>
              </a:rPr>
              <a:t></a:t>
            </a:r>
            <a:r>
              <a:rPr lang="en-US" dirty="0" smtClean="0"/>
              <a:t> ), INTERSECTION ( </a:t>
            </a:r>
            <a:r>
              <a:rPr lang="en-US" b="1" dirty="0" smtClean="0">
                <a:latin typeface="Symbol" pitchFamily="18" charset="2"/>
              </a:rPr>
              <a:t>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), DIFFERENCE (</a:t>
            </a:r>
            <a:r>
              <a:rPr lang="en-US" b="1" dirty="0" smtClean="0"/>
              <a:t>–</a:t>
            </a:r>
            <a:r>
              <a:rPr lang="en-US" dirty="0" smtClean="0"/>
              <a:t>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CARTESIAN PRODUCT ( </a:t>
            </a:r>
            <a:r>
              <a:rPr lang="en-US" b="1" dirty="0" smtClean="0"/>
              <a:t>x</a:t>
            </a:r>
            <a:r>
              <a:rPr lang="en-US" dirty="0" smtClean="0"/>
              <a:t> )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Binary Relational Operations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JOIN (several variations of JOIN exist)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DIVISION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Additional Relational Operations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OUTER JOINS, OUTER UNION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AGGREGATE FUNCTIONS (These compute summary of information: for example, SUM, COUNT, AVG, MIN, MAX)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7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3200" smtClean="0"/>
              <a:t>Chapter Summary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Algebra</a:t>
            </a:r>
          </a:p>
          <a:p>
            <a:pPr lvl="1" eaLnBrk="1" hangingPunct="1"/>
            <a:r>
              <a:rPr lang="en-US" smtClean="0"/>
              <a:t>Unary Relational Operations </a:t>
            </a:r>
          </a:p>
          <a:p>
            <a:pPr lvl="1" eaLnBrk="1" hangingPunct="1"/>
            <a:r>
              <a:rPr lang="en-US" smtClean="0"/>
              <a:t>Relational Algebra Operations From Set Theory</a:t>
            </a:r>
          </a:p>
          <a:p>
            <a:pPr lvl="1" eaLnBrk="1" hangingPunct="1"/>
            <a:r>
              <a:rPr lang="en-US" smtClean="0"/>
              <a:t>Binary Relational Operations</a:t>
            </a:r>
          </a:p>
          <a:p>
            <a:pPr lvl="1" eaLnBrk="1" hangingPunct="1"/>
            <a:r>
              <a:rPr lang="en-US" smtClean="0"/>
              <a:t>Additional Relational Operations</a:t>
            </a:r>
          </a:p>
          <a:p>
            <a:pPr lvl="1" eaLnBrk="1" hangingPunct="1"/>
            <a:r>
              <a:rPr lang="en-US" smtClean="0"/>
              <a:t>Examples of Queries in Relational Algebra</a:t>
            </a:r>
          </a:p>
        </p:txBody>
      </p:sp>
      <p:sp>
        <p:nvSpPr>
          <p:cNvPr id="67586" name="Slide Number Placeholder 3"/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/>
          <a:p>
            <a:fld id="{4AFE67FF-2B55-4687-80C7-8F06E779C582}" type="slidenum">
              <a:rPr lang="en-US"/>
              <a:pPr/>
              <a:t>49</a:t>
            </a:fld>
            <a:endParaRPr lang="en-C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: Select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7848600" cy="4340352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300" dirty="0" smtClean="0"/>
          </a:p>
          <a:p>
            <a:pPr>
              <a:lnSpc>
                <a:spcPct val="90000"/>
              </a:lnSpc>
            </a:pPr>
            <a:r>
              <a:rPr lang="en-US" sz="2300" dirty="0" smtClean="0"/>
              <a:t>Select the employees whose department number is 4:</a:t>
            </a:r>
          </a:p>
          <a:p>
            <a:pPr algn="ctr">
              <a:lnSpc>
                <a:spcPct val="90000"/>
              </a:lnSpc>
              <a:buNone/>
            </a:pPr>
            <a:r>
              <a:rPr lang="en-US" b="1" dirty="0" smtClean="0">
                <a:latin typeface="Symbol" pitchFamily="18" charset="2"/>
              </a:rPr>
              <a:t></a:t>
            </a:r>
            <a:r>
              <a:rPr lang="en-US" sz="2000" dirty="0" smtClean="0"/>
              <a:t> </a:t>
            </a:r>
            <a:r>
              <a:rPr lang="en-US" sz="2000" baseline="-25000" dirty="0" smtClean="0"/>
              <a:t>DNO = 4</a:t>
            </a:r>
            <a:r>
              <a:rPr lang="en-US" sz="2000" dirty="0" smtClean="0"/>
              <a:t> (EMPLOYEE)</a:t>
            </a:r>
          </a:p>
          <a:p>
            <a:pPr>
              <a:lnSpc>
                <a:spcPct val="90000"/>
              </a:lnSpc>
            </a:pPr>
            <a:r>
              <a:rPr lang="en-US" sz="2300" dirty="0" smtClean="0"/>
              <a:t>Select all the projects in department 5</a:t>
            </a:r>
          </a:p>
          <a:p>
            <a:pPr>
              <a:lnSpc>
                <a:spcPct val="90000"/>
              </a:lnSpc>
            </a:pPr>
            <a:endParaRPr lang="en-US" sz="2300" dirty="0" smtClean="0"/>
          </a:p>
          <a:p>
            <a:pPr>
              <a:lnSpc>
                <a:spcPct val="90000"/>
              </a:lnSpc>
            </a:pPr>
            <a:r>
              <a:rPr lang="en-US" sz="2300" dirty="0" smtClean="0"/>
              <a:t>Select the employees whose salary is greater than $35,000</a:t>
            </a:r>
          </a:p>
          <a:p>
            <a:pPr>
              <a:lnSpc>
                <a:spcPct val="90000"/>
              </a:lnSpc>
            </a:pPr>
            <a:endParaRPr lang="en-US" sz="2300" dirty="0" smtClean="0"/>
          </a:p>
          <a:p>
            <a:pPr algn="ctr">
              <a:lnSpc>
                <a:spcPct val="90000"/>
              </a:lnSpc>
              <a:buNone/>
            </a:pPr>
            <a:endParaRPr lang="en-US" sz="2000" dirty="0" smtClean="0"/>
          </a:p>
          <a:p>
            <a:pPr algn="ctr">
              <a:lnSpc>
                <a:spcPct val="90000"/>
              </a:lnSpc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5- </a:t>
            </a:r>
            <a:fld id="{F878CBA1-4812-4EC3-83CD-3A85703FA6B9}" type="slidenum">
              <a:rPr lang="en-US"/>
              <a:pPr/>
              <a:t>6</a:t>
            </a:fld>
            <a:endParaRPr lang="en-CA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1833563" y="130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2667000" y="228600"/>
            <a:ext cx="477838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  <a:latin typeface="Times New Roman" charset="0"/>
              </a:rPr>
              <a:t>5.6</a:t>
            </a:r>
          </a:p>
        </p:txBody>
      </p:sp>
      <p:pic>
        <p:nvPicPr>
          <p:cNvPr id="6" name="Picture 9" descr="fig05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89886"/>
            <a:ext cx="5257800" cy="66992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797552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en-US" sz="2000" dirty="0"/>
              <a:t>Selection condition is a Boolean </a:t>
            </a:r>
            <a:r>
              <a:rPr lang="en-US" sz="2000" dirty="0" smtClean="0"/>
              <a:t>expression </a:t>
            </a:r>
            <a:r>
              <a:rPr lang="en-US" sz="2000" dirty="0"/>
              <a:t>specified on the attributes of relation R</a:t>
            </a:r>
          </a:p>
          <a:p>
            <a:pPr lvl="1">
              <a:lnSpc>
                <a:spcPct val="80000"/>
              </a:lnSpc>
            </a:pPr>
            <a:r>
              <a:rPr lang="en-US" sz="1700" dirty="0" smtClean="0"/>
              <a:t>It  can include </a:t>
            </a:r>
            <a:r>
              <a:rPr lang="en-US" sz="1700" dirty="0" err="1" smtClean="0"/>
              <a:t>boolean</a:t>
            </a:r>
            <a:r>
              <a:rPr lang="en-US" sz="1700" dirty="0" smtClean="0"/>
              <a:t> operators AND, OR, NOT applied on relational operators &lt;, &gt; &lt;=,&gt;=, !=, =</a:t>
            </a:r>
          </a:p>
          <a:p>
            <a:pPr>
              <a:lnSpc>
                <a:spcPct val="80000"/>
              </a:lnSpc>
            </a:pPr>
            <a:endParaRPr lang="en-US" sz="4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Select </a:t>
            </a:r>
            <a:r>
              <a:rPr lang="en-US" sz="2000" dirty="0" smtClean="0">
                <a:latin typeface="Symbol" pitchFamily="18" charset="2"/>
              </a:rPr>
              <a:t></a:t>
            </a:r>
            <a:r>
              <a:rPr lang="en-US" sz="2000" dirty="0" smtClean="0"/>
              <a:t> is commutative: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Symbol" pitchFamily="18" charset="2"/>
              </a:rPr>
              <a:t>       </a:t>
            </a:r>
            <a:r>
              <a:rPr lang="en-US" sz="1800" dirty="0" smtClean="0"/>
              <a:t> </a:t>
            </a:r>
            <a:r>
              <a:rPr lang="en-US" sz="2000" baseline="-25000" dirty="0" smtClean="0"/>
              <a:t>&lt;condition1&gt;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Symbol" pitchFamily="18" charset="2"/>
              </a:rPr>
              <a:t></a:t>
            </a:r>
            <a:r>
              <a:rPr lang="en-US" sz="1800" dirty="0" smtClean="0"/>
              <a:t> </a:t>
            </a:r>
            <a:r>
              <a:rPr lang="en-US" sz="2000" baseline="-25000" dirty="0" smtClean="0"/>
              <a:t>&lt; condition2&gt;</a:t>
            </a:r>
            <a:r>
              <a:rPr lang="en-US" sz="1800" dirty="0" smtClean="0"/>
              <a:t> (R)) = </a:t>
            </a:r>
            <a:r>
              <a:rPr lang="en-US" sz="1800" dirty="0" smtClean="0">
                <a:latin typeface="Symbol" pitchFamily="18" charset="2"/>
              </a:rPr>
              <a:t></a:t>
            </a:r>
            <a:r>
              <a:rPr lang="en-US" sz="1800" dirty="0" smtClean="0"/>
              <a:t> </a:t>
            </a:r>
            <a:r>
              <a:rPr lang="en-US" sz="2000" baseline="-25000" dirty="0" smtClean="0"/>
              <a:t>&lt;condition2&gt;</a:t>
            </a:r>
            <a:r>
              <a:rPr lang="en-US" sz="1800" dirty="0" smtClean="0"/>
              <a:t> (</a:t>
            </a:r>
            <a:r>
              <a:rPr lang="en-US" sz="1800" dirty="0" smtClean="0">
                <a:latin typeface="Symbol" pitchFamily="18" charset="2"/>
              </a:rPr>
              <a:t></a:t>
            </a:r>
            <a:r>
              <a:rPr lang="en-US" sz="1800" dirty="0" smtClean="0"/>
              <a:t> </a:t>
            </a:r>
            <a:r>
              <a:rPr lang="en-US" sz="2000" baseline="-25000" dirty="0" smtClean="0"/>
              <a:t>&lt; condition1&gt;</a:t>
            </a:r>
            <a:r>
              <a:rPr lang="en-US" sz="1800" dirty="0" smtClean="0"/>
              <a:t> (R))</a:t>
            </a:r>
          </a:p>
          <a:p>
            <a:pPr lvl="2">
              <a:lnSpc>
                <a:spcPct val="80000"/>
              </a:lnSpc>
            </a:pPr>
            <a:endParaRPr lang="en-US" sz="7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Cascade of Select operations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>
                <a:latin typeface="Symbol" pitchFamily="18" charset="2"/>
              </a:rPr>
              <a:t></a:t>
            </a:r>
            <a:r>
              <a:rPr lang="en-US" sz="1800" baseline="-25000" dirty="0" smtClean="0"/>
              <a:t>&lt;cond1&gt;</a:t>
            </a:r>
            <a:r>
              <a:rPr lang="en-US" sz="1800" dirty="0" smtClean="0"/>
              <a:t>(</a:t>
            </a:r>
            <a:r>
              <a:rPr lang="en-US" sz="1800" dirty="0" smtClean="0">
                <a:latin typeface="Symbol" pitchFamily="18" charset="2"/>
              </a:rPr>
              <a:t></a:t>
            </a:r>
            <a:r>
              <a:rPr lang="en-US" sz="1800" baseline="-25000" dirty="0" smtClean="0"/>
              <a:t>&lt; cond2&gt;</a:t>
            </a:r>
            <a:r>
              <a:rPr lang="en-US" sz="1800" dirty="0" smtClean="0"/>
              <a:t> (</a:t>
            </a:r>
            <a:r>
              <a:rPr lang="en-US" sz="1800" dirty="0" smtClean="0">
                <a:latin typeface="Symbol" pitchFamily="18" charset="2"/>
              </a:rPr>
              <a:t></a:t>
            </a:r>
            <a:r>
              <a:rPr lang="en-US" sz="1800" baseline="-25000" dirty="0" smtClean="0"/>
              <a:t>&lt;cond3&gt;</a:t>
            </a:r>
            <a:r>
              <a:rPr lang="en-US" sz="1800" dirty="0" smtClean="0"/>
              <a:t>(R)) = </a:t>
            </a:r>
            <a:r>
              <a:rPr lang="en-US" sz="1800" dirty="0" smtClean="0">
                <a:latin typeface="Symbol" pitchFamily="18" charset="2"/>
              </a:rPr>
              <a:t></a:t>
            </a:r>
            <a:r>
              <a:rPr lang="en-US" sz="1800" baseline="-25000" dirty="0" smtClean="0"/>
              <a:t> &lt;cond1&gt; AND &lt; cond2&gt; AND &lt; cond3&gt;</a:t>
            </a:r>
            <a:r>
              <a:rPr lang="en-US" sz="1800" dirty="0" smtClean="0"/>
              <a:t>(R)))</a:t>
            </a:r>
          </a:p>
          <a:p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4488574"/>
            <a:ext cx="7589783" cy="1455026"/>
            <a:chOff x="609600" y="3962400"/>
            <a:chExt cx="7589783" cy="1455026"/>
          </a:xfrm>
        </p:grpSpPr>
        <p:pic>
          <p:nvPicPr>
            <p:cNvPr id="5" name="Picture 6" descr="fig06_01"/>
            <p:cNvPicPr>
              <a:picLocks noChangeAspect="1" noChangeArrowheads="1"/>
            </p:cNvPicPr>
            <p:nvPr/>
          </p:nvPicPr>
          <p:blipFill>
            <a:blip r:embed="rId3" cstate="print"/>
            <a:srcRect l="45283" t="3296" b="91761"/>
            <a:stretch>
              <a:fillRect/>
            </a:stretch>
          </p:blipFill>
          <p:spPr bwMode="auto">
            <a:xfrm>
              <a:off x="990600" y="3962400"/>
              <a:ext cx="7086600" cy="366548"/>
            </a:xfrm>
            <a:prstGeom prst="rect">
              <a:avLst/>
            </a:prstGeom>
            <a:noFill/>
          </p:spPr>
        </p:pic>
        <p:pic>
          <p:nvPicPr>
            <p:cNvPr id="6" name="Picture 6" descr="fig06_01"/>
            <p:cNvPicPr>
              <a:picLocks noChangeAspect="1" noChangeArrowheads="1"/>
            </p:cNvPicPr>
            <p:nvPr/>
          </p:nvPicPr>
          <p:blipFill>
            <a:blip r:embed="rId3" cstate="print"/>
            <a:srcRect t="21421" b="53862"/>
            <a:stretch>
              <a:fillRect/>
            </a:stretch>
          </p:blipFill>
          <p:spPr bwMode="auto">
            <a:xfrm>
              <a:off x="609600" y="4343400"/>
              <a:ext cx="7589783" cy="107402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dirty="0" smtClean="0"/>
              <a:t>Project Operation (unary operation)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077200" cy="4568952"/>
          </a:xfrm>
        </p:spPr>
        <p:txBody>
          <a:bodyPr/>
          <a:lstStyle/>
          <a:p>
            <a:r>
              <a:rPr lang="en-US" sz="2100" dirty="0" smtClean="0"/>
              <a:t>This operation  selects a subset of columns from the existing relation.  </a:t>
            </a:r>
          </a:p>
          <a:p>
            <a:pPr>
              <a:lnSpc>
                <a:spcPct val="80000"/>
              </a:lnSpc>
            </a:pPr>
            <a:r>
              <a:rPr lang="en-US" sz="2100" dirty="0" smtClean="0"/>
              <a:t>P</a:t>
            </a:r>
            <a:r>
              <a:rPr lang="en-US" sz="2100" i="1" dirty="0" smtClean="0"/>
              <a:t>roject</a:t>
            </a:r>
            <a:r>
              <a:rPr lang="en-US" sz="2100" dirty="0" smtClean="0"/>
              <a:t> operation is denoted by  </a:t>
            </a:r>
            <a:r>
              <a:rPr lang="en-US" sz="2100" dirty="0" smtClean="0">
                <a:latin typeface="Symbol" pitchFamily="18" charset="2"/>
              </a:rPr>
              <a:t></a:t>
            </a:r>
            <a:r>
              <a:rPr lang="en-US" sz="2100" baseline="-25000" dirty="0" smtClean="0"/>
              <a:t>&lt;attribute list&gt;</a:t>
            </a:r>
            <a:r>
              <a:rPr lang="en-US" sz="2100" dirty="0"/>
              <a:t>R</a:t>
            </a:r>
            <a:endParaRPr lang="en-US" sz="800" dirty="0" smtClean="0"/>
          </a:p>
          <a:p>
            <a:pPr>
              <a:lnSpc>
                <a:spcPct val="80000"/>
              </a:lnSpc>
            </a:pPr>
            <a:r>
              <a:rPr lang="en-US" sz="2100" dirty="0" smtClean="0"/>
              <a:t>It </a:t>
            </a:r>
            <a:r>
              <a:rPr lang="en-US" sz="2100" i="1" dirty="0" smtClean="0"/>
              <a:t>removes duplicate tuples, the </a:t>
            </a:r>
            <a:r>
              <a:rPr lang="en-US" sz="1800" i="1" dirty="0" smtClean="0"/>
              <a:t>result of project is set of tuples</a:t>
            </a:r>
          </a:p>
          <a:p>
            <a:pPr marL="274320" lvl="1">
              <a:lnSpc>
                <a:spcPct val="80000"/>
              </a:lnSpc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b="1" dirty="0" smtClean="0"/>
              <a:t>Example:</a:t>
            </a:r>
            <a:r>
              <a:rPr lang="en-US" dirty="0" smtClean="0"/>
              <a:t> </a:t>
            </a:r>
          </a:p>
          <a:p>
            <a:pPr marL="548640" lvl="2">
              <a:lnSpc>
                <a:spcPct val="80000"/>
              </a:lnSpc>
              <a:spcBef>
                <a:spcPts val="600"/>
              </a:spcBef>
              <a:buSzPct val="70000"/>
            </a:pPr>
            <a:r>
              <a:rPr lang="en-US" dirty="0" smtClean="0"/>
              <a:t> RESULT</a:t>
            </a:r>
            <a:r>
              <a:rPr lang="en-US" dirty="0" smtClean="0">
                <a:sym typeface="Symbol" pitchFamily="18" charset="2"/>
              </a:rPr>
              <a:t> </a:t>
            </a:r>
            <a:r>
              <a:rPr lang="en-US" b="1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/>
              <a:t>L</a:t>
            </a:r>
            <a:r>
              <a:rPr lang="en-US" baseline="-25000" dirty="0" smtClean="0"/>
              <a:t>NAME, FNAME, SALARY</a:t>
            </a:r>
            <a:r>
              <a:rPr lang="en-US" dirty="0" smtClean="0"/>
              <a:t> (EMPLOYEE)</a:t>
            </a:r>
          </a:p>
          <a:p>
            <a:pPr marL="548640" lvl="2">
              <a:lnSpc>
                <a:spcPct val="80000"/>
              </a:lnSpc>
              <a:spcBef>
                <a:spcPts val="600"/>
              </a:spcBef>
              <a:buSzPct val="70000"/>
            </a:pP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DN </a:t>
            </a:r>
            <a:r>
              <a:rPr lang="en-US" b="1" dirty="0" smtClean="0">
                <a:latin typeface="Symbol" pitchFamily="18" charset="2"/>
              </a:rPr>
              <a:t></a:t>
            </a:r>
            <a:r>
              <a:rPr lang="en-US" dirty="0" smtClean="0"/>
              <a:t> </a:t>
            </a:r>
            <a:r>
              <a:rPr lang="en-US" baseline="-25000" dirty="0" smtClean="0"/>
              <a:t>DNAME, DNUMBER</a:t>
            </a:r>
            <a:r>
              <a:rPr lang="en-US" dirty="0" smtClean="0"/>
              <a:t> (DEPARTMENT)</a:t>
            </a:r>
          </a:p>
          <a:p>
            <a:pPr marL="548640" lvl="2" algn="ctr">
              <a:lnSpc>
                <a:spcPct val="80000"/>
              </a:lnSpc>
              <a:spcBef>
                <a:spcPts val="600"/>
              </a:spcBef>
              <a:buSzPct val="70000"/>
              <a:buNone/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6" descr="fig06_01"/>
          <p:cNvPicPr>
            <a:picLocks noChangeAspect="1" noChangeArrowheads="1"/>
          </p:cNvPicPr>
          <p:nvPr/>
        </p:nvPicPr>
        <p:blipFill>
          <a:blip r:embed="rId3" cstate="print"/>
          <a:srcRect t="52729" r="71698"/>
          <a:stretch>
            <a:fillRect/>
          </a:stretch>
        </p:blipFill>
        <p:spPr bwMode="auto">
          <a:xfrm>
            <a:off x="5943600" y="4367212"/>
            <a:ext cx="2286000" cy="2185988"/>
          </a:xfrm>
          <a:prstGeom prst="rect">
            <a:avLst/>
          </a:prstGeom>
          <a:noFill/>
        </p:spPr>
      </p:pic>
      <p:pic>
        <p:nvPicPr>
          <p:cNvPr id="5" name="Picture 9" descr="fig05_06"/>
          <p:cNvPicPr>
            <a:picLocks noChangeAspect="1" noChangeArrowheads="1"/>
          </p:cNvPicPr>
          <p:nvPr/>
        </p:nvPicPr>
        <p:blipFill>
          <a:blip r:embed="rId4" cstate="print"/>
          <a:srcRect t="4191" b="67960"/>
          <a:stretch>
            <a:fillRect/>
          </a:stretch>
        </p:blipFill>
        <p:spPr bwMode="auto">
          <a:xfrm>
            <a:off x="304800" y="4495800"/>
            <a:ext cx="5368636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/>
          <a:lstStyle/>
          <a:p>
            <a:pPr marL="548640" lvl="2" algn="ctr">
              <a:lnSpc>
                <a:spcPct val="80000"/>
              </a:lnSpc>
              <a:spcBef>
                <a:spcPts val="600"/>
              </a:spcBef>
              <a:buSzPct val="70000"/>
              <a:buNone/>
            </a:pPr>
            <a:endParaRPr lang="en-US" dirty="0" smtClean="0"/>
          </a:p>
          <a:p>
            <a:r>
              <a:rPr lang="en-US" sz="2200" dirty="0" smtClean="0"/>
              <a:t>Project operation is </a:t>
            </a:r>
            <a:r>
              <a:rPr lang="en-US" sz="2200" i="1" dirty="0" smtClean="0"/>
              <a:t>not</a:t>
            </a:r>
            <a:r>
              <a:rPr lang="en-US" sz="2200" dirty="0" smtClean="0"/>
              <a:t> commutative</a:t>
            </a:r>
          </a:p>
          <a:p>
            <a:r>
              <a:rPr lang="en-US" sz="2100" dirty="0" smtClean="0">
                <a:latin typeface="Symbol" pitchFamily="18" charset="2"/>
              </a:rPr>
              <a:t></a:t>
            </a:r>
            <a:r>
              <a:rPr lang="en-US" sz="2100" dirty="0" smtClean="0"/>
              <a:t> </a:t>
            </a:r>
            <a:r>
              <a:rPr lang="en-US" sz="2100" baseline="-25000" dirty="0" smtClean="0"/>
              <a:t>&lt;list1&gt;</a:t>
            </a:r>
            <a:r>
              <a:rPr lang="en-US" sz="2100" dirty="0" smtClean="0"/>
              <a:t> (</a:t>
            </a:r>
            <a:r>
              <a:rPr lang="en-US" sz="2100" dirty="0" smtClean="0">
                <a:latin typeface="Symbol" pitchFamily="18" charset="2"/>
              </a:rPr>
              <a:t></a:t>
            </a:r>
            <a:r>
              <a:rPr lang="en-US" sz="2100" dirty="0" smtClean="0"/>
              <a:t> </a:t>
            </a:r>
            <a:r>
              <a:rPr lang="en-US" sz="2100" baseline="-25000" dirty="0" smtClean="0"/>
              <a:t>&lt;list2&gt;</a:t>
            </a:r>
            <a:r>
              <a:rPr lang="en-US" sz="2100" dirty="0" smtClean="0"/>
              <a:t> (R) ) = </a:t>
            </a:r>
            <a:r>
              <a:rPr lang="en-US" sz="2100" dirty="0" smtClean="0">
                <a:latin typeface="Symbol" pitchFamily="18" charset="2"/>
              </a:rPr>
              <a:t></a:t>
            </a:r>
            <a:r>
              <a:rPr lang="en-US" sz="2100" dirty="0" smtClean="0"/>
              <a:t> </a:t>
            </a:r>
            <a:r>
              <a:rPr lang="en-US" sz="2100" baseline="-25000" dirty="0" smtClean="0"/>
              <a:t>&lt;list1&gt;</a:t>
            </a:r>
            <a:r>
              <a:rPr lang="en-US" sz="2100" dirty="0" smtClean="0"/>
              <a:t> (R) as long as &lt;list2&gt; contains the attributes in &lt;list1&gt; </a:t>
            </a:r>
          </a:p>
          <a:p>
            <a:endParaRPr lang="en-US" sz="2100" dirty="0" smtClean="0"/>
          </a:p>
          <a:p>
            <a:r>
              <a:rPr lang="en-US" sz="2200" dirty="0" smtClean="0"/>
              <a:t>No of Tuples </a:t>
            </a:r>
            <a:r>
              <a:rPr lang="en-US" sz="2200" dirty="0"/>
              <a:t>in the result of projection </a:t>
            </a:r>
            <a:r>
              <a:rPr lang="en-US" sz="2200" b="1" dirty="0"/>
              <a:t>π</a:t>
            </a:r>
            <a:r>
              <a:rPr lang="en-US" sz="2200" baseline="-25000" dirty="0"/>
              <a:t> &lt;list&gt;</a:t>
            </a:r>
            <a:r>
              <a:rPr lang="en-US" sz="2200" dirty="0"/>
              <a:t>(R) </a:t>
            </a:r>
            <a:endParaRPr lang="en-US" sz="2200" dirty="0" smtClean="0"/>
          </a:p>
          <a:p>
            <a:pPr lvl="1"/>
            <a:r>
              <a:rPr lang="en-US" sz="2000" dirty="0" smtClean="0"/>
              <a:t>less </a:t>
            </a:r>
            <a:r>
              <a:rPr lang="en-US" sz="2000" dirty="0"/>
              <a:t>or equal to the number of tuples in R</a:t>
            </a:r>
          </a:p>
          <a:p>
            <a:pPr lvl="1"/>
            <a:r>
              <a:rPr lang="en-US" sz="2000" dirty="0"/>
              <a:t>If the list of attributes includes a </a:t>
            </a:r>
            <a:r>
              <a:rPr lang="en-US" sz="2000" i="1" dirty="0"/>
              <a:t>key</a:t>
            </a:r>
            <a:r>
              <a:rPr lang="en-US" sz="2000" dirty="0"/>
              <a:t> of R, then the </a:t>
            </a:r>
            <a:r>
              <a:rPr lang="en-US" sz="2000" dirty="0" smtClean="0"/>
              <a:t>no </a:t>
            </a:r>
            <a:r>
              <a:rPr lang="en-US" sz="2000" dirty="0"/>
              <a:t>of </a:t>
            </a:r>
            <a:r>
              <a:rPr lang="en-US" sz="2000" dirty="0" smtClean="0"/>
              <a:t>is </a:t>
            </a:r>
            <a:r>
              <a:rPr lang="en-US" sz="2000" i="1" dirty="0"/>
              <a:t>equal</a:t>
            </a:r>
            <a:r>
              <a:rPr lang="en-US" sz="2000" dirty="0"/>
              <a:t> to the </a:t>
            </a:r>
            <a:r>
              <a:rPr lang="en-US" sz="2000" dirty="0" smtClean="0"/>
              <a:t>no </a:t>
            </a:r>
            <a:r>
              <a:rPr lang="en-US" sz="2000" dirty="0"/>
              <a:t>of tuples in R</a:t>
            </a:r>
          </a:p>
          <a:p>
            <a:pPr lvl="1"/>
            <a:endParaRPr lang="en-US" sz="1800" dirty="0" smtClean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6003</TotalTime>
  <Words>2777</Words>
  <Application>Microsoft Office PowerPoint</Application>
  <PresentationFormat>On-screen Show (4:3)</PresentationFormat>
  <Paragraphs>428</Paragraphs>
  <Slides>49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Calibri</vt:lpstr>
      <vt:lpstr>Century Schoolbook</vt:lpstr>
      <vt:lpstr>Symbol</vt:lpstr>
      <vt:lpstr>Times New Roman</vt:lpstr>
      <vt:lpstr>Wingdings</vt:lpstr>
      <vt:lpstr>Wingdings 2</vt:lpstr>
      <vt:lpstr>Oriel</vt:lpstr>
      <vt:lpstr>Relational Algebra</vt:lpstr>
      <vt:lpstr>Relational Algebra</vt:lpstr>
      <vt:lpstr>PowerPoint Presentation</vt:lpstr>
      <vt:lpstr>Select Operation(unary operation)</vt:lpstr>
      <vt:lpstr>Examples : Select Operation</vt:lpstr>
      <vt:lpstr>PowerPoint Presentation</vt:lpstr>
      <vt:lpstr>Select Operation</vt:lpstr>
      <vt:lpstr>Project Operation (unary operation)</vt:lpstr>
      <vt:lpstr>Project Operation</vt:lpstr>
      <vt:lpstr>Relational Algebra Expressions </vt:lpstr>
      <vt:lpstr>Example: Sequence of Operations</vt:lpstr>
      <vt:lpstr>Example of applying multiple operations and RENAME</vt:lpstr>
      <vt:lpstr>RENAME OPEARATION</vt:lpstr>
      <vt:lpstr>Union (Binary Operation)</vt:lpstr>
      <vt:lpstr>UNION Example</vt:lpstr>
      <vt:lpstr>INTERSECTION And SET DIFFERENCE (Binary Operations)</vt:lpstr>
      <vt:lpstr>Relational Algebra Operations from Set Theory</vt:lpstr>
      <vt:lpstr>Example to illustrate the result of UNION, INTERSECT, and DIFFERENCE</vt:lpstr>
      <vt:lpstr>CARTESIAN PRODUCT</vt:lpstr>
      <vt:lpstr>PowerPoint Presentation</vt:lpstr>
      <vt:lpstr>JOIN(Binary Operation)</vt:lpstr>
      <vt:lpstr>Example of JOIN operation</vt:lpstr>
      <vt:lpstr>Complete Set of Relational Operations</vt:lpstr>
      <vt:lpstr>Some properties of JOIN</vt:lpstr>
      <vt:lpstr>Theta-join</vt:lpstr>
      <vt:lpstr>Equi-Join</vt:lpstr>
      <vt:lpstr>Issue with Equijoin Operation</vt:lpstr>
      <vt:lpstr>NATURAL JOIN Operation</vt:lpstr>
      <vt:lpstr>NATURAL JOIN Operation</vt:lpstr>
      <vt:lpstr>Example: Natural Join</vt:lpstr>
      <vt:lpstr>Example of NATURAL JOIN operation</vt:lpstr>
      <vt:lpstr>DIVISION (Binary Operation)</vt:lpstr>
      <vt:lpstr>Example of DIVISION</vt:lpstr>
      <vt:lpstr>Recap of Relational Algebra Operations</vt:lpstr>
      <vt:lpstr>Aggregate Functions</vt:lpstr>
      <vt:lpstr>Aggregate Function Operation</vt:lpstr>
      <vt:lpstr>Using Grouping with Aggregation</vt:lpstr>
      <vt:lpstr>Example: aggregate functions and grouping</vt:lpstr>
      <vt:lpstr>Examples of Queries in Relational Algebra </vt:lpstr>
      <vt:lpstr>Examples of Queries in Relational Algebra </vt:lpstr>
      <vt:lpstr>Examples of Queries in Relational Algebra </vt:lpstr>
      <vt:lpstr>Outer Join Operation</vt:lpstr>
      <vt:lpstr>Left Outer Join</vt:lpstr>
      <vt:lpstr>Outer Join Operation</vt:lpstr>
      <vt:lpstr>Full Outer Join vs Cartesian Product</vt:lpstr>
      <vt:lpstr>OUTER UNION Operations</vt:lpstr>
      <vt:lpstr>Outer Join Example</vt:lpstr>
      <vt:lpstr>Relational Algebra Operators</vt:lpstr>
      <vt:lpstr>Chapter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Constraints</dc:title>
  <dc:creator>Zareen Alamgir</dc:creator>
  <cp:lastModifiedBy>Muhammad Naveed</cp:lastModifiedBy>
  <cp:revision>263</cp:revision>
  <dcterms:created xsi:type="dcterms:W3CDTF">2011-02-07T14:03:14Z</dcterms:created>
  <dcterms:modified xsi:type="dcterms:W3CDTF">2022-10-05T06:07:55Z</dcterms:modified>
</cp:coreProperties>
</file>