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themeOverride+xml" PartName="/ppt/theme/themeOverr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Lst>
  <p:sldSz cy="6858000" cx="9144000"/>
  <p:notesSz cx="6881800" cy="9296400"/>
  <p:embeddedFontLst>
    <p:embeddedFont>
      <p:font typeface="Tahoma"/>
      <p:regular r:id="rId66"/>
      <p:bold r:id="rId67"/>
    </p:embeddedFont>
    <p:embeddedFont>
      <p:font typeface="Century Schoolbook"/>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20">
          <p15:clr>
            <a:srgbClr val="A4A3A4"/>
          </p15:clr>
        </p15:guide>
        <p15:guide id="2" pos="2880">
          <p15:clr>
            <a:srgbClr val="A4A3A4"/>
          </p15:clr>
        </p15:guide>
      </p15:sldGuideLst>
    </p:ext>
    <p:ext uri="{2D200454-40CA-4A62-9FC3-DE9A4176ACB9}">
      <p15:notesGuideLst>
        <p15:guide id="1" orient="horz" pos="2928">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20" orient="horz"/>
        <p:guide pos="2880"/>
      </p:guideLst>
    </p:cSldViewPr>
  </p:slideViewPr>
  <p:notesViewPr>
    <p:cSldViewPr snapToGrid="0">
      <p:cViewPr varScale="1">
        <p:scale>
          <a:sx n="100" d="100"/>
          <a:sy n="100" d="100"/>
        </p:scale>
        <p:origin x="0" y="0"/>
      </p:cViewPr>
      <p:guideLst>
        <p:guide pos="2928" orient="horz"/>
        <p:guide pos="216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CenturySchoolbook-boldItalic.fntdata"/><Relationship Id="rId70" Type="http://schemas.openxmlformats.org/officeDocument/2006/relationships/font" Target="fonts/CenturySchoolbook-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Tahoma-regular.fntdata"/><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CenturySchoolbook-regular.fntdata"/><Relationship Id="rId23" Type="http://schemas.openxmlformats.org/officeDocument/2006/relationships/slide" Target="slides/slide18.xml"/><Relationship Id="rId67" Type="http://schemas.openxmlformats.org/officeDocument/2006/relationships/font" Target="fonts/Tahoma-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CenturySchoolbook-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2913" cy="465138"/>
          </a:xfrm>
          <a:prstGeom prst="rect">
            <a:avLst/>
          </a:prstGeom>
          <a:noFill/>
          <a:ln>
            <a:noFill/>
          </a:ln>
        </p:spPr>
        <p:txBody>
          <a:bodyPr anchorCtr="0" anchor="t"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00488" y="0"/>
            <a:ext cx="2981325" cy="465138"/>
          </a:xfrm>
          <a:prstGeom prst="rect">
            <a:avLst/>
          </a:prstGeom>
          <a:noFill/>
          <a:ln>
            <a:noFill/>
          </a:ln>
        </p:spPr>
        <p:txBody>
          <a:bodyPr anchorCtr="0" anchor="t" bIns="46200" lIns="92425" spcFirstLastPara="1" rIns="92425" wrap="square" tIns="46200">
            <a:noAutofit/>
          </a:bodyPr>
          <a:lstStyle>
            <a:lvl1pPr lvl="0" marR="0" rtl="0" algn="r">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lvl1pPr indent="-228600" lvl="0" marL="457200" marR="0" rtl="0" algn="l">
              <a:spcBef>
                <a:spcPts val="540"/>
              </a:spcBef>
              <a:spcAft>
                <a:spcPts val="0"/>
              </a:spcAft>
              <a:buSzPts val="1400"/>
              <a:buNone/>
              <a:defRPr b="0" i="0" sz="1800" u="none" cap="none" strike="noStrike">
                <a:solidFill>
                  <a:schemeClr val="dk1"/>
                </a:solidFill>
                <a:latin typeface="Arial"/>
                <a:ea typeface="Arial"/>
                <a:cs typeface="Arial"/>
                <a:sym typeface="Arial"/>
              </a:defRPr>
            </a:lvl1pPr>
            <a:lvl2pPr indent="-228600" lvl="1" marL="914400" marR="0" rtl="0" algn="l">
              <a:spcBef>
                <a:spcPts val="480"/>
              </a:spcBef>
              <a:spcAft>
                <a:spcPts val="0"/>
              </a:spcAft>
              <a:buSzPts val="1400"/>
              <a:buNone/>
              <a:defRPr b="0" i="0" sz="16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31263"/>
            <a:ext cx="2982913" cy="465137"/>
          </a:xfrm>
          <a:prstGeom prst="rect">
            <a:avLst/>
          </a:prstGeom>
          <a:noFill/>
          <a:ln>
            <a:noFill/>
          </a:ln>
        </p:spPr>
        <p:txBody>
          <a:bodyPr anchorCtr="0" anchor="b" bIns="46200" lIns="92425" spcFirstLastPara="1" rIns="92425" wrap="square" tIns="46200">
            <a:noAutofit/>
          </a:bodyPr>
          <a:lstStyle>
            <a:lvl1pPr lvl="0" marR="0" rtl="0" algn="l">
              <a:spcBef>
                <a:spcPts val="0"/>
              </a:spcBef>
              <a:spcAft>
                <a:spcPts val="0"/>
              </a:spcAft>
              <a:buSzPts val="1400"/>
              <a:buNone/>
              <a:defRPr b="0" i="0" sz="1200" u="none" cap="none" strike="noStrike">
                <a:solidFill>
                  <a:schemeClr val="dk1"/>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
        <p:nvSpPr>
          <p:cNvPr id="138" name="Google Shape;138;p1: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193" name="Google Shape;193;p1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1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1: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207" name="Google Shape;207;p1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214" name="Google Shape;214;p1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4: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1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5: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236" name="Google Shape;236;p1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243" name="Google Shape;243;p1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249" name="Google Shape;249;p1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55" name="Google Shape;255;p1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9: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145" name="Google Shape;145;p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63" name="Google Shape;263;p2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20: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271" name="Google Shape;271;p2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279" name="Google Shape;279;p2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3: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287" name="Google Shape;287;p2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294" name="Google Shape;294;p2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24: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02" name="Google Shape;302;p2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25: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10" name="Google Shape;310;p2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26: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19" name="Google Shape;319;p2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25" name="Google Shape;325;p2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9: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32" name="Google Shape;332;p2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151" name="Google Shape;151;p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39" name="Google Shape;339;p3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46" name="Google Shape;346;p3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2: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53" name="Google Shape;353;p3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3: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59" name="Google Shape;359;p3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4: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65" name="Google Shape;365;p3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5: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72" name="Google Shape;372;p3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6: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79" name="Google Shape;379;p3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36: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7: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387" name="Google Shape;387;p3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38: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393" name="Google Shape;393;p3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38: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9: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3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39: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157" name="Google Shape;157;p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0: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09" name="Google Shape;409;p4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1: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15" name="Google Shape;415;p4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2: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21" name="Google Shape;421;p4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3: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27" name="Google Shape;427;p4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4: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34" name="Google Shape;434;p4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5: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41" name="Google Shape;441;p4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6: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48" name="Google Shape;448;p4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47: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55" name="Google Shape;455;p4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48: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62" name="Google Shape;462;p4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9: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468" name="Google Shape;468;p4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49: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163" name="Google Shape;163;p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0: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76" name="Google Shape;476;p5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1: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82" name="Google Shape;482;p51: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52: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488" name="Google Shape;488;p52: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3: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495" name="Google Shape;495;p53: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53: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4: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504" name="Google Shape;504;p54: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5" name="Google Shape;505;p54: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5: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513" name="Google Shape;513;p55: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6: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
        <p:nvSpPr>
          <p:cNvPr id="520" name="Google Shape;520;p5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1" name="Google Shape;521;p56: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7: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528" name="Google Shape;528;p5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5" name="Google Shape;535;p58:notes"/>
          <p:cNvSpPr txBox="1"/>
          <p:nvPr>
            <p:ph idx="1" type="body"/>
          </p:nvPr>
        </p:nvSpPr>
        <p:spPr>
          <a:xfrm>
            <a:off x="917575" y="4416425"/>
            <a:ext cx="5046663" cy="4183063"/>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rPr lang="en-US" sz="1800">
                <a:solidFill>
                  <a:schemeClr val="dk1"/>
                </a:solidFill>
                <a:latin typeface="Arial"/>
                <a:ea typeface="Arial"/>
                <a:cs typeface="Arial"/>
                <a:sym typeface="Arial"/>
              </a:rPr>
              <a:t>Say for a given instance of Supplier and an Instance of Part, can that supplier supply that particular part for multiple Projects.</a:t>
            </a:r>
            <a:r>
              <a:rPr b="1" lang="en-US" sz="1800">
                <a:solidFill>
                  <a:schemeClr val="dk1"/>
                </a:solidFill>
                <a:latin typeface="Arial"/>
                <a:ea typeface="Arial"/>
                <a:cs typeface="Arial"/>
                <a:sym typeface="Arial"/>
              </a:rPr>
              <a:t> Example</a:t>
            </a:r>
            <a:r>
              <a:rPr lang="en-US" sz="1800">
                <a:solidFill>
                  <a:schemeClr val="dk1"/>
                </a:solidFill>
                <a:latin typeface="Arial"/>
                <a:ea typeface="Arial"/>
                <a:cs typeface="Arial"/>
                <a:sym typeface="Arial"/>
              </a:rPr>
              <a:t> − Consider a Supplier S1 that supplies a part P1 to the company and the uses the P1 supplied by Supplier S1 in its multiple projects in that case the cardinality of Project relative to Supplier and Part is N (many).</a:t>
            </a:r>
            <a:endParaRPr/>
          </a:p>
          <a:p>
            <a:pPr indent="0" lvl="0" marL="0" rtl="0" algn="l">
              <a:spcBef>
                <a:spcPts val="540"/>
              </a:spcBef>
              <a:spcAft>
                <a:spcPts val="0"/>
              </a:spcAft>
              <a:buNone/>
            </a:pPr>
            <a:r>
              <a:t/>
            </a:r>
            <a:endParaRPr sz="1800">
              <a:solidFill>
                <a:schemeClr val="dk1"/>
              </a:solidFill>
              <a:latin typeface="Arial"/>
              <a:ea typeface="Arial"/>
              <a:cs typeface="Arial"/>
              <a:sym typeface="Arial"/>
            </a:endParaRPr>
          </a:p>
          <a:p>
            <a:pPr indent="0" lvl="0" marL="0" rtl="0" algn="l">
              <a:spcBef>
                <a:spcPts val="540"/>
              </a:spcBef>
              <a:spcAft>
                <a:spcPts val="0"/>
              </a:spcAft>
              <a:buNone/>
            </a:pPr>
            <a:r>
              <a:rPr lang="en-US" sz="1800">
                <a:solidFill>
                  <a:schemeClr val="dk1"/>
                </a:solidFill>
                <a:latin typeface="Arial"/>
                <a:ea typeface="Arial"/>
                <a:cs typeface="Arial"/>
                <a:sym typeface="Arial"/>
              </a:rPr>
              <a:t>In case of Supplier’s cardinality we can say for a given instance of Project one of its Part can be supplied by multiple Suppliers.</a:t>
            </a:r>
            <a:r>
              <a:rPr b="1" lang="en-US" sz="1800">
                <a:solidFill>
                  <a:schemeClr val="dk1"/>
                </a:solidFill>
                <a:latin typeface="Arial"/>
                <a:ea typeface="Arial"/>
                <a:cs typeface="Arial"/>
                <a:sym typeface="Arial"/>
              </a:rPr>
              <a:t>Example</a:t>
            </a:r>
            <a:r>
              <a:rPr lang="en-US" sz="1800">
                <a:solidFill>
                  <a:schemeClr val="dk1"/>
                </a:solidFill>
                <a:latin typeface="Arial"/>
                <a:ea typeface="Arial"/>
                <a:cs typeface="Arial"/>
                <a:sym typeface="Arial"/>
              </a:rPr>
              <a:t> − Consider a Project pj1 that has a Part P1 and it is being supplied by multiple Suppliers in that case the cardinality of Supplier relative to Project and Part is M (many).</a:t>
            </a:r>
            <a:endParaRPr/>
          </a:p>
          <a:p>
            <a:pPr indent="0" lvl="0" marL="0" rtl="0" algn="l">
              <a:spcBef>
                <a:spcPts val="540"/>
              </a:spcBef>
              <a:spcAft>
                <a:spcPts val="0"/>
              </a:spcAft>
              <a:buNone/>
            </a:pPr>
            <a:r>
              <a:t/>
            </a:r>
            <a:endParaRPr sz="1800">
              <a:solidFill>
                <a:schemeClr val="dk1"/>
              </a:solidFill>
              <a:latin typeface="Arial"/>
              <a:ea typeface="Arial"/>
              <a:cs typeface="Arial"/>
              <a:sym typeface="Arial"/>
            </a:endParaRPr>
          </a:p>
          <a:p>
            <a:pPr indent="0" lvl="0" marL="0" rtl="0" algn="l">
              <a:spcBef>
                <a:spcPts val="540"/>
              </a:spcBef>
              <a:spcAft>
                <a:spcPts val="0"/>
              </a:spcAft>
              <a:buNone/>
            </a:pPr>
            <a:r>
              <a:rPr lang="en-US" sz="1800">
                <a:solidFill>
                  <a:schemeClr val="dk1"/>
                </a:solidFill>
                <a:latin typeface="Arial"/>
                <a:ea typeface="Arial"/>
                <a:cs typeface="Arial"/>
                <a:sym typeface="Arial"/>
              </a:rPr>
              <a:t>Similarly, for a given instance of Supplier and an instance for Project does the Supplier supply multiple Parts.</a:t>
            </a:r>
            <a:r>
              <a:rPr b="1" lang="en-US" sz="1800">
                <a:solidFill>
                  <a:schemeClr val="dk1"/>
                </a:solidFill>
                <a:latin typeface="Arial"/>
                <a:ea typeface="Arial"/>
                <a:cs typeface="Arial"/>
                <a:sym typeface="Arial"/>
              </a:rPr>
              <a:t>Example</a:t>
            </a:r>
            <a:r>
              <a:rPr lang="en-US" sz="1800">
                <a:solidFill>
                  <a:schemeClr val="dk1"/>
                </a:solidFill>
                <a:latin typeface="Arial"/>
                <a:ea typeface="Arial"/>
                <a:cs typeface="Arial"/>
                <a:sym typeface="Arial"/>
              </a:rPr>
              <a:t> − Consider a Supplier S1 supplying parts for Project pj1. in that case the cardinality of Part relative to Supplier and Project is P (many).</a:t>
            </a:r>
            <a:endParaRPr/>
          </a:p>
          <a:p>
            <a:pPr indent="0" lvl="0" marL="0" rtl="0" algn="l">
              <a:spcBef>
                <a:spcPts val="540"/>
              </a:spcBef>
              <a:spcAft>
                <a:spcPts val="0"/>
              </a:spcAft>
              <a:buNone/>
            </a:pPr>
            <a:r>
              <a:rPr lang="en-US" sz="1800">
                <a:solidFill>
                  <a:schemeClr val="dk1"/>
                </a:solidFill>
                <a:latin typeface="Arial"/>
                <a:ea typeface="Arial"/>
                <a:cs typeface="Arial"/>
                <a:sym typeface="Arial"/>
              </a:rPr>
              <a:t> </a:t>
            </a:r>
            <a:endParaRPr/>
          </a:p>
          <a:p>
            <a:pPr indent="0" lvl="0" marL="0" rtl="0" algn="l">
              <a:spcBef>
                <a:spcPts val="540"/>
              </a:spcBef>
              <a:spcAft>
                <a:spcPts val="0"/>
              </a:spcAft>
              <a:buNone/>
            </a:pPr>
            <a:r>
              <a:t/>
            </a:r>
            <a:endParaRPr/>
          </a:p>
        </p:txBody>
      </p:sp>
      <p:sp>
        <p:nvSpPr>
          <p:cNvPr id="536" name="Google Shape;536;p58:notes"/>
          <p:cNvSpPr txBox="1"/>
          <p:nvPr>
            <p:ph idx="12" type="sldNum"/>
          </p:nvPr>
        </p:nvSpPr>
        <p:spPr>
          <a:xfrm>
            <a:off x="3900488" y="8831263"/>
            <a:ext cx="2981325" cy="465137"/>
          </a:xfrm>
          <a:prstGeom prst="rect">
            <a:avLst/>
          </a:prstGeom>
          <a:noFill/>
          <a:ln>
            <a:noFill/>
          </a:ln>
        </p:spPr>
        <p:txBody>
          <a:bodyPr anchorCtr="0" anchor="b" bIns="46200" lIns="92425" spcFirstLastPara="1" rIns="92425" wrap="square" tIns="462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9: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543" name="Google Shape;543;p5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6: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169" name="Google Shape;169;p6: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0: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550" name="Google Shape;550;p60: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175" name="Google Shape;175;p7: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181" name="Google Shape;181;p8: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917575" y="4416425"/>
            <a:ext cx="5046663" cy="4183063"/>
          </a:xfrm>
          <a:prstGeom prst="rect">
            <a:avLst/>
          </a:prstGeom>
        </p:spPr>
        <p:txBody>
          <a:bodyPr anchorCtr="0" anchor="t" bIns="46200" lIns="92425" spcFirstLastPara="1" rIns="92425" wrap="square" tIns="46200">
            <a:noAutofit/>
          </a:bodyPr>
          <a:lstStyle/>
          <a:p>
            <a:pPr indent="0" lvl="0" marL="0" rtl="0" algn="l">
              <a:spcBef>
                <a:spcPts val="540"/>
              </a:spcBef>
              <a:spcAft>
                <a:spcPts val="0"/>
              </a:spcAft>
              <a:buNone/>
            </a:pPr>
            <a:r>
              <a:t/>
            </a:r>
            <a:endParaRPr/>
          </a:p>
        </p:txBody>
      </p:sp>
      <p:sp>
        <p:nvSpPr>
          <p:cNvPr id="187" name="Google Shape;187;p9:notes"/>
          <p:cNvSpPr/>
          <p:nvPr>
            <p:ph idx="2" type="sldImg"/>
          </p:nvPr>
        </p:nvSpPr>
        <p:spPr>
          <a:xfrm>
            <a:off x="1117600" y="696913"/>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sp>
        <p:nvSpPr>
          <p:cNvPr id="26" name="Google Shape;26;p2"/>
          <p:cNvSpPr/>
          <p:nvPr/>
        </p:nvSpPr>
        <p:spPr>
          <a:xfrm>
            <a:off x="381000" y="0"/>
            <a:ext cx="609600" cy="6858000"/>
          </a:xfrm>
          <a:prstGeom prst="rect">
            <a:avLst/>
          </a:prstGeom>
          <a:solidFill>
            <a:srgbClr val="B2B2C3">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7" name="Google Shape;27;p2"/>
          <p:cNvSpPr/>
          <p:nvPr/>
        </p:nvSpPr>
        <p:spPr>
          <a:xfrm>
            <a:off x="276225" y="0"/>
            <a:ext cx="104775" cy="6858000"/>
          </a:xfrm>
          <a:prstGeom prst="rect">
            <a:avLst/>
          </a:prstGeom>
          <a:solidFill>
            <a:srgbClr val="CFCFD9">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8" name="Google Shape;28;p2"/>
          <p:cNvSpPr/>
          <p:nvPr/>
        </p:nvSpPr>
        <p:spPr>
          <a:xfrm>
            <a:off x="990600" y="0"/>
            <a:ext cx="182563" cy="6858000"/>
          </a:xfrm>
          <a:prstGeom prst="rect">
            <a:avLst/>
          </a:prstGeom>
          <a:solidFill>
            <a:srgbClr val="CFCF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 name="Google Shape;29;p2"/>
          <p:cNvSpPr/>
          <p:nvPr/>
        </p:nvSpPr>
        <p:spPr>
          <a:xfrm>
            <a:off x="1141413" y="0"/>
            <a:ext cx="230187" cy="6858000"/>
          </a:xfrm>
          <a:prstGeom prst="rect">
            <a:avLst/>
          </a:prstGeom>
          <a:solidFill>
            <a:srgbClr val="E9E9ED">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cxnSp>
        <p:nvCxnSpPr>
          <p:cNvPr id="30" name="Google Shape;30;p2"/>
          <p:cNvCxnSpPr/>
          <p:nvPr/>
        </p:nvCxnSpPr>
        <p:spPr>
          <a:xfrm>
            <a:off x="106363" y="0"/>
            <a:ext cx="0" cy="6858000"/>
          </a:xfrm>
          <a:prstGeom prst="straightConnector1">
            <a:avLst/>
          </a:prstGeom>
          <a:noFill/>
          <a:ln cap="flat" cmpd="sng" w="57150">
            <a:solidFill>
              <a:srgbClr val="B2B2C3">
                <a:alpha val="72941"/>
              </a:srgbClr>
            </a:solidFill>
            <a:prstDash val="solid"/>
            <a:round/>
            <a:headEnd len="sm" w="sm" type="none"/>
            <a:tailEnd len="sm" w="sm" type="none"/>
          </a:ln>
        </p:spPr>
      </p:cxnSp>
      <p:cxnSp>
        <p:nvCxnSpPr>
          <p:cNvPr id="31" name="Google Shape;31;p2"/>
          <p:cNvCxnSpPr/>
          <p:nvPr/>
        </p:nvCxnSpPr>
        <p:spPr>
          <a:xfrm>
            <a:off x="914400" y="0"/>
            <a:ext cx="0" cy="6858000"/>
          </a:xfrm>
          <a:prstGeom prst="straightConnector1">
            <a:avLst/>
          </a:prstGeom>
          <a:noFill/>
          <a:ln cap="flat" cmpd="sng" w="57150">
            <a:solidFill>
              <a:srgbClr val="E9E9ED">
                <a:alpha val="82745"/>
              </a:srgbClr>
            </a:solidFill>
            <a:prstDash val="solid"/>
            <a:round/>
            <a:headEnd len="sm" w="sm" type="none"/>
            <a:tailEnd len="sm" w="sm" type="none"/>
          </a:ln>
        </p:spPr>
      </p:cxnSp>
      <p:cxnSp>
        <p:nvCxnSpPr>
          <p:cNvPr id="32" name="Google Shape;32;p2"/>
          <p:cNvCxnSpPr/>
          <p:nvPr/>
        </p:nvCxnSpPr>
        <p:spPr>
          <a:xfrm>
            <a:off x="854075" y="0"/>
            <a:ext cx="0" cy="6858000"/>
          </a:xfrm>
          <a:prstGeom prst="straightConnector1">
            <a:avLst/>
          </a:prstGeom>
          <a:noFill/>
          <a:ln cap="flat" cmpd="sng" w="57150">
            <a:solidFill>
              <a:srgbClr val="B2B2C3"/>
            </a:solidFill>
            <a:prstDash val="solid"/>
            <a:round/>
            <a:headEnd len="sm" w="sm" type="none"/>
            <a:tailEnd len="sm" w="sm" type="none"/>
          </a:ln>
        </p:spPr>
      </p:cxnSp>
      <p:cxnSp>
        <p:nvCxnSpPr>
          <p:cNvPr id="33" name="Google Shape;33;p2"/>
          <p:cNvCxnSpPr/>
          <p:nvPr/>
        </p:nvCxnSpPr>
        <p:spPr>
          <a:xfrm>
            <a:off x="1727200" y="0"/>
            <a:ext cx="0" cy="6858000"/>
          </a:xfrm>
          <a:prstGeom prst="straightConnector1">
            <a:avLst/>
          </a:prstGeom>
          <a:noFill/>
          <a:ln cap="flat" cmpd="sng" w="28575">
            <a:solidFill>
              <a:srgbClr val="B2B2C3">
                <a:alpha val="81960"/>
              </a:srgbClr>
            </a:solidFill>
            <a:prstDash val="solid"/>
            <a:round/>
            <a:headEnd len="sm" w="sm" type="none"/>
            <a:tailEnd len="sm" w="sm" type="none"/>
          </a:ln>
        </p:spPr>
      </p:cxnSp>
      <p:cxnSp>
        <p:nvCxnSpPr>
          <p:cNvPr id="34" name="Google Shape;34;p2"/>
          <p:cNvCxnSpPr/>
          <p:nvPr/>
        </p:nvCxnSpPr>
        <p:spPr>
          <a:xfrm>
            <a:off x="1066800" y="0"/>
            <a:ext cx="0" cy="6858000"/>
          </a:xfrm>
          <a:prstGeom prst="straightConnector1">
            <a:avLst/>
          </a:prstGeom>
          <a:noFill/>
          <a:ln cap="flat" cmpd="sng" w="9525">
            <a:solidFill>
              <a:srgbClr val="B2B2C3"/>
            </a:solidFill>
            <a:prstDash val="solid"/>
            <a:round/>
            <a:headEnd len="sm" w="sm" type="none"/>
            <a:tailEnd len="sm" w="sm" type="none"/>
          </a:ln>
        </p:spPr>
      </p:cxnSp>
      <p:cxnSp>
        <p:nvCxnSpPr>
          <p:cNvPr id="35" name="Google Shape;35;p2"/>
          <p:cNvCxnSpPr/>
          <p:nvPr/>
        </p:nvCxnSpPr>
        <p:spPr>
          <a:xfrm>
            <a:off x="9113838" y="0"/>
            <a:ext cx="0" cy="6858000"/>
          </a:xfrm>
          <a:prstGeom prst="straightConnector1">
            <a:avLst/>
          </a:prstGeom>
          <a:noFill/>
          <a:ln cap="flat" cmpd="thickThin" w="57150">
            <a:solidFill>
              <a:srgbClr val="B2B2C3"/>
            </a:solidFill>
            <a:prstDash val="solid"/>
            <a:round/>
            <a:headEnd len="sm" w="sm" type="none"/>
            <a:tailEnd len="sm" w="sm" type="none"/>
          </a:ln>
        </p:spPr>
      </p:cxnSp>
      <p:sp>
        <p:nvSpPr>
          <p:cNvPr id="36" name="Google Shape;36;p2"/>
          <p:cNvSpPr/>
          <p:nvPr/>
        </p:nvSpPr>
        <p:spPr>
          <a:xfrm>
            <a:off x="1219200" y="0"/>
            <a:ext cx="76200" cy="6858000"/>
          </a:xfrm>
          <a:prstGeom prst="rect">
            <a:avLst/>
          </a:prstGeom>
          <a:solidFill>
            <a:srgbClr val="B2B2C3">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37" name="Google Shape;37;p2"/>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38" name="Google Shape;38;p2"/>
          <p:cNvSpPr/>
          <p:nvPr/>
        </p:nvSpPr>
        <p:spPr>
          <a:xfrm>
            <a:off x="1309688" y="4867275"/>
            <a:ext cx="641350"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39" name="Google Shape;39;p2"/>
          <p:cNvSpPr/>
          <p:nvPr/>
        </p:nvSpPr>
        <p:spPr>
          <a:xfrm>
            <a:off x="1090613" y="5500688"/>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40" name="Google Shape;40;p2"/>
          <p:cNvSpPr/>
          <p:nvPr/>
        </p:nvSpPr>
        <p:spPr>
          <a:xfrm>
            <a:off x="1663700" y="5788025"/>
            <a:ext cx="274638" cy="27463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41" name="Google Shape;41;p2"/>
          <p:cNvSpPr/>
          <p:nvPr/>
        </p:nvSpPr>
        <p:spPr>
          <a:xfrm>
            <a:off x="1905000" y="4495800"/>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42" name="Google Shape;42;p2"/>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4" name="Google Shape;44;p2"/>
          <p:cNvSpPr txBox="1"/>
          <p:nvPr>
            <p:ph idx="10" type="dt"/>
          </p:nvPr>
        </p:nvSpPr>
        <p:spPr>
          <a:xfrm rot="5400000">
            <a:off x="7764463" y="1174750"/>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
          <p:cNvSpPr txBox="1"/>
          <p:nvPr>
            <p:ph idx="11" type="ftr"/>
          </p:nvPr>
        </p:nvSpPr>
        <p:spPr>
          <a:xfrm rot="5400000">
            <a:off x="7077076" y="4181475"/>
            <a:ext cx="3657600" cy="3841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2" type="sldNum"/>
          </p:nvPr>
        </p:nvSpPr>
        <p:spPr>
          <a:xfrm>
            <a:off x="1325563" y="4929188"/>
            <a:ext cx="609600" cy="5175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b="0" i="0" sz="2400" u="none" cap="none" strike="noStrike">
                <a:solidFill>
                  <a:schemeClr val="dk1"/>
                </a:solidFill>
                <a:latin typeface="Arial"/>
                <a:ea typeface="Arial"/>
                <a:cs typeface="Arial"/>
                <a:sym typeface="Arial"/>
              </a:defRPr>
            </a:lvl1pPr>
            <a:lvl2pPr indent="0" lvl="1" marL="0" marR="0" rtl="0" algn="l">
              <a:spcBef>
                <a:spcPts val="0"/>
              </a:spcBef>
              <a:spcAft>
                <a:spcPts val="0"/>
              </a:spcAft>
              <a:buNone/>
              <a:defRPr b="0" i="0" sz="2400" u="none" cap="none" strike="noStrike">
                <a:solidFill>
                  <a:schemeClr val="dk1"/>
                </a:solidFill>
                <a:latin typeface="Arial"/>
                <a:ea typeface="Arial"/>
                <a:cs typeface="Arial"/>
                <a:sym typeface="Arial"/>
              </a:defRPr>
            </a:lvl2pPr>
            <a:lvl3pPr indent="0" lvl="2" marL="0" marR="0" rtl="0" algn="l">
              <a:spcBef>
                <a:spcPts val="0"/>
              </a:spcBef>
              <a:spcAft>
                <a:spcPts val="0"/>
              </a:spcAft>
              <a:buNone/>
              <a:defRPr b="0" i="0" sz="2400" u="none" cap="none" strike="noStrike">
                <a:solidFill>
                  <a:schemeClr val="dk1"/>
                </a:solidFill>
                <a:latin typeface="Arial"/>
                <a:ea typeface="Arial"/>
                <a:cs typeface="Arial"/>
                <a:sym typeface="Arial"/>
              </a:defRPr>
            </a:lvl3pPr>
            <a:lvl4pPr indent="0" lvl="3" marL="0" marR="0" rtl="0" algn="l">
              <a:spcBef>
                <a:spcPts val="0"/>
              </a:spcBef>
              <a:spcAft>
                <a:spcPts val="0"/>
              </a:spcAft>
              <a:buNone/>
              <a:defRPr b="0" i="0" sz="2400" u="none" cap="none" strike="noStrike">
                <a:solidFill>
                  <a:schemeClr val="dk1"/>
                </a:solidFill>
                <a:latin typeface="Arial"/>
                <a:ea typeface="Arial"/>
                <a:cs typeface="Arial"/>
                <a:sym typeface="Arial"/>
              </a:defRPr>
            </a:lvl4pPr>
            <a:lvl5pPr indent="0" lvl="4" marL="0" marR="0" rtl="0" algn="l">
              <a:spcBef>
                <a:spcPts val="0"/>
              </a:spcBef>
              <a:spcAft>
                <a:spcPts val="0"/>
              </a:spcAft>
              <a:buNone/>
              <a:defRPr b="0" i="0" sz="2400" u="none" cap="none" strike="noStrike">
                <a:solidFill>
                  <a:schemeClr val="dk1"/>
                </a:solidFill>
                <a:latin typeface="Arial"/>
                <a:ea typeface="Arial"/>
                <a:cs typeface="Arial"/>
                <a:sym typeface="Arial"/>
              </a:defRPr>
            </a:lvl5pPr>
            <a:lvl6pPr indent="0" lvl="5" marL="0" marR="0" rtl="0" algn="l">
              <a:spcBef>
                <a:spcPts val="0"/>
              </a:spcBef>
              <a:spcAft>
                <a:spcPts val="0"/>
              </a:spcAft>
              <a:buNone/>
              <a:defRPr b="0" i="0" sz="2400" u="none" cap="none" strike="noStrike">
                <a:solidFill>
                  <a:schemeClr val="dk1"/>
                </a:solidFill>
                <a:latin typeface="Arial"/>
                <a:ea typeface="Arial"/>
                <a:cs typeface="Arial"/>
                <a:sym typeface="Arial"/>
              </a:defRPr>
            </a:lvl6pPr>
            <a:lvl7pPr indent="0" lvl="6" marL="0" marR="0" rtl="0" algn="l">
              <a:spcBef>
                <a:spcPts val="0"/>
              </a:spcBef>
              <a:spcAft>
                <a:spcPts val="0"/>
              </a:spcAft>
              <a:buNone/>
              <a:defRPr b="0" i="0" sz="2400" u="none" cap="none" strike="noStrike">
                <a:solidFill>
                  <a:schemeClr val="dk1"/>
                </a:solidFill>
                <a:latin typeface="Arial"/>
                <a:ea typeface="Arial"/>
                <a:cs typeface="Arial"/>
                <a:sym typeface="Arial"/>
              </a:defRPr>
            </a:lvl7pPr>
            <a:lvl8pPr indent="0" lvl="7" marL="0" marR="0" rtl="0" algn="l">
              <a:spcBef>
                <a:spcPts val="0"/>
              </a:spcBef>
              <a:spcAft>
                <a:spcPts val="0"/>
              </a:spcAft>
              <a:buNone/>
              <a:defRPr b="0" i="0" sz="2400" u="none" cap="none" strike="noStrike">
                <a:solidFill>
                  <a:schemeClr val="dk1"/>
                </a:solidFill>
                <a:latin typeface="Arial"/>
                <a:ea typeface="Arial"/>
                <a:cs typeface="Arial"/>
                <a:sym typeface="Arial"/>
              </a:defRPr>
            </a:lvl8pPr>
            <a:lvl9pPr indent="0" lvl="8" marL="0" marR="0" rtl="0" algn="l">
              <a:spcBef>
                <a:spcPts val="0"/>
              </a:spcBef>
              <a:spcAft>
                <a:spcPts val="0"/>
              </a:spcAft>
              <a:buNone/>
              <a:defRPr b="0" i="0" sz="24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1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1"/>
          <p:cNvSpPr txBox="1"/>
          <p:nvPr>
            <p:ph idx="1" type="body"/>
          </p:nvPr>
        </p:nvSpPr>
        <p:spPr>
          <a:xfrm rot="5400000">
            <a:off x="1754188" y="303213"/>
            <a:ext cx="4873625" cy="74676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6" name="Google Shape;126;p11"/>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1"/>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1"/>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2400">
                <a:solidFill>
                  <a:schemeClr val="dk1"/>
                </a:solidFill>
                <a:latin typeface="Arial"/>
                <a:ea typeface="Arial"/>
                <a:cs typeface="Arial"/>
                <a:sym typeface="Arial"/>
              </a:defRPr>
            </a:lvl1pPr>
            <a:lvl2pPr indent="0" lvl="1" marL="0" marR="0" rtl="0" algn="l">
              <a:spcBef>
                <a:spcPts val="0"/>
              </a:spcBef>
              <a:spcAft>
                <a:spcPts val="0"/>
              </a:spcAft>
              <a:buNone/>
              <a:defRPr sz="2400">
                <a:solidFill>
                  <a:schemeClr val="dk1"/>
                </a:solidFill>
                <a:latin typeface="Arial"/>
                <a:ea typeface="Arial"/>
                <a:cs typeface="Arial"/>
                <a:sym typeface="Arial"/>
              </a:defRPr>
            </a:lvl2pPr>
            <a:lvl3pPr indent="0" lvl="2" marL="0" marR="0" rtl="0" algn="l">
              <a:spcBef>
                <a:spcPts val="0"/>
              </a:spcBef>
              <a:spcAft>
                <a:spcPts val="0"/>
              </a:spcAft>
              <a:buNone/>
              <a:defRPr sz="2400">
                <a:solidFill>
                  <a:schemeClr val="dk1"/>
                </a:solidFill>
                <a:latin typeface="Arial"/>
                <a:ea typeface="Arial"/>
                <a:cs typeface="Arial"/>
                <a:sym typeface="Arial"/>
              </a:defRPr>
            </a:lvl3pPr>
            <a:lvl4pPr indent="0" lvl="3" marL="0" marR="0" rtl="0" algn="l">
              <a:spcBef>
                <a:spcPts val="0"/>
              </a:spcBef>
              <a:spcAft>
                <a:spcPts val="0"/>
              </a:spcAft>
              <a:buNone/>
              <a:defRPr sz="2400">
                <a:solidFill>
                  <a:schemeClr val="dk1"/>
                </a:solidFill>
                <a:latin typeface="Arial"/>
                <a:ea typeface="Arial"/>
                <a:cs typeface="Arial"/>
                <a:sym typeface="Arial"/>
              </a:defRPr>
            </a:lvl4pPr>
            <a:lvl5pPr indent="0" lvl="4" marL="0" marR="0" rtl="0" algn="l">
              <a:spcBef>
                <a:spcPts val="0"/>
              </a:spcBef>
              <a:spcAft>
                <a:spcPts val="0"/>
              </a:spcAft>
              <a:buNone/>
              <a:defRPr sz="2400">
                <a:solidFill>
                  <a:schemeClr val="dk1"/>
                </a:solidFill>
                <a:latin typeface="Arial"/>
                <a:ea typeface="Arial"/>
                <a:cs typeface="Arial"/>
                <a:sym typeface="Arial"/>
              </a:defRPr>
            </a:lvl5pPr>
            <a:lvl6pPr indent="0" lvl="5" marL="0" marR="0" rtl="0" algn="l">
              <a:spcBef>
                <a:spcPts val="0"/>
              </a:spcBef>
              <a:spcAft>
                <a:spcPts val="0"/>
              </a:spcAft>
              <a:buNone/>
              <a:defRPr sz="2400">
                <a:solidFill>
                  <a:schemeClr val="dk1"/>
                </a:solidFill>
                <a:latin typeface="Arial"/>
                <a:ea typeface="Arial"/>
                <a:cs typeface="Arial"/>
                <a:sym typeface="Arial"/>
              </a:defRPr>
            </a:lvl6pPr>
            <a:lvl7pPr indent="0" lvl="6" marL="0" marR="0" rtl="0" algn="l">
              <a:spcBef>
                <a:spcPts val="0"/>
              </a:spcBef>
              <a:spcAft>
                <a:spcPts val="0"/>
              </a:spcAft>
              <a:buNone/>
              <a:defRPr sz="2400">
                <a:solidFill>
                  <a:schemeClr val="dk1"/>
                </a:solidFill>
                <a:latin typeface="Arial"/>
                <a:ea typeface="Arial"/>
                <a:cs typeface="Arial"/>
                <a:sym typeface="Arial"/>
              </a:defRPr>
            </a:lvl7pPr>
            <a:lvl8pPr indent="0" lvl="7" marL="0" marR="0" rtl="0" algn="l">
              <a:spcBef>
                <a:spcPts val="0"/>
              </a:spcBef>
              <a:spcAft>
                <a:spcPts val="0"/>
              </a:spcAft>
              <a:buNone/>
              <a:defRPr sz="2400">
                <a:solidFill>
                  <a:schemeClr val="dk1"/>
                </a:solidFill>
                <a:latin typeface="Arial"/>
                <a:ea typeface="Arial"/>
                <a:cs typeface="Arial"/>
                <a:sym typeface="Arial"/>
              </a:defRPr>
            </a:lvl8pPr>
            <a:lvl9pPr indent="0" lvl="8" marL="0" marR="0" rtl="0" algn="l">
              <a:spcBef>
                <a:spcPts val="0"/>
              </a:spcBef>
              <a:spcAft>
                <a:spcPts val="0"/>
              </a:spcAft>
              <a:buNone/>
              <a:defRPr sz="2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12"/>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12"/>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2"/>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2"/>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2400">
                <a:solidFill>
                  <a:schemeClr val="dk1"/>
                </a:solidFill>
                <a:latin typeface="Arial"/>
                <a:ea typeface="Arial"/>
                <a:cs typeface="Arial"/>
                <a:sym typeface="Arial"/>
              </a:defRPr>
            </a:lvl1pPr>
            <a:lvl2pPr indent="0" lvl="1" marL="0" marR="0" rtl="0" algn="l">
              <a:spcBef>
                <a:spcPts val="0"/>
              </a:spcBef>
              <a:spcAft>
                <a:spcPts val="0"/>
              </a:spcAft>
              <a:buNone/>
              <a:defRPr sz="2400">
                <a:solidFill>
                  <a:schemeClr val="dk1"/>
                </a:solidFill>
                <a:latin typeface="Arial"/>
                <a:ea typeface="Arial"/>
                <a:cs typeface="Arial"/>
                <a:sym typeface="Arial"/>
              </a:defRPr>
            </a:lvl2pPr>
            <a:lvl3pPr indent="0" lvl="2" marL="0" marR="0" rtl="0" algn="l">
              <a:spcBef>
                <a:spcPts val="0"/>
              </a:spcBef>
              <a:spcAft>
                <a:spcPts val="0"/>
              </a:spcAft>
              <a:buNone/>
              <a:defRPr sz="2400">
                <a:solidFill>
                  <a:schemeClr val="dk1"/>
                </a:solidFill>
                <a:latin typeface="Arial"/>
                <a:ea typeface="Arial"/>
                <a:cs typeface="Arial"/>
                <a:sym typeface="Arial"/>
              </a:defRPr>
            </a:lvl3pPr>
            <a:lvl4pPr indent="0" lvl="3" marL="0" marR="0" rtl="0" algn="l">
              <a:spcBef>
                <a:spcPts val="0"/>
              </a:spcBef>
              <a:spcAft>
                <a:spcPts val="0"/>
              </a:spcAft>
              <a:buNone/>
              <a:defRPr sz="2400">
                <a:solidFill>
                  <a:schemeClr val="dk1"/>
                </a:solidFill>
                <a:latin typeface="Arial"/>
                <a:ea typeface="Arial"/>
                <a:cs typeface="Arial"/>
                <a:sym typeface="Arial"/>
              </a:defRPr>
            </a:lvl4pPr>
            <a:lvl5pPr indent="0" lvl="4" marL="0" marR="0" rtl="0" algn="l">
              <a:spcBef>
                <a:spcPts val="0"/>
              </a:spcBef>
              <a:spcAft>
                <a:spcPts val="0"/>
              </a:spcAft>
              <a:buNone/>
              <a:defRPr sz="2400">
                <a:solidFill>
                  <a:schemeClr val="dk1"/>
                </a:solidFill>
                <a:latin typeface="Arial"/>
                <a:ea typeface="Arial"/>
                <a:cs typeface="Arial"/>
                <a:sym typeface="Arial"/>
              </a:defRPr>
            </a:lvl5pPr>
            <a:lvl6pPr indent="0" lvl="5" marL="0" marR="0" rtl="0" algn="l">
              <a:spcBef>
                <a:spcPts val="0"/>
              </a:spcBef>
              <a:spcAft>
                <a:spcPts val="0"/>
              </a:spcAft>
              <a:buNone/>
              <a:defRPr sz="2400">
                <a:solidFill>
                  <a:schemeClr val="dk1"/>
                </a:solidFill>
                <a:latin typeface="Arial"/>
                <a:ea typeface="Arial"/>
                <a:cs typeface="Arial"/>
                <a:sym typeface="Arial"/>
              </a:defRPr>
            </a:lvl6pPr>
            <a:lvl7pPr indent="0" lvl="6" marL="0" marR="0" rtl="0" algn="l">
              <a:spcBef>
                <a:spcPts val="0"/>
              </a:spcBef>
              <a:spcAft>
                <a:spcPts val="0"/>
              </a:spcAft>
              <a:buNone/>
              <a:defRPr sz="2400">
                <a:solidFill>
                  <a:schemeClr val="dk1"/>
                </a:solidFill>
                <a:latin typeface="Arial"/>
                <a:ea typeface="Arial"/>
                <a:cs typeface="Arial"/>
                <a:sym typeface="Arial"/>
              </a:defRPr>
            </a:lvl7pPr>
            <a:lvl8pPr indent="0" lvl="7" marL="0" marR="0" rtl="0" algn="l">
              <a:spcBef>
                <a:spcPts val="0"/>
              </a:spcBef>
              <a:spcAft>
                <a:spcPts val="0"/>
              </a:spcAft>
              <a:buNone/>
              <a:defRPr sz="2400">
                <a:solidFill>
                  <a:schemeClr val="dk1"/>
                </a:solidFill>
                <a:latin typeface="Arial"/>
                <a:ea typeface="Arial"/>
                <a:cs typeface="Arial"/>
                <a:sym typeface="Arial"/>
              </a:defRPr>
            </a:lvl8pPr>
            <a:lvl9pPr indent="0" lvl="8" marL="0" marR="0" rtl="0" algn="l">
              <a:spcBef>
                <a:spcPts val="0"/>
              </a:spcBef>
              <a:spcAft>
                <a:spcPts val="0"/>
              </a:spcAft>
              <a:buNone/>
              <a:defRPr sz="2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7" name="Shape 47"/>
        <p:cNvGrpSpPr/>
        <p:nvPr/>
      </p:nvGrpSpPr>
      <p:grpSpPr>
        <a:xfrm>
          <a:off x="0" y="0"/>
          <a:ext cx="0" cy="0"/>
          <a:chOff x="0" y="0"/>
          <a:chExt cx="0" cy="0"/>
        </a:xfrm>
      </p:grpSpPr>
      <p:sp>
        <p:nvSpPr>
          <p:cNvPr id="48" name="Google Shape;48;p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0" name="Google Shape;50;p3"/>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a:off x="381000" y="0"/>
            <a:ext cx="609600" cy="6858000"/>
          </a:xfrm>
          <a:prstGeom prst="rect">
            <a:avLst/>
          </a:prstGeom>
          <a:solidFill>
            <a:srgbClr val="B2B2C3">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58" name="Google Shape;58;p5"/>
          <p:cNvSpPr/>
          <p:nvPr/>
        </p:nvSpPr>
        <p:spPr>
          <a:xfrm>
            <a:off x="276225" y="0"/>
            <a:ext cx="104775" cy="6858000"/>
          </a:xfrm>
          <a:prstGeom prst="rect">
            <a:avLst/>
          </a:prstGeom>
          <a:solidFill>
            <a:srgbClr val="CFCFD9">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59" name="Google Shape;59;p5"/>
          <p:cNvSpPr/>
          <p:nvPr/>
        </p:nvSpPr>
        <p:spPr>
          <a:xfrm>
            <a:off x="990600" y="0"/>
            <a:ext cx="182563" cy="6858000"/>
          </a:xfrm>
          <a:prstGeom prst="rect">
            <a:avLst/>
          </a:prstGeom>
          <a:solidFill>
            <a:srgbClr val="CFCFD9">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0" name="Google Shape;60;p5"/>
          <p:cNvSpPr/>
          <p:nvPr/>
        </p:nvSpPr>
        <p:spPr>
          <a:xfrm>
            <a:off x="1141413" y="0"/>
            <a:ext cx="230187" cy="6858000"/>
          </a:xfrm>
          <a:prstGeom prst="rect">
            <a:avLst/>
          </a:prstGeom>
          <a:solidFill>
            <a:srgbClr val="E9E9ED">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cxnSp>
        <p:nvCxnSpPr>
          <p:cNvPr id="61" name="Google Shape;61;p5"/>
          <p:cNvCxnSpPr/>
          <p:nvPr/>
        </p:nvCxnSpPr>
        <p:spPr>
          <a:xfrm>
            <a:off x="106363" y="0"/>
            <a:ext cx="0" cy="6858000"/>
          </a:xfrm>
          <a:prstGeom prst="straightConnector1">
            <a:avLst/>
          </a:prstGeom>
          <a:noFill/>
          <a:ln cap="flat" cmpd="sng" w="57150">
            <a:solidFill>
              <a:srgbClr val="B2B2C3">
                <a:alpha val="72941"/>
              </a:srgbClr>
            </a:solidFill>
            <a:prstDash val="solid"/>
            <a:round/>
            <a:headEnd len="sm" w="sm" type="none"/>
            <a:tailEnd len="sm" w="sm" type="none"/>
          </a:ln>
        </p:spPr>
      </p:cxnSp>
      <p:cxnSp>
        <p:nvCxnSpPr>
          <p:cNvPr id="62" name="Google Shape;62;p5"/>
          <p:cNvCxnSpPr/>
          <p:nvPr/>
        </p:nvCxnSpPr>
        <p:spPr>
          <a:xfrm>
            <a:off x="914400" y="0"/>
            <a:ext cx="0" cy="6858000"/>
          </a:xfrm>
          <a:prstGeom prst="straightConnector1">
            <a:avLst/>
          </a:prstGeom>
          <a:noFill/>
          <a:ln cap="flat" cmpd="sng" w="57150">
            <a:solidFill>
              <a:srgbClr val="E9E9ED">
                <a:alpha val="82745"/>
              </a:srgbClr>
            </a:solidFill>
            <a:prstDash val="solid"/>
            <a:round/>
            <a:headEnd len="sm" w="sm" type="none"/>
            <a:tailEnd len="sm" w="sm" type="none"/>
          </a:ln>
        </p:spPr>
      </p:cxnSp>
      <p:cxnSp>
        <p:nvCxnSpPr>
          <p:cNvPr id="63" name="Google Shape;63;p5"/>
          <p:cNvCxnSpPr/>
          <p:nvPr/>
        </p:nvCxnSpPr>
        <p:spPr>
          <a:xfrm>
            <a:off x="854075" y="0"/>
            <a:ext cx="0" cy="6858000"/>
          </a:xfrm>
          <a:prstGeom prst="straightConnector1">
            <a:avLst/>
          </a:prstGeom>
          <a:noFill/>
          <a:ln cap="flat" cmpd="sng" w="57150">
            <a:solidFill>
              <a:srgbClr val="B2B2C3"/>
            </a:solidFill>
            <a:prstDash val="solid"/>
            <a:round/>
            <a:headEnd len="sm" w="sm" type="none"/>
            <a:tailEnd len="sm" w="sm" type="none"/>
          </a:ln>
        </p:spPr>
      </p:cxnSp>
      <p:cxnSp>
        <p:nvCxnSpPr>
          <p:cNvPr id="64" name="Google Shape;64;p5"/>
          <p:cNvCxnSpPr/>
          <p:nvPr/>
        </p:nvCxnSpPr>
        <p:spPr>
          <a:xfrm>
            <a:off x="1727200" y="0"/>
            <a:ext cx="0" cy="6858000"/>
          </a:xfrm>
          <a:prstGeom prst="straightConnector1">
            <a:avLst/>
          </a:prstGeom>
          <a:noFill/>
          <a:ln cap="flat" cmpd="sng" w="28575">
            <a:solidFill>
              <a:srgbClr val="B2B2C3">
                <a:alpha val="81960"/>
              </a:srgbClr>
            </a:solidFill>
            <a:prstDash val="solid"/>
            <a:round/>
            <a:headEnd len="sm" w="sm" type="none"/>
            <a:tailEnd len="sm" w="sm" type="none"/>
          </a:ln>
        </p:spPr>
      </p:cxnSp>
      <p:cxnSp>
        <p:nvCxnSpPr>
          <p:cNvPr id="65" name="Google Shape;65;p5"/>
          <p:cNvCxnSpPr/>
          <p:nvPr/>
        </p:nvCxnSpPr>
        <p:spPr>
          <a:xfrm>
            <a:off x="1066800" y="0"/>
            <a:ext cx="0" cy="6858000"/>
          </a:xfrm>
          <a:prstGeom prst="straightConnector1">
            <a:avLst/>
          </a:prstGeom>
          <a:noFill/>
          <a:ln cap="flat" cmpd="sng" w="9525">
            <a:solidFill>
              <a:srgbClr val="B2B2C3"/>
            </a:solidFill>
            <a:prstDash val="solid"/>
            <a:round/>
            <a:headEnd len="sm" w="sm" type="none"/>
            <a:tailEnd len="sm" w="sm" type="none"/>
          </a:ln>
        </p:spPr>
      </p:cxnSp>
      <p:sp>
        <p:nvSpPr>
          <p:cNvPr id="66" name="Google Shape;66;p5"/>
          <p:cNvSpPr/>
          <p:nvPr/>
        </p:nvSpPr>
        <p:spPr>
          <a:xfrm>
            <a:off x="1219200" y="0"/>
            <a:ext cx="76200" cy="6858000"/>
          </a:xfrm>
          <a:prstGeom prst="rect">
            <a:avLst/>
          </a:prstGeom>
          <a:solidFill>
            <a:srgbClr val="B2B2C3">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 name="Google Shape;67;p5"/>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 name="Google Shape;68;p5"/>
          <p:cNvSpPr/>
          <p:nvPr/>
        </p:nvSpPr>
        <p:spPr>
          <a:xfrm>
            <a:off x="1323975" y="4867275"/>
            <a:ext cx="642938" cy="64135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9" name="Google Shape;69;p5"/>
          <p:cNvSpPr/>
          <p:nvPr/>
        </p:nvSpPr>
        <p:spPr>
          <a:xfrm>
            <a:off x="1090613" y="5500688"/>
            <a:ext cx="138112" cy="1365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0" name="Google Shape;70;p5"/>
          <p:cNvSpPr/>
          <p:nvPr/>
        </p:nvSpPr>
        <p:spPr>
          <a:xfrm>
            <a:off x="1663700" y="5791200"/>
            <a:ext cx="274638" cy="27463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 name="Google Shape;71;p5"/>
          <p:cNvSpPr/>
          <p:nvPr/>
        </p:nvSpPr>
        <p:spPr>
          <a:xfrm>
            <a:off x="1879600" y="4479925"/>
            <a:ext cx="365125" cy="36512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cxnSp>
        <p:nvCxnSpPr>
          <p:cNvPr id="72" name="Google Shape;72;p5"/>
          <p:cNvCxnSpPr/>
          <p:nvPr/>
        </p:nvCxnSpPr>
        <p:spPr>
          <a:xfrm>
            <a:off x="9097963" y="0"/>
            <a:ext cx="0" cy="6858000"/>
          </a:xfrm>
          <a:prstGeom prst="straightConnector1">
            <a:avLst/>
          </a:prstGeom>
          <a:noFill/>
          <a:ln cap="flat" cmpd="thickThin" w="57150">
            <a:solidFill>
              <a:srgbClr val="B2B2C3"/>
            </a:solidFill>
            <a:prstDash val="solid"/>
            <a:round/>
            <a:headEnd len="sm" w="sm" type="none"/>
            <a:tailEnd len="sm" w="sm" type="none"/>
          </a:ln>
        </p:spPr>
      </p:cxnSp>
      <p:sp>
        <p:nvSpPr>
          <p:cNvPr id="73" name="Google Shape;73;p5"/>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5" name="Google Shape;75;p5"/>
          <p:cNvSpPr txBox="1"/>
          <p:nvPr>
            <p:ph idx="10" type="dt"/>
          </p:nvPr>
        </p:nvSpPr>
        <p:spPr>
          <a:xfrm rot="5400000">
            <a:off x="7762875" y="1169988"/>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
          <p:cNvSpPr txBox="1"/>
          <p:nvPr>
            <p:ph idx="11" type="ftr"/>
          </p:nvPr>
        </p:nvSpPr>
        <p:spPr>
          <a:xfrm rot="5400000">
            <a:off x="7077076" y="4178300"/>
            <a:ext cx="3657600" cy="3841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
          <p:cNvSpPr txBox="1"/>
          <p:nvPr>
            <p:ph idx="12" type="sldNum"/>
          </p:nvPr>
        </p:nvSpPr>
        <p:spPr>
          <a:xfrm>
            <a:off x="1339850" y="4929188"/>
            <a:ext cx="609600" cy="5175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2400">
                <a:solidFill>
                  <a:schemeClr val="lt1"/>
                </a:solidFill>
                <a:latin typeface="Arial"/>
                <a:ea typeface="Arial"/>
                <a:cs typeface="Arial"/>
                <a:sym typeface="Arial"/>
              </a:defRPr>
            </a:lvl1pPr>
            <a:lvl2pPr indent="0" lvl="1" marL="0" marR="0" rtl="0" algn="l">
              <a:spcBef>
                <a:spcPts val="0"/>
              </a:spcBef>
              <a:spcAft>
                <a:spcPts val="0"/>
              </a:spcAft>
              <a:buNone/>
              <a:defRPr sz="2400">
                <a:solidFill>
                  <a:schemeClr val="lt1"/>
                </a:solidFill>
                <a:latin typeface="Arial"/>
                <a:ea typeface="Arial"/>
                <a:cs typeface="Arial"/>
                <a:sym typeface="Arial"/>
              </a:defRPr>
            </a:lvl2pPr>
            <a:lvl3pPr indent="0" lvl="2" marL="0" marR="0" rtl="0" algn="l">
              <a:spcBef>
                <a:spcPts val="0"/>
              </a:spcBef>
              <a:spcAft>
                <a:spcPts val="0"/>
              </a:spcAft>
              <a:buNone/>
              <a:defRPr sz="2400">
                <a:solidFill>
                  <a:schemeClr val="lt1"/>
                </a:solidFill>
                <a:latin typeface="Arial"/>
                <a:ea typeface="Arial"/>
                <a:cs typeface="Arial"/>
                <a:sym typeface="Arial"/>
              </a:defRPr>
            </a:lvl3pPr>
            <a:lvl4pPr indent="0" lvl="3" marL="0" marR="0" rtl="0" algn="l">
              <a:spcBef>
                <a:spcPts val="0"/>
              </a:spcBef>
              <a:spcAft>
                <a:spcPts val="0"/>
              </a:spcAft>
              <a:buNone/>
              <a:defRPr sz="2400">
                <a:solidFill>
                  <a:schemeClr val="lt1"/>
                </a:solidFill>
                <a:latin typeface="Arial"/>
                <a:ea typeface="Arial"/>
                <a:cs typeface="Arial"/>
                <a:sym typeface="Arial"/>
              </a:defRPr>
            </a:lvl4pPr>
            <a:lvl5pPr indent="0" lvl="4" marL="0" marR="0" rtl="0" algn="l">
              <a:spcBef>
                <a:spcPts val="0"/>
              </a:spcBef>
              <a:spcAft>
                <a:spcPts val="0"/>
              </a:spcAft>
              <a:buNone/>
              <a:defRPr sz="2400">
                <a:solidFill>
                  <a:schemeClr val="lt1"/>
                </a:solidFill>
                <a:latin typeface="Arial"/>
                <a:ea typeface="Arial"/>
                <a:cs typeface="Arial"/>
                <a:sym typeface="Arial"/>
              </a:defRPr>
            </a:lvl5pPr>
            <a:lvl6pPr indent="0" lvl="5" marL="0" marR="0" rtl="0" algn="l">
              <a:spcBef>
                <a:spcPts val="0"/>
              </a:spcBef>
              <a:spcAft>
                <a:spcPts val="0"/>
              </a:spcAft>
              <a:buNone/>
              <a:defRPr sz="2400">
                <a:solidFill>
                  <a:schemeClr val="lt1"/>
                </a:solidFill>
                <a:latin typeface="Arial"/>
                <a:ea typeface="Arial"/>
                <a:cs typeface="Arial"/>
                <a:sym typeface="Arial"/>
              </a:defRPr>
            </a:lvl6pPr>
            <a:lvl7pPr indent="0" lvl="6" marL="0" marR="0" rtl="0" algn="l">
              <a:spcBef>
                <a:spcPts val="0"/>
              </a:spcBef>
              <a:spcAft>
                <a:spcPts val="0"/>
              </a:spcAft>
              <a:buNone/>
              <a:defRPr sz="2400">
                <a:solidFill>
                  <a:schemeClr val="lt1"/>
                </a:solidFill>
                <a:latin typeface="Arial"/>
                <a:ea typeface="Arial"/>
                <a:cs typeface="Arial"/>
                <a:sym typeface="Arial"/>
              </a:defRPr>
            </a:lvl7pPr>
            <a:lvl8pPr indent="0" lvl="7" marL="0" marR="0" rtl="0" algn="l">
              <a:spcBef>
                <a:spcPts val="0"/>
              </a:spcBef>
              <a:spcAft>
                <a:spcPts val="0"/>
              </a:spcAft>
              <a:buNone/>
              <a:defRPr sz="2400">
                <a:solidFill>
                  <a:schemeClr val="lt1"/>
                </a:solidFill>
                <a:latin typeface="Arial"/>
                <a:ea typeface="Arial"/>
                <a:cs typeface="Arial"/>
                <a:sym typeface="Arial"/>
              </a:defRPr>
            </a:lvl8pPr>
            <a:lvl9pPr indent="0" lvl="8" marL="0" marR="0" rtl="0" algn="l">
              <a:spcBef>
                <a:spcPts val="0"/>
              </a:spcBef>
              <a:spcAft>
                <a:spcPts val="0"/>
              </a:spcAft>
              <a:buNone/>
              <a:defRPr sz="24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6"/>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6"/>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4" name="Shape 84"/>
        <p:cNvGrpSpPr/>
        <p:nvPr/>
      </p:nvGrpSpPr>
      <p:grpSpPr>
        <a:xfrm>
          <a:off x="0" y="0"/>
          <a:ext cx="0" cy="0"/>
          <a:chOff x="0" y="0"/>
          <a:chExt cx="0" cy="0"/>
        </a:xfrm>
      </p:grpSpPr>
      <p:sp>
        <p:nvSpPr>
          <p:cNvPr id="85" name="Google Shape;85;p7"/>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7"/>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7"/>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7"/>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0" name="Google Shape;90;p7"/>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8"/>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8"/>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95" name="Shape 95"/>
        <p:cNvGrpSpPr/>
        <p:nvPr/>
      </p:nvGrpSpPr>
      <p:grpSpPr>
        <a:xfrm>
          <a:off x="0" y="0"/>
          <a:ext cx="0" cy="0"/>
          <a:chOff x="0" y="0"/>
          <a:chExt cx="0" cy="0"/>
        </a:xfrm>
      </p:grpSpPr>
      <p:cxnSp>
        <p:nvCxnSpPr>
          <p:cNvPr id="96" name="Google Shape;96;p9"/>
          <p:cNvCxnSpPr/>
          <p:nvPr/>
        </p:nvCxnSpPr>
        <p:spPr>
          <a:xfrm>
            <a:off x="8763000" y="0"/>
            <a:ext cx="0" cy="6858000"/>
          </a:xfrm>
          <a:prstGeom prst="straightConnector1">
            <a:avLst/>
          </a:prstGeom>
          <a:noFill/>
          <a:ln cap="flat" cmpd="sng" w="38100">
            <a:solidFill>
              <a:srgbClr val="B2B2C3">
                <a:alpha val="92941"/>
              </a:srgbClr>
            </a:solidFill>
            <a:prstDash val="solid"/>
            <a:round/>
            <a:headEnd len="sm" w="sm" type="none"/>
            <a:tailEnd len="sm" w="sm" type="none"/>
          </a:ln>
        </p:spPr>
      </p:cxnSp>
      <p:cxnSp>
        <p:nvCxnSpPr>
          <p:cNvPr id="97" name="Google Shape;97;p9"/>
          <p:cNvCxnSpPr/>
          <p:nvPr/>
        </p:nvCxnSpPr>
        <p:spPr>
          <a:xfrm>
            <a:off x="6248400" y="0"/>
            <a:ext cx="0" cy="6858000"/>
          </a:xfrm>
          <a:prstGeom prst="straightConnector1">
            <a:avLst/>
          </a:prstGeom>
          <a:noFill/>
          <a:ln cap="flat" cmpd="sng" w="38100">
            <a:solidFill>
              <a:srgbClr val="B2B2C3"/>
            </a:solidFill>
            <a:prstDash val="solid"/>
            <a:round/>
            <a:headEnd len="sm" w="sm" type="none"/>
            <a:tailEnd len="sm" w="sm" type="none"/>
          </a:ln>
        </p:spPr>
      </p:cxnSp>
      <p:cxnSp>
        <p:nvCxnSpPr>
          <p:cNvPr id="98" name="Google Shape;98;p9"/>
          <p:cNvCxnSpPr/>
          <p:nvPr/>
        </p:nvCxnSpPr>
        <p:spPr>
          <a:xfrm>
            <a:off x="6192838"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99" name="Google Shape;99;p9"/>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0" name="Google Shape;100;p9"/>
          <p:cNvSpPr/>
          <p:nvPr/>
        </p:nvSpPr>
        <p:spPr>
          <a:xfrm>
            <a:off x="8839200" y="0"/>
            <a:ext cx="304800" cy="6858000"/>
          </a:xfrm>
          <a:prstGeom prst="rect">
            <a:avLst/>
          </a:prstGeom>
          <a:solidFill>
            <a:srgbClr val="B2B2C3">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cxnSp>
        <p:nvCxnSpPr>
          <p:cNvPr id="101" name="Google Shape;101;p9"/>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2" name="Google Shape;102;p9"/>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03" name="Google Shape;103;p9"/>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5" name="Google Shape;105;p9"/>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9"/>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9"/>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2400">
                <a:solidFill>
                  <a:schemeClr val="dk1"/>
                </a:solidFill>
                <a:latin typeface="Arial"/>
                <a:ea typeface="Arial"/>
                <a:cs typeface="Arial"/>
                <a:sym typeface="Arial"/>
              </a:defRPr>
            </a:lvl1pPr>
            <a:lvl2pPr indent="0" lvl="1" marL="0" marR="0" rtl="0" algn="l">
              <a:spcBef>
                <a:spcPts val="0"/>
              </a:spcBef>
              <a:spcAft>
                <a:spcPts val="0"/>
              </a:spcAft>
              <a:buNone/>
              <a:defRPr sz="2400">
                <a:solidFill>
                  <a:schemeClr val="dk1"/>
                </a:solidFill>
                <a:latin typeface="Arial"/>
                <a:ea typeface="Arial"/>
                <a:cs typeface="Arial"/>
                <a:sym typeface="Arial"/>
              </a:defRPr>
            </a:lvl2pPr>
            <a:lvl3pPr indent="0" lvl="2" marL="0" marR="0" rtl="0" algn="l">
              <a:spcBef>
                <a:spcPts val="0"/>
              </a:spcBef>
              <a:spcAft>
                <a:spcPts val="0"/>
              </a:spcAft>
              <a:buNone/>
              <a:defRPr sz="2400">
                <a:solidFill>
                  <a:schemeClr val="dk1"/>
                </a:solidFill>
                <a:latin typeface="Arial"/>
                <a:ea typeface="Arial"/>
                <a:cs typeface="Arial"/>
                <a:sym typeface="Arial"/>
              </a:defRPr>
            </a:lvl3pPr>
            <a:lvl4pPr indent="0" lvl="3" marL="0" marR="0" rtl="0" algn="l">
              <a:spcBef>
                <a:spcPts val="0"/>
              </a:spcBef>
              <a:spcAft>
                <a:spcPts val="0"/>
              </a:spcAft>
              <a:buNone/>
              <a:defRPr sz="2400">
                <a:solidFill>
                  <a:schemeClr val="dk1"/>
                </a:solidFill>
                <a:latin typeface="Arial"/>
                <a:ea typeface="Arial"/>
                <a:cs typeface="Arial"/>
                <a:sym typeface="Arial"/>
              </a:defRPr>
            </a:lvl4pPr>
            <a:lvl5pPr indent="0" lvl="4" marL="0" marR="0" rtl="0" algn="l">
              <a:spcBef>
                <a:spcPts val="0"/>
              </a:spcBef>
              <a:spcAft>
                <a:spcPts val="0"/>
              </a:spcAft>
              <a:buNone/>
              <a:defRPr sz="2400">
                <a:solidFill>
                  <a:schemeClr val="dk1"/>
                </a:solidFill>
                <a:latin typeface="Arial"/>
                <a:ea typeface="Arial"/>
                <a:cs typeface="Arial"/>
                <a:sym typeface="Arial"/>
              </a:defRPr>
            </a:lvl5pPr>
            <a:lvl6pPr indent="0" lvl="5" marL="0" marR="0" rtl="0" algn="l">
              <a:spcBef>
                <a:spcPts val="0"/>
              </a:spcBef>
              <a:spcAft>
                <a:spcPts val="0"/>
              </a:spcAft>
              <a:buNone/>
              <a:defRPr sz="2400">
                <a:solidFill>
                  <a:schemeClr val="dk1"/>
                </a:solidFill>
                <a:latin typeface="Arial"/>
                <a:ea typeface="Arial"/>
                <a:cs typeface="Arial"/>
                <a:sym typeface="Arial"/>
              </a:defRPr>
            </a:lvl6pPr>
            <a:lvl7pPr indent="0" lvl="6" marL="0" marR="0" rtl="0" algn="l">
              <a:spcBef>
                <a:spcPts val="0"/>
              </a:spcBef>
              <a:spcAft>
                <a:spcPts val="0"/>
              </a:spcAft>
              <a:buNone/>
              <a:defRPr sz="2400">
                <a:solidFill>
                  <a:schemeClr val="dk1"/>
                </a:solidFill>
                <a:latin typeface="Arial"/>
                <a:ea typeface="Arial"/>
                <a:cs typeface="Arial"/>
                <a:sym typeface="Arial"/>
              </a:defRPr>
            </a:lvl7pPr>
            <a:lvl8pPr indent="0" lvl="7" marL="0" marR="0" rtl="0" algn="l">
              <a:spcBef>
                <a:spcPts val="0"/>
              </a:spcBef>
              <a:spcAft>
                <a:spcPts val="0"/>
              </a:spcAft>
              <a:buNone/>
              <a:defRPr sz="2400">
                <a:solidFill>
                  <a:schemeClr val="dk1"/>
                </a:solidFill>
                <a:latin typeface="Arial"/>
                <a:ea typeface="Arial"/>
                <a:cs typeface="Arial"/>
                <a:sym typeface="Arial"/>
              </a:defRPr>
            </a:lvl8pPr>
            <a:lvl9pPr indent="0" lvl="8" marL="0" marR="0" rtl="0" algn="l">
              <a:spcBef>
                <a:spcPts val="0"/>
              </a:spcBef>
              <a:spcAft>
                <a:spcPts val="0"/>
              </a:spcAft>
              <a:buNone/>
              <a:defRPr sz="2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08" name="Google Shape;108;p9"/>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9" name="Shape 109"/>
        <p:cNvGrpSpPr/>
        <p:nvPr/>
      </p:nvGrpSpPr>
      <p:grpSpPr>
        <a:xfrm>
          <a:off x="0" y="0"/>
          <a:ext cx="0" cy="0"/>
          <a:chOff x="0" y="0"/>
          <a:chExt cx="0" cy="0"/>
        </a:xfrm>
      </p:grpSpPr>
      <p:cxnSp>
        <p:nvCxnSpPr>
          <p:cNvPr id="110" name="Google Shape;110;p10"/>
          <p:cNvCxnSpPr/>
          <p:nvPr/>
        </p:nvCxnSpPr>
        <p:spPr>
          <a:xfrm>
            <a:off x="8763000" y="0"/>
            <a:ext cx="0" cy="6858000"/>
          </a:xfrm>
          <a:prstGeom prst="straightConnector1">
            <a:avLst/>
          </a:prstGeom>
          <a:noFill/>
          <a:ln cap="flat" cmpd="sng" w="38100">
            <a:solidFill>
              <a:srgbClr val="B2B2C3"/>
            </a:solidFill>
            <a:prstDash val="solid"/>
            <a:round/>
            <a:headEnd len="sm" w="sm" type="none"/>
            <a:tailEnd len="sm" w="sm" type="none"/>
          </a:ln>
        </p:spPr>
      </p:cxnSp>
      <p:sp>
        <p:nvSpPr>
          <p:cNvPr id="111" name="Google Shape;111;p10"/>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cxnSp>
        <p:nvCxnSpPr>
          <p:cNvPr id="112" name="Google Shape;112;p10"/>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3" name="Google Shape;113;p10"/>
          <p:cNvSpPr/>
          <p:nvPr/>
        </p:nvSpPr>
        <p:spPr>
          <a:xfrm>
            <a:off x="8839200" y="0"/>
            <a:ext cx="304800" cy="6858000"/>
          </a:xfrm>
          <a:prstGeom prst="rect">
            <a:avLst/>
          </a:prstGeom>
          <a:solidFill>
            <a:srgbClr val="B2B2C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cxnSp>
        <p:nvCxnSpPr>
          <p:cNvPr id="114" name="Google Shape;114;p10"/>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10"/>
          <p:cNvCxnSpPr/>
          <p:nvPr/>
        </p:nvCxnSpPr>
        <p:spPr>
          <a:xfrm>
            <a:off x="6248400" y="0"/>
            <a:ext cx="0" cy="6858000"/>
          </a:xfrm>
          <a:prstGeom prst="straightConnector1">
            <a:avLst/>
          </a:prstGeom>
          <a:noFill/>
          <a:ln cap="flat" cmpd="sng" w="38100">
            <a:solidFill>
              <a:srgbClr val="B2B2C3"/>
            </a:solidFill>
            <a:prstDash val="solid"/>
            <a:round/>
            <a:headEnd len="sm" w="sm" type="none"/>
            <a:tailEnd len="sm" w="sm" type="none"/>
          </a:ln>
        </p:spPr>
      </p:cxnSp>
      <p:cxnSp>
        <p:nvCxnSpPr>
          <p:cNvPr id="116" name="Google Shape;116;p10"/>
          <p:cNvCxnSpPr/>
          <p:nvPr/>
        </p:nvCxnSpPr>
        <p:spPr>
          <a:xfrm>
            <a:off x="6192838" y="0"/>
            <a:ext cx="0" cy="68580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10"/>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p:nvPr>
            <p:ph idx="2" type="pic"/>
          </p:nvPr>
        </p:nvSpPr>
        <p:spPr>
          <a:xfrm>
            <a:off x="0" y="0"/>
            <a:ext cx="6172200" cy="6858000"/>
          </a:xfrm>
          <a:prstGeom prst="rect">
            <a:avLst/>
          </a:prstGeom>
          <a:solidFill>
            <a:schemeClr val="lt2"/>
          </a:solidFill>
          <a:ln>
            <a:noFill/>
          </a:ln>
        </p:spPr>
      </p:sp>
      <p:sp>
        <p:nvSpPr>
          <p:cNvPr id="119" name="Google Shape;119;p10"/>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0" name="Google Shape;120;p10"/>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0"/>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2400">
                <a:solidFill>
                  <a:schemeClr val="dk1"/>
                </a:solidFill>
                <a:latin typeface="Arial"/>
                <a:ea typeface="Arial"/>
                <a:cs typeface="Arial"/>
                <a:sym typeface="Arial"/>
              </a:defRPr>
            </a:lvl1pPr>
            <a:lvl2pPr indent="0" lvl="1" marL="0" marR="0" rtl="0" algn="l">
              <a:spcBef>
                <a:spcPts val="0"/>
              </a:spcBef>
              <a:spcAft>
                <a:spcPts val="0"/>
              </a:spcAft>
              <a:buNone/>
              <a:defRPr sz="2400">
                <a:solidFill>
                  <a:schemeClr val="dk1"/>
                </a:solidFill>
                <a:latin typeface="Arial"/>
                <a:ea typeface="Arial"/>
                <a:cs typeface="Arial"/>
                <a:sym typeface="Arial"/>
              </a:defRPr>
            </a:lvl2pPr>
            <a:lvl3pPr indent="0" lvl="2" marL="0" marR="0" rtl="0" algn="l">
              <a:spcBef>
                <a:spcPts val="0"/>
              </a:spcBef>
              <a:spcAft>
                <a:spcPts val="0"/>
              </a:spcAft>
              <a:buNone/>
              <a:defRPr sz="2400">
                <a:solidFill>
                  <a:schemeClr val="dk1"/>
                </a:solidFill>
                <a:latin typeface="Arial"/>
                <a:ea typeface="Arial"/>
                <a:cs typeface="Arial"/>
                <a:sym typeface="Arial"/>
              </a:defRPr>
            </a:lvl3pPr>
            <a:lvl4pPr indent="0" lvl="3" marL="0" marR="0" rtl="0" algn="l">
              <a:spcBef>
                <a:spcPts val="0"/>
              </a:spcBef>
              <a:spcAft>
                <a:spcPts val="0"/>
              </a:spcAft>
              <a:buNone/>
              <a:defRPr sz="2400">
                <a:solidFill>
                  <a:schemeClr val="dk1"/>
                </a:solidFill>
                <a:latin typeface="Arial"/>
                <a:ea typeface="Arial"/>
                <a:cs typeface="Arial"/>
                <a:sym typeface="Arial"/>
              </a:defRPr>
            </a:lvl4pPr>
            <a:lvl5pPr indent="0" lvl="4" marL="0" marR="0" rtl="0" algn="l">
              <a:spcBef>
                <a:spcPts val="0"/>
              </a:spcBef>
              <a:spcAft>
                <a:spcPts val="0"/>
              </a:spcAft>
              <a:buNone/>
              <a:defRPr sz="2400">
                <a:solidFill>
                  <a:schemeClr val="dk1"/>
                </a:solidFill>
                <a:latin typeface="Arial"/>
                <a:ea typeface="Arial"/>
                <a:cs typeface="Arial"/>
                <a:sym typeface="Arial"/>
              </a:defRPr>
            </a:lvl5pPr>
            <a:lvl6pPr indent="0" lvl="5" marL="0" marR="0" rtl="0" algn="l">
              <a:spcBef>
                <a:spcPts val="0"/>
              </a:spcBef>
              <a:spcAft>
                <a:spcPts val="0"/>
              </a:spcAft>
              <a:buNone/>
              <a:defRPr sz="2400">
                <a:solidFill>
                  <a:schemeClr val="dk1"/>
                </a:solidFill>
                <a:latin typeface="Arial"/>
                <a:ea typeface="Arial"/>
                <a:cs typeface="Arial"/>
                <a:sym typeface="Arial"/>
              </a:defRPr>
            </a:lvl6pPr>
            <a:lvl7pPr indent="0" lvl="6" marL="0" marR="0" rtl="0" algn="l">
              <a:spcBef>
                <a:spcPts val="0"/>
              </a:spcBef>
              <a:spcAft>
                <a:spcPts val="0"/>
              </a:spcAft>
              <a:buNone/>
              <a:defRPr sz="2400">
                <a:solidFill>
                  <a:schemeClr val="dk1"/>
                </a:solidFill>
                <a:latin typeface="Arial"/>
                <a:ea typeface="Arial"/>
                <a:cs typeface="Arial"/>
                <a:sym typeface="Arial"/>
              </a:defRPr>
            </a:lvl7pPr>
            <a:lvl8pPr indent="0" lvl="7" marL="0" marR="0" rtl="0" algn="l">
              <a:spcBef>
                <a:spcPts val="0"/>
              </a:spcBef>
              <a:spcAft>
                <a:spcPts val="0"/>
              </a:spcAft>
              <a:buNone/>
              <a:defRPr sz="2400">
                <a:solidFill>
                  <a:schemeClr val="dk1"/>
                </a:solidFill>
                <a:latin typeface="Arial"/>
                <a:ea typeface="Arial"/>
                <a:cs typeface="Arial"/>
                <a:sym typeface="Arial"/>
              </a:defRPr>
            </a:lvl8pPr>
            <a:lvl9pPr indent="0" lvl="8" marL="0" marR="0" rtl="0" algn="l">
              <a:spcBef>
                <a:spcPts val="0"/>
              </a:spcBef>
              <a:spcAft>
                <a:spcPts val="0"/>
              </a:spcAft>
              <a:buNone/>
              <a:defRPr sz="2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22" name="Google Shape;122;p10"/>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1"/>
          <p:cNvCxnSpPr/>
          <p:nvPr/>
        </p:nvCxnSpPr>
        <p:spPr>
          <a:xfrm>
            <a:off x="8763000" y="0"/>
            <a:ext cx="0" cy="6858000"/>
          </a:xfrm>
          <a:prstGeom prst="straightConnector1">
            <a:avLst/>
          </a:prstGeom>
          <a:noFill/>
          <a:ln cap="flat" cmpd="sng" w="38100">
            <a:solidFill>
              <a:srgbClr val="B2B2C3">
                <a:alpha val="92941"/>
              </a:srgbClr>
            </a:solidFill>
            <a:prstDash val="solid"/>
            <a:round/>
            <a:headEnd len="sm" w="sm" type="none"/>
            <a:tailEnd len="sm" w="sm" type="none"/>
          </a:ln>
        </p:spPr>
      </p:cxnSp>
      <p:sp>
        <p:nvSpPr>
          <p:cNvPr id="11" name="Google Shape;11;p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3000" u="none" cap="small"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3000" u="none" cap="none" strike="noStrike">
                <a:solidFill>
                  <a:schemeClr val="dk2"/>
                </a:solidFill>
                <a:latin typeface="Century Schoolbook"/>
                <a:ea typeface="Century Schoolbook"/>
                <a:cs typeface="Century Schoolbook"/>
                <a:sym typeface="Century Schoolbook"/>
              </a:defRPr>
            </a:lvl9pPr>
          </a:lstStyle>
          <a:p/>
        </p:txBody>
      </p:sp>
      <p:sp>
        <p:nvSpPr>
          <p:cNvPr id="12" name="Google Shape;12;p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484979"/>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B3B3C4"/>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0C0C3"/>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B2B2C3"/>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484979"/>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13" name="Google Shape;13;p1"/>
          <p:cNvSpPr txBox="1"/>
          <p:nvPr>
            <p:ph idx="10" type="dt"/>
          </p:nvPr>
        </p:nvSpPr>
        <p:spPr>
          <a:xfrm rot="5400000">
            <a:off x="7589045" y="1081881"/>
            <a:ext cx="2011362" cy="38417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 name="Google Shape;14;p1"/>
          <p:cNvSpPr txBox="1"/>
          <p:nvPr>
            <p:ph idx="11" type="ftr"/>
          </p:nvPr>
        </p:nvSpPr>
        <p:spPr>
          <a:xfrm rot="5400000">
            <a:off x="6989763" y="3736975"/>
            <a:ext cx="3200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cxnSp>
        <p:nvCxnSpPr>
          <p:cNvPr id="15" name="Google Shape;15;p1"/>
          <p:cNvCxnSpPr/>
          <p:nvPr/>
        </p:nvCxnSpPr>
        <p:spPr>
          <a:xfrm>
            <a:off x="76200" y="0"/>
            <a:ext cx="0" cy="6858000"/>
          </a:xfrm>
          <a:prstGeom prst="straightConnector1">
            <a:avLst/>
          </a:prstGeom>
          <a:noFill/>
          <a:ln cap="flat" cmpd="thickThin" w="57150">
            <a:solidFill>
              <a:srgbClr val="B2B2C3"/>
            </a:solidFill>
            <a:prstDash val="solid"/>
            <a:round/>
            <a:headEnd len="sm" w="sm" type="none"/>
            <a:tailEnd len="sm" w="sm" type="none"/>
          </a:ln>
        </p:spPr>
      </p:cxnSp>
      <p:cxnSp>
        <p:nvCxnSpPr>
          <p:cNvPr id="16" name="Google Shape;16;p1"/>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7" name="Google Shape;17;p1"/>
          <p:cNvSpPr/>
          <p:nvPr/>
        </p:nvSpPr>
        <p:spPr>
          <a:xfrm>
            <a:off x="8839200" y="0"/>
            <a:ext cx="304800" cy="6858000"/>
          </a:xfrm>
          <a:prstGeom prst="rect">
            <a:avLst/>
          </a:prstGeom>
          <a:solidFill>
            <a:srgbClr val="B2B2C3">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cxnSp>
        <p:nvCxnSpPr>
          <p:cNvPr id="18" name="Google Shape;18;p1"/>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9" name="Google Shape;19;p1"/>
          <p:cNvSpPr/>
          <p:nvPr/>
        </p:nvSpPr>
        <p:spPr>
          <a:xfrm>
            <a:off x="8156575" y="5715000"/>
            <a:ext cx="549275" cy="5492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nvGrpSpPr>
          <p:cNvPr id="20" name="Google Shape;20;p1"/>
          <p:cNvGrpSpPr/>
          <p:nvPr/>
        </p:nvGrpSpPr>
        <p:grpSpPr>
          <a:xfrm>
            <a:off x="8936038" y="1449388"/>
            <a:ext cx="207962" cy="5408612"/>
            <a:chOff x="5606" y="889"/>
            <a:chExt cx="154" cy="3431"/>
          </a:xfrm>
        </p:grpSpPr>
        <p:sp>
          <p:nvSpPr>
            <p:cNvPr id="21" name="Google Shape;21;p1"/>
            <p:cNvSpPr/>
            <p:nvPr/>
          </p:nvSpPr>
          <p:spPr>
            <a:xfrm flipH="1">
              <a:off x="5685" y="889"/>
              <a:ext cx="75" cy="3431"/>
            </a:xfrm>
            <a:prstGeom prst="rect">
              <a:avLst/>
            </a:prstGeom>
            <a:solidFill>
              <a:srgbClr val="67722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Tahoma"/>
                <a:ea typeface="Tahoma"/>
                <a:cs typeface="Tahoma"/>
                <a:sym typeface="Tahoma"/>
              </a:endParaRPr>
            </a:p>
          </p:txBody>
        </p:sp>
        <p:grpSp>
          <p:nvGrpSpPr>
            <p:cNvPr id="22" name="Google Shape;22;p1"/>
            <p:cNvGrpSpPr/>
            <p:nvPr/>
          </p:nvGrpSpPr>
          <p:grpSpPr>
            <a:xfrm>
              <a:off x="5606" y="889"/>
              <a:ext cx="106" cy="3431"/>
              <a:chOff x="5606" y="889"/>
              <a:chExt cx="106" cy="3431"/>
            </a:xfrm>
          </p:grpSpPr>
          <p:sp>
            <p:nvSpPr>
              <p:cNvPr id="23" name="Google Shape;23;p1"/>
              <p:cNvSpPr/>
              <p:nvPr/>
            </p:nvSpPr>
            <p:spPr>
              <a:xfrm flipH="1">
                <a:off x="5606" y="889"/>
                <a:ext cx="58" cy="343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Tahoma"/>
                  <a:ea typeface="Tahoma"/>
                  <a:cs typeface="Tahoma"/>
                  <a:sym typeface="Tahoma"/>
                </a:endParaRPr>
              </a:p>
            </p:txBody>
          </p:sp>
          <p:sp>
            <p:nvSpPr>
              <p:cNvPr id="24" name="Google Shape;24;p1"/>
              <p:cNvSpPr/>
              <p:nvPr/>
            </p:nvSpPr>
            <p:spPr>
              <a:xfrm flipH="1">
                <a:off x="5654" y="889"/>
                <a:ext cx="58" cy="3431"/>
              </a:xfrm>
              <a:prstGeom prst="rect">
                <a:avLst/>
              </a:prstGeom>
              <a:solidFill>
                <a:srgbClr val="9900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Tahoma"/>
                  <a:ea typeface="Tahoma"/>
                  <a:cs typeface="Tahoma"/>
                  <a:sym typeface="Tahoma"/>
                </a:endParaRPr>
              </a:p>
            </p:txBody>
          </p:sp>
        </p:grpSp>
      </p:gr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1.png"/><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type="ctrTitle"/>
          </p:nvPr>
        </p:nvSpPr>
        <p:spPr>
          <a:xfrm>
            <a:off x="2286000" y="3124200"/>
            <a:ext cx="6172200" cy="189388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a:t>Data Modeling Using the Entity-Relationship Model</a:t>
            </a:r>
            <a:br>
              <a:rPr lang="en-US"/>
            </a:br>
            <a:endParaRPr/>
          </a:p>
        </p:txBody>
      </p:sp>
      <p:sp>
        <p:nvSpPr>
          <p:cNvPr id="141" name="Google Shape;141;p13"/>
          <p:cNvSpPr txBox="1"/>
          <p:nvPr>
            <p:ph idx="1" type="subTitle"/>
          </p:nvPr>
        </p:nvSpPr>
        <p:spPr>
          <a:xfrm>
            <a:off x="2286000" y="5003800"/>
            <a:ext cx="6172200" cy="1371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260"/>
              <a:buNone/>
            </a:pPr>
            <a:r>
              <a:t/>
            </a:r>
            <a:endParaRPr/>
          </a:p>
        </p:txBody>
      </p:sp>
      <p:sp>
        <p:nvSpPr>
          <p:cNvPr id="142" name="Google Shape;142;p13"/>
          <p:cNvSpPr txBox="1"/>
          <p:nvPr>
            <p:ph idx="12" type="sldNum"/>
          </p:nvPr>
        </p:nvSpPr>
        <p:spPr>
          <a:xfrm>
            <a:off x="1325563" y="4929188"/>
            <a:ext cx="609600" cy="517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Symbols</a:t>
            </a:r>
            <a:endParaRPr/>
          </a:p>
        </p:txBody>
      </p:sp>
      <p:pic>
        <p:nvPicPr>
          <p:cNvPr id="196" name="Google Shape;196;p22"/>
          <p:cNvPicPr preferRelativeResize="0"/>
          <p:nvPr>
            <p:ph idx="1" type="body"/>
          </p:nvPr>
        </p:nvPicPr>
        <p:blipFill rotWithShape="1">
          <a:blip r:embed="rId3">
            <a:alphaModFix/>
          </a:blip>
          <a:srcRect b="0" l="0" r="0" t="0"/>
          <a:stretch/>
        </p:blipFill>
        <p:spPr>
          <a:xfrm>
            <a:off x="1190206" y="2188904"/>
            <a:ext cx="6001588" cy="36962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ER Model Concepts</a:t>
            </a:r>
            <a:endParaRPr/>
          </a:p>
        </p:txBody>
      </p:sp>
      <p:sp>
        <p:nvSpPr>
          <p:cNvPr id="203" name="Google Shape;203;p23"/>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750"/>
              <a:buNone/>
            </a:pPr>
            <a:r>
              <a:t/>
            </a:r>
            <a:endParaRPr sz="2500"/>
          </a:p>
          <a:p>
            <a:pPr indent="-273050" lvl="0" marL="273050" rtl="0" algn="l">
              <a:lnSpc>
                <a:spcPct val="80000"/>
              </a:lnSpc>
              <a:spcBef>
                <a:spcPts val="600"/>
              </a:spcBef>
              <a:spcAft>
                <a:spcPts val="0"/>
              </a:spcAft>
              <a:buSzPts val="1750"/>
              <a:buChar char="🞆"/>
            </a:pPr>
            <a:r>
              <a:rPr lang="en-US" sz="2500"/>
              <a:t>Attributes </a:t>
            </a:r>
            <a:endParaRPr/>
          </a:p>
          <a:p>
            <a:pPr indent="-273049" lvl="1" marL="639763" rtl="0" algn="l">
              <a:lnSpc>
                <a:spcPct val="80000"/>
              </a:lnSpc>
              <a:spcBef>
                <a:spcPts val="440"/>
              </a:spcBef>
              <a:spcAft>
                <a:spcPts val="0"/>
              </a:spcAft>
              <a:buSzPts val="1760"/>
              <a:buChar char="⚫"/>
            </a:pPr>
            <a:r>
              <a:rPr lang="en-US" sz="2200"/>
              <a:t>They are properties used to describe an entity.</a:t>
            </a:r>
            <a:endParaRPr/>
          </a:p>
          <a:p>
            <a:pPr indent="-273049" lvl="1" marL="639763" rtl="0" algn="l">
              <a:lnSpc>
                <a:spcPct val="80000"/>
              </a:lnSpc>
              <a:spcBef>
                <a:spcPts val="440"/>
              </a:spcBef>
              <a:spcAft>
                <a:spcPts val="0"/>
              </a:spcAft>
              <a:buSzPts val="1760"/>
              <a:buChar char="⚫"/>
            </a:pPr>
            <a:r>
              <a:rPr lang="en-US" sz="2200"/>
              <a:t>Each attribute has a data type </a:t>
            </a:r>
            <a:endParaRPr/>
          </a:p>
          <a:p>
            <a:pPr indent="-273049" lvl="1" marL="639763" rtl="0" algn="l">
              <a:lnSpc>
                <a:spcPct val="80000"/>
              </a:lnSpc>
              <a:spcBef>
                <a:spcPts val="440"/>
              </a:spcBef>
              <a:spcAft>
                <a:spcPts val="0"/>
              </a:spcAft>
              <a:buSzPts val="1760"/>
              <a:buChar char="⚫"/>
            </a:pPr>
            <a:r>
              <a:rPr lang="en-US" sz="2200"/>
              <a:t>E.g. integer, string, subrange, enumerated type, …</a:t>
            </a:r>
            <a:endParaRPr/>
          </a:p>
        </p:txBody>
      </p:sp>
      <p:sp>
        <p:nvSpPr>
          <p:cNvPr id="204" name="Google Shape;204;p23"/>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2400" u="none" cap="none" strike="noStrike">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Symbols for Attributes</a:t>
            </a:r>
            <a:endParaRPr/>
          </a:p>
        </p:txBody>
      </p:sp>
      <p:sp>
        <p:nvSpPr>
          <p:cNvPr id="210" name="Google Shape;210;p24"/>
          <p:cNvSpPr txBox="1"/>
          <p:nvPr>
            <p:ph idx="1" type="body"/>
          </p:nvPr>
        </p:nvSpPr>
        <p:spPr>
          <a:xfrm>
            <a:off x="457200" y="1570703"/>
            <a:ext cx="7467600" cy="1172497"/>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Each represented as an oval, linked with an ET symbol</a:t>
            </a:r>
            <a:endParaRPr/>
          </a:p>
          <a:p>
            <a:pPr indent="-166370" lvl="0" marL="273050" rtl="0" algn="l">
              <a:spcBef>
                <a:spcPts val="600"/>
              </a:spcBef>
              <a:spcAft>
                <a:spcPts val="0"/>
              </a:spcAft>
              <a:buSzPts val="1680"/>
              <a:buNone/>
            </a:pPr>
            <a:r>
              <a:t/>
            </a:r>
            <a:endParaRPr/>
          </a:p>
        </p:txBody>
      </p:sp>
      <p:pic>
        <p:nvPicPr>
          <p:cNvPr id="211" name="Google Shape;211;p24"/>
          <p:cNvPicPr preferRelativeResize="0"/>
          <p:nvPr/>
        </p:nvPicPr>
        <p:blipFill rotWithShape="1">
          <a:blip r:embed="rId3">
            <a:alphaModFix/>
          </a:blip>
          <a:srcRect b="0" l="0" r="0" t="0"/>
          <a:stretch/>
        </p:blipFill>
        <p:spPr>
          <a:xfrm>
            <a:off x="1495017" y="3429000"/>
            <a:ext cx="5849166" cy="14384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Types of Attributes</a:t>
            </a:r>
            <a:endParaRPr/>
          </a:p>
        </p:txBody>
      </p:sp>
      <p:sp>
        <p:nvSpPr>
          <p:cNvPr id="217" name="Google Shape;217;p2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Single vs composite</a:t>
            </a:r>
            <a:endParaRPr/>
          </a:p>
          <a:p>
            <a:pPr indent="-273050" lvl="0" marL="273050" rtl="0" algn="l">
              <a:spcBef>
                <a:spcPts val="600"/>
              </a:spcBef>
              <a:spcAft>
                <a:spcPts val="0"/>
              </a:spcAft>
              <a:buSzPts val="1680"/>
              <a:buChar char="🞆"/>
            </a:pPr>
            <a:r>
              <a:rPr lang="en-US"/>
              <a:t>Single valued vs multi-valued</a:t>
            </a:r>
            <a:endParaRPr/>
          </a:p>
          <a:p>
            <a:pPr indent="-273050" lvl="0" marL="273050" rtl="0" algn="l">
              <a:spcBef>
                <a:spcPts val="600"/>
              </a:spcBef>
              <a:spcAft>
                <a:spcPts val="0"/>
              </a:spcAft>
              <a:buSzPts val="1680"/>
              <a:buChar char="🞆"/>
            </a:pPr>
            <a:r>
              <a:rPr lang="en-US"/>
              <a:t>Stored vs derived</a:t>
            </a:r>
            <a:endParaRPr/>
          </a:p>
          <a:p>
            <a:pPr indent="-273050" lvl="0" marL="273050" rtl="0" algn="l">
              <a:spcBef>
                <a:spcPts val="600"/>
              </a:spcBef>
              <a:spcAft>
                <a:spcPts val="0"/>
              </a:spcAft>
              <a:buSzPts val="1680"/>
              <a:buChar char="🞆"/>
            </a:pPr>
            <a:r>
              <a:rPr lang="en-US"/>
              <a:t>Complex attribute</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Types of Attributes</a:t>
            </a:r>
            <a:endParaRPr sz="3200"/>
          </a:p>
        </p:txBody>
      </p:sp>
      <p:sp>
        <p:nvSpPr>
          <p:cNvPr id="224" name="Google Shape;224;p26"/>
          <p:cNvSpPr txBox="1"/>
          <p:nvPr>
            <p:ph idx="1" type="body"/>
          </p:nvPr>
        </p:nvSpPr>
        <p:spPr>
          <a:xfrm>
            <a:off x="457200" y="1600200"/>
            <a:ext cx="8001000" cy="4873625"/>
          </a:xfrm>
          <a:prstGeom prst="rect">
            <a:avLst/>
          </a:prstGeom>
          <a:noFill/>
          <a:ln>
            <a:noFill/>
          </a:ln>
        </p:spPr>
        <p:txBody>
          <a:bodyPr anchorCtr="0" anchor="t" bIns="45700" lIns="91425" spcFirstLastPara="1" rIns="91425" wrap="square" tIns="45700">
            <a:noAutofit/>
          </a:bodyPr>
          <a:lstStyle/>
          <a:p>
            <a:pPr indent="-273050" lvl="0" marL="273050" rtl="0" algn="l">
              <a:lnSpc>
                <a:spcPct val="80000"/>
              </a:lnSpc>
              <a:spcBef>
                <a:spcPts val="0"/>
              </a:spcBef>
              <a:spcAft>
                <a:spcPts val="0"/>
              </a:spcAft>
              <a:buSzPts val="1680"/>
              <a:buChar char="🞆"/>
            </a:pPr>
            <a:r>
              <a:rPr lang="en-US"/>
              <a:t>Simple</a:t>
            </a:r>
            <a:endParaRPr/>
          </a:p>
          <a:p>
            <a:pPr indent="-273049" lvl="1" marL="639763" rtl="0" algn="l">
              <a:lnSpc>
                <a:spcPct val="80000"/>
              </a:lnSpc>
              <a:spcBef>
                <a:spcPts val="420"/>
              </a:spcBef>
              <a:spcAft>
                <a:spcPts val="0"/>
              </a:spcAft>
              <a:buSzPts val="1680"/>
              <a:buChar char="⚫"/>
            </a:pPr>
            <a:r>
              <a:rPr lang="en-US"/>
              <a:t>Each entity has a single atomic value for the attribute. For example, SSN or Sex.</a:t>
            </a:r>
            <a:endParaRPr/>
          </a:p>
          <a:p>
            <a:pPr indent="-273050" lvl="0" marL="273050" rtl="0" algn="l">
              <a:lnSpc>
                <a:spcPct val="80000"/>
              </a:lnSpc>
              <a:spcBef>
                <a:spcPts val="600"/>
              </a:spcBef>
              <a:spcAft>
                <a:spcPts val="0"/>
              </a:spcAft>
              <a:buSzPts val="1680"/>
              <a:buChar char="🞆"/>
            </a:pPr>
            <a:r>
              <a:rPr lang="en-US"/>
              <a:t>Composite</a:t>
            </a:r>
            <a:endParaRPr/>
          </a:p>
          <a:p>
            <a:pPr indent="-273049" lvl="1" marL="639763" rtl="0" algn="l">
              <a:lnSpc>
                <a:spcPct val="80000"/>
              </a:lnSpc>
              <a:spcBef>
                <a:spcPts val="420"/>
              </a:spcBef>
              <a:spcAft>
                <a:spcPts val="0"/>
              </a:spcAft>
              <a:buSzPts val="1680"/>
              <a:buChar char="⚫"/>
            </a:pPr>
            <a:r>
              <a:rPr lang="en-US"/>
              <a:t>The attribute is composed of several components. For example:</a:t>
            </a:r>
            <a:endParaRPr/>
          </a:p>
          <a:p>
            <a:pPr indent="-182562" lvl="2" marL="914400" rtl="0" algn="l">
              <a:lnSpc>
                <a:spcPct val="80000"/>
              </a:lnSpc>
              <a:spcBef>
                <a:spcPts val="380"/>
              </a:spcBef>
              <a:spcAft>
                <a:spcPts val="0"/>
              </a:spcAft>
              <a:buSzPts val="1140"/>
              <a:buChar char="🞆"/>
            </a:pPr>
            <a:r>
              <a:rPr lang="en-US" sz="1900"/>
              <a:t>Address(House#, Street, City, State, ZipCode, Country), </a:t>
            </a:r>
            <a:endParaRPr/>
          </a:p>
          <a:p>
            <a:pPr indent="-182562" lvl="2" marL="914400" rtl="0" algn="l">
              <a:lnSpc>
                <a:spcPct val="80000"/>
              </a:lnSpc>
              <a:spcBef>
                <a:spcPts val="380"/>
              </a:spcBef>
              <a:spcAft>
                <a:spcPts val="0"/>
              </a:spcAft>
              <a:buSzPts val="1140"/>
              <a:buChar char="🞆"/>
            </a:pPr>
            <a:r>
              <a:rPr lang="en-US" sz="1900"/>
              <a:t>Name(FirstName, MiddleName, LastName).</a:t>
            </a:r>
            <a:endParaRPr/>
          </a:p>
          <a:p>
            <a:pPr indent="-273050" lvl="0" marL="273050" rtl="0" algn="l">
              <a:lnSpc>
                <a:spcPct val="80000"/>
              </a:lnSpc>
              <a:spcBef>
                <a:spcPts val="600"/>
              </a:spcBef>
              <a:spcAft>
                <a:spcPts val="0"/>
              </a:spcAft>
              <a:buSzPts val="1680"/>
              <a:buChar char="🞆"/>
            </a:pPr>
            <a:r>
              <a:rPr lang="en-US"/>
              <a:t>Multi-valued</a:t>
            </a:r>
            <a:endParaRPr/>
          </a:p>
          <a:p>
            <a:pPr indent="-273049" lvl="1" marL="639763" rtl="0" algn="l">
              <a:lnSpc>
                <a:spcPct val="80000"/>
              </a:lnSpc>
              <a:spcBef>
                <a:spcPts val="420"/>
              </a:spcBef>
              <a:spcAft>
                <a:spcPts val="0"/>
              </a:spcAft>
              <a:buSzPts val="1680"/>
              <a:buChar char="⚫"/>
            </a:pPr>
            <a:r>
              <a:rPr lang="en-US"/>
              <a:t>An entity may have multiple values for that attribute. For example:</a:t>
            </a:r>
            <a:endParaRPr/>
          </a:p>
          <a:p>
            <a:pPr indent="-273049" lvl="1" marL="639763" rtl="0" algn="l">
              <a:lnSpc>
                <a:spcPct val="80000"/>
              </a:lnSpc>
              <a:spcBef>
                <a:spcPts val="420"/>
              </a:spcBef>
              <a:spcAft>
                <a:spcPts val="0"/>
              </a:spcAft>
              <a:buSzPts val="1680"/>
              <a:buChar char="⚫"/>
            </a:pPr>
            <a:r>
              <a:rPr lang="en-US"/>
              <a:t>PreviousDegrees of a STUDENT.</a:t>
            </a:r>
            <a:endParaRPr/>
          </a:p>
          <a:p>
            <a:pPr indent="-273050" lvl="0" marL="273050" rtl="0" algn="l">
              <a:lnSpc>
                <a:spcPct val="80000"/>
              </a:lnSpc>
              <a:spcBef>
                <a:spcPts val="600"/>
              </a:spcBef>
              <a:spcAft>
                <a:spcPts val="0"/>
              </a:spcAft>
              <a:buSzPts val="1680"/>
              <a:buChar char="🞆"/>
            </a:pPr>
            <a:r>
              <a:rPr lang="en-US"/>
              <a:t>Stored and Derived</a:t>
            </a:r>
            <a:endParaRPr/>
          </a:p>
          <a:p>
            <a:pPr indent="0" lvl="0" marL="0" rtl="0" algn="l">
              <a:lnSpc>
                <a:spcPct val="80000"/>
              </a:lnSpc>
              <a:spcBef>
                <a:spcPts val="600"/>
              </a:spcBef>
              <a:spcAft>
                <a:spcPts val="0"/>
              </a:spcAft>
              <a:buSzPts val="1680"/>
              <a:buNone/>
            </a:pPr>
            <a:r>
              <a:t/>
            </a:r>
            <a:endParaRPr/>
          </a:p>
        </p:txBody>
      </p:sp>
      <p:sp>
        <p:nvSpPr>
          <p:cNvPr id="225" name="Google Shape;225;p26"/>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5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5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5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5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500"/>
                                        <p:tgtEl>
                                          <p:spTgt spid="2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Effect filter="fade" transition="in">
                                      <p:cBhvr>
                                        <p:cTn dur="500"/>
                                        <p:tgtEl>
                                          <p:spTgt spid="2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animEffect filter="fade" transition="in">
                                      <p:cBhvr>
                                        <p:cTn dur="500"/>
                                        <p:tgtEl>
                                          <p:spTgt spid="2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animEffect filter="fade" transition="in">
                                      <p:cBhvr>
                                        <p:cTn dur="500"/>
                                        <p:tgtEl>
                                          <p:spTgt spid="2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8" st="8"/>
                                            </p:txEl>
                                          </p:spTgt>
                                        </p:tgtEl>
                                        <p:attrNameLst>
                                          <p:attrName>style.visibility</p:attrName>
                                        </p:attrNameLst>
                                      </p:cBhvr>
                                      <p:to>
                                        <p:strVal val="visible"/>
                                      </p:to>
                                    </p:set>
                                    <p:animEffect filter="fade" transition="in">
                                      <p:cBhvr>
                                        <p:cTn dur="500"/>
                                        <p:tgtEl>
                                          <p:spTgt spid="22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9" st="9"/>
                                            </p:txEl>
                                          </p:spTgt>
                                        </p:tgtEl>
                                        <p:attrNameLst>
                                          <p:attrName>style.visibility</p:attrName>
                                        </p:attrNameLst>
                                      </p:cBhvr>
                                      <p:to>
                                        <p:strVal val="visible"/>
                                      </p:to>
                                    </p:set>
                                    <p:animEffect filter="fade" transition="in">
                                      <p:cBhvr>
                                        <p:cTn dur="500"/>
                                        <p:tgtEl>
                                          <p:spTgt spid="22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0" st="10"/>
                                            </p:txEl>
                                          </p:spTgt>
                                        </p:tgtEl>
                                        <p:attrNameLst>
                                          <p:attrName>style.visibility</p:attrName>
                                        </p:attrNameLst>
                                      </p:cBhvr>
                                      <p:to>
                                        <p:strVal val="visible"/>
                                      </p:to>
                                    </p:set>
                                    <p:animEffect filter="fade" transition="in">
                                      <p:cBhvr>
                                        <p:cTn dur="500"/>
                                        <p:tgtEl>
                                          <p:spTgt spid="22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Types of Attributes</a:t>
            </a:r>
            <a:endParaRPr sz="3200"/>
          </a:p>
        </p:txBody>
      </p:sp>
      <p:sp>
        <p:nvSpPr>
          <p:cNvPr id="232" name="Google Shape;232;p27"/>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Complex attribute - The composite and multi-valued attributes may be nested arbitrarily to any number of levels, </a:t>
            </a:r>
            <a:endParaRPr/>
          </a:p>
          <a:p>
            <a:pPr indent="-219709" lvl="0" marL="273050" rtl="0" algn="l">
              <a:spcBef>
                <a:spcPts val="600"/>
              </a:spcBef>
              <a:spcAft>
                <a:spcPts val="0"/>
              </a:spcAft>
              <a:buSzPts val="840"/>
              <a:buNone/>
            </a:pPr>
            <a:r>
              <a:t/>
            </a:r>
            <a:endParaRPr sz="1200"/>
          </a:p>
          <a:p>
            <a:pPr indent="-273049" lvl="1" marL="639763" rtl="0" algn="l">
              <a:spcBef>
                <a:spcPts val="420"/>
              </a:spcBef>
              <a:spcAft>
                <a:spcPts val="0"/>
              </a:spcAft>
              <a:buSzPts val="1680"/>
              <a:buChar char="⚫"/>
            </a:pPr>
            <a:r>
              <a:rPr lang="en-US"/>
              <a:t>For example, PreviousDegrees of a STUDENT is a composite multi-valued attribute denoted by {PreviousDegrees (College, Year, Degree, Field)}</a:t>
            </a:r>
            <a:endParaRPr/>
          </a:p>
          <a:p>
            <a:pPr indent="-273049" lvl="1" marL="639763" rtl="0" algn="l">
              <a:spcBef>
                <a:spcPts val="420"/>
              </a:spcBef>
              <a:spcAft>
                <a:spcPts val="0"/>
              </a:spcAft>
              <a:buSzPts val="1680"/>
              <a:buChar char="⚫"/>
            </a:pPr>
            <a:r>
              <a:rPr lang="en-US"/>
              <a:t>Multiple PreviousDegrees values can exist</a:t>
            </a:r>
            <a:endParaRPr/>
          </a:p>
          <a:p>
            <a:pPr indent="-273049" lvl="1" marL="639763" rtl="0" algn="l">
              <a:spcBef>
                <a:spcPts val="420"/>
              </a:spcBef>
              <a:spcAft>
                <a:spcPts val="0"/>
              </a:spcAft>
              <a:buSzPts val="1680"/>
              <a:buChar char="⚫"/>
            </a:pPr>
            <a:r>
              <a:rPr lang="en-US"/>
              <a:t>Each has four subcomponent attributes:</a:t>
            </a:r>
            <a:endParaRPr/>
          </a:p>
          <a:p>
            <a:pPr indent="-182562" lvl="2" marL="914400" rtl="0" algn="l">
              <a:spcBef>
                <a:spcPts val="360"/>
              </a:spcBef>
              <a:spcAft>
                <a:spcPts val="0"/>
              </a:spcAft>
              <a:buSzPts val="1080"/>
              <a:buChar char="🞆"/>
            </a:pPr>
            <a:r>
              <a:rPr lang="en-US"/>
              <a:t>College, Year, Degree, Field</a:t>
            </a:r>
            <a:endParaRPr/>
          </a:p>
        </p:txBody>
      </p:sp>
      <p:sp>
        <p:nvSpPr>
          <p:cNvPr id="233" name="Google Shape;233;p27"/>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Example of a composite attribute</a:t>
            </a:r>
            <a:endParaRPr/>
          </a:p>
        </p:txBody>
      </p:sp>
      <p:sp>
        <p:nvSpPr>
          <p:cNvPr id="239" name="Google Shape;239;p28"/>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03_04" id="240" name="Google Shape;240;p28"/>
          <p:cNvPicPr preferRelativeResize="0"/>
          <p:nvPr/>
        </p:nvPicPr>
        <p:blipFill rotWithShape="1">
          <a:blip r:embed="rId3">
            <a:alphaModFix/>
          </a:blip>
          <a:srcRect b="0" l="0" r="0" t="0"/>
          <a:stretch/>
        </p:blipFill>
        <p:spPr>
          <a:xfrm>
            <a:off x="541338" y="2362200"/>
            <a:ext cx="8061325" cy="3298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Symbols for Attributes</a:t>
            </a:r>
            <a:endParaRPr/>
          </a:p>
        </p:txBody>
      </p:sp>
      <p:pic>
        <p:nvPicPr>
          <p:cNvPr id="246" name="Google Shape;246;p29"/>
          <p:cNvPicPr preferRelativeResize="0"/>
          <p:nvPr>
            <p:ph idx="1" type="body"/>
          </p:nvPr>
        </p:nvPicPr>
        <p:blipFill rotWithShape="1">
          <a:blip r:embed="rId3">
            <a:alphaModFix/>
          </a:blip>
          <a:srcRect b="0" l="0" r="0" t="0"/>
          <a:stretch/>
        </p:blipFill>
        <p:spPr>
          <a:xfrm>
            <a:off x="1509338" y="2574721"/>
            <a:ext cx="5363323" cy="292458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Example</a:t>
            </a:r>
            <a:endParaRPr/>
          </a:p>
        </p:txBody>
      </p:sp>
      <p:pic>
        <p:nvPicPr>
          <p:cNvPr id="252" name="Google Shape;252;p30"/>
          <p:cNvPicPr preferRelativeResize="0"/>
          <p:nvPr>
            <p:ph idx="1" type="body"/>
          </p:nvPr>
        </p:nvPicPr>
        <p:blipFill rotWithShape="1">
          <a:blip r:embed="rId3">
            <a:alphaModFix/>
          </a:blip>
          <a:srcRect b="0" l="0" r="0" t="0"/>
          <a:stretch/>
        </p:blipFill>
        <p:spPr>
          <a:xfrm>
            <a:off x="980627" y="2360378"/>
            <a:ext cx="6420746" cy="335326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Entity Types and Key Attributes</a:t>
            </a:r>
            <a:endParaRPr sz="3200"/>
          </a:p>
        </p:txBody>
      </p:sp>
      <p:sp>
        <p:nvSpPr>
          <p:cNvPr id="259" name="Google Shape;259;p3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Entities with the same basic attributes are grouped into an Entity type. </a:t>
            </a:r>
            <a:endParaRPr/>
          </a:p>
          <a:p>
            <a:pPr indent="-273049" lvl="1" marL="639763" rtl="0" algn="l">
              <a:spcBef>
                <a:spcPts val="480"/>
              </a:spcBef>
              <a:spcAft>
                <a:spcPts val="0"/>
              </a:spcAft>
              <a:buSzPts val="1920"/>
              <a:buChar char="⚫"/>
            </a:pPr>
            <a:r>
              <a:rPr lang="en-US" sz="2400"/>
              <a:t>For example, the entity type EMPLOYEE and PROJECT.</a:t>
            </a:r>
            <a:endParaRPr/>
          </a:p>
          <a:p>
            <a:pPr indent="-166370" lvl="0" marL="273050" rtl="0" algn="l">
              <a:spcBef>
                <a:spcPts val="600"/>
              </a:spcBef>
              <a:spcAft>
                <a:spcPts val="0"/>
              </a:spcAft>
              <a:buSzPts val="1680"/>
              <a:buNone/>
            </a:pPr>
            <a:r>
              <a:t/>
            </a:r>
            <a:endParaRPr/>
          </a:p>
          <a:p>
            <a:pPr indent="-273050" lvl="0" marL="273050" rtl="0" algn="l">
              <a:spcBef>
                <a:spcPts val="600"/>
              </a:spcBef>
              <a:spcAft>
                <a:spcPts val="0"/>
              </a:spcAft>
              <a:buSzPts val="1680"/>
              <a:buChar char="🞆"/>
            </a:pPr>
            <a:r>
              <a:rPr lang="en-US"/>
              <a:t>Key attribute</a:t>
            </a:r>
            <a:endParaRPr/>
          </a:p>
          <a:p>
            <a:pPr indent="-273049" lvl="1" marL="639763" rtl="0" algn="l">
              <a:spcBef>
                <a:spcPts val="480"/>
              </a:spcBef>
              <a:spcAft>
                <a:spcPts val="0"/>
              </a:spcAft>
              <a:buSzPts val="1920"/>
              <a:buChar char="⚫"/>
            </a:pPr>
            <a:r>
              <a:rPr lang="en-US" sz="2400"/>
              <a:t>For example, SSN of EMPLOYEE.</a:t>
            </a:r>
            <a:endParaRPr/>
          </a:p>
        </p:txBody>
      </p:sp>
      <p:sp>
        <p:nvSpPr>
          <p:cNvPr id="260" name="Google Shape;260;p31"/>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5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5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5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5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500"/>
                                        <p:tgtEl>
                                          <p:spTgt spid="25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Major Components</a:t>
            </a:r>
            <a:endParaRPr sz="3200"/>
          </a:p>
        </p:txBody>
      </p:sp>
      <p:sp>
        <p:nvSpPr>
          <p:cNvPr id="148" name="Google Shape;148;p1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Entities</a:t>
            </a:r>
            <a:endParaRPr/>
          </a:p>
          <a:p>
            <a:pPr indent="-273050" lvl="0" marL="273050" rtl="0" algn="l">
              <a:spcBef>
                <a:spcPts val="600"/>
              </a:spcBef>
              <a:spcAft>
                <a:spcPts val="0"/>
              </a:spcAft>
              <a:buSzPts val="1680"/>
              <a:buChar char="🞆"/>
            </a:pPr>
            <a:r>
              <a:rPr lang="en-US"/>
              <a:t>Attributes</a:t>
            </a:r>
            <a:endParaRPr/>
          </a:p>
          <a:p>
            <a:pPr indent="-273050" lvl="0" marL="273050" rtl="0" algn="l">
              <a:spcBef>
                <a:spcPts val="600"/>
              </a:spcBef>
              <a:spcAft>
                <a:spcPts val="0"/>
              </a:spcAft>
              <a:buSzPts val="1680"/>
              <a:buChar char="🞆"/>
            </a:pPr>
            <a:r>
              <a:rPr lang="en-US"/>
              <a:t>Relationships</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Key Attributes </a:t>
            </a:r>
            <a:endParaRPr/>
          </a:p>
        </p:txBody>
      </p:sp>
      <p:sp>
        <p:nvSpPr>
          <p:cNvPr id="267" name="Google Shape;267;p32"/>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A key attribute may be composite. </a:t>
            </a:r>
            <a:endParaRPr/>
          </a:p>
          <a:p>
            <a:pPr indent="-273049" lvl="1" marL="639763" rtl="0" algn="l">
              <a:spcBef>
                <a:spcPts val="480"/>
              </a:spcBef>
              <a:spcAft>
                <a:spcPts val="0"/>
              </a:spcAft>
              <a:buSzPts val="1920"/>
              <a:buChar char="⚫"/>
            </a:pPr>
            <a:r>
              <a:rPr lang="en-US" sz="2400"/>
              <a:t>VehicleTagNumber is a key of the CAR entity type with components (Number, State).</a:t>
            </a:r>
            <a:endParaRPr/>
          </a:p>
          <a:p>
            <a:pPr indent="-273050" lvl="0" marL="273050" rtl="0" algn="l">
              <a:spcBef>
                <a:spcPts val="600"/>
              </a:spcBef>
              <a:spcAft>
                <a:spcPts val="0"/>
              </a:spcAft>
              <a:buSzPts val="1680"/>
              <a:buChar char="🞆"/>
            </a:pPr>
            <a:r>
              <a:rPr lang="en-US"/>
              <a:t>An entity type may have more than one key. </a:t>
            </a:r>
            <a:endParaRPr/>
          </a:p>
          <a:p>
            <a:pPr indent="-273049" lvl="1" marL="639763" rtl="0" algn="l">
              <a:spcBef>
                <a:spcPts val="480"/>
              </a:spcBef>
              <a:spcAft>
                <a:spcPts val="0"/>
              </a:spcAft>
              <a:buSzPts val="1920"/>
              <a:buChar char="⚫"/>
            </a:pPr>
            <a:r>
              <a:rPr lang="en-US" sz="2400"/>
              <a:t>The CAR entity type may have two keys:</a:t>
            </a:r>
            <a:endParaRPr/>
          </a:p>
          <a:p>
            <a:pPr indent="-182562" lvl="2" marL="914400" rtl="0" algn="l">
              <a:spcBef>
                <a:spcPts val="360"/>
              </a:spcBef>
              <a:spcAft>
                <a:spcPts val="0"/>
              </a:spcAft>
              <a:buSzPts val="1080"/>
              <a:buChar char="🞆"/>
            </a:pPr>
            <a:r>
              <a:rPr lang="en-US"/>
              <a:t>VehicleId (popularly called VIN)</a:t>
            </a:r>
            <a:endParaRPr/>
          </a:p>
          <a:p>
            <a:pPr indent="-182562" lvl="2" marL="914400" rtl="0" algn="l">
              <a:spcBef>
                <a:spcPts val="360"/>
              </a:spcBef>
              <a:spcAft>
                <a:spcPts val="0"/>
              </a:spcAft>
              <a:buSzPts val="1080"/>
              <a:buChar char="🞆"/>
            </a:pPr>
            <a:r>
              <a:rPr lang="en-US"/>
              <a:t>VehicleTagNumber (Number, State), aka license plate number.</a:t>
            </a:r>
            <a:endParaRPr/>
          </a:p>
          <a:p>
            <a:pPr indent="-273050" lvl="0" marL="273050" rtl="0" algn="l">
              <a:spcBef>
                <a:spcPts val="600"/>
              </a:spcBef>
              <a:spcAft>
                <a:spcPts val="0"/>
              </a:spcAft>
              <a:buSzPts val="1680"/>
              <a:buChar char="🞆"/>
            </a:pPr>
            <a:r>
              <a:rPr lang="en-US"/>
              <a:t>Each key is </a:t>
            </a:r>
            <a:r>
              <a:rPr lang="en-US" u="sng"/>
              <a:t>underlined</a:t>
            </a:r>
            <a:endParaRPr/>
          </a:p>
        </p:txBody>
      </p:sp>
      <p:sp>
        <p:nvSpPr>
          <p:cNvPr id="268" name="Google Shape;268;p32"/>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Entity Type CAR with two keys and a corresponding Entity Set</a:t>
            </a:r>
            <a:endParaRPr sz="3200"/>
          </a:p>
        </p:txBody>
      </p:sp>
      <p:sp>
        <p:nvSpPr>
          <p:cNvPr id="274" name="Google Shape;274;p33"/>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03_07" id="275" name="Google Shape;275;p33"/>
          <p:cNvPicPr preferRelativeResize="0"/>
          <p:nvPr/>
        </p:nvPicPr>
        <p:blipFill rotWithShape="1">
          <a:blip r:embed="rId3">
            <a:alphaModFix/>
          </a:blip>
          <a:srcRect b="0" l="0" r="0" t="0"/>
          <a:stretch/>
        </p:blipFill>
        <p:spPr>
          <a:xfrm>
            <a:off x="228600" y="1600200"/>
            <a:ext cx="7010400" cy="4908550"/>
          </a:xfrm>
          <a:prstGeom prst="rect">
            <a:avLst/>
          </a:prstGeom>
          <a:noFill/>
          <a:ln>
            <a:noFill/>
          </a:ln>
        </p:spPr>
      </p:pic>
      <p:sp>
        <p:nvSpPr>
          <p:cNvPr id="276" name="Google Shape;276;p33"/>
          <p:cNvSpPr/>
          <p:nvPr/>
        </p:nvSpPr>
        <p:spPr>
          <a:xfrm>
            <a:off x="6629400" y="3352800"/>
            <a:ext cx="1943100" cy="1477963"/>
          </a:xfrm>
          <a:prstGeom prst="rect">
            <a:avLst/>
          </a:prstGeom>
          <a:solidFill>
            <a:srgbClr val="B6B6D3"/>
          </a:solid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Entity set is the current </a:t>
            </a:r>
            <a:r>
              <a:rPr i="1" lang="en-US" sz="1800">
                <a:solidFill>
                  <a:schemeClr val="dk1"/>
                </a:solidFill>
                <a:latin typeface="Arial"/>
                <a:ea typeface="Arial"/>
                <a:cs typeface="Arial"/>
                <a:sym typeface="Arial"/>
              </a:rPr>
              <a:t>state</a:t>
            </a:r>
            <a:r>
              <a:rPr lang="en-US" sz="1800">
                <a:solidFill>
                  <a:schemeClr val="dk1"/>
                </a:solidFill>
                <a:latin typeface="Arial"/>
                <a:ea typeface="Arial"/>
                <a:cs typeface="Arial"/>
                <a:sym typeface="Arial"/>
              </a:rPr>
              <a:t> of the entities that is stored in the database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2400"/>
              <a:t>Initial Design of Entity Types:</a:t>
            </a:r>
            <a:br>
              <a:rPr lang="en-US" sz="2400"/>
            </a:br>
            <a:r>
              <a:rPr lang="en-US" sz="2400"/>
              <a:t>EMPLOYEE, DEPARTMENT, PROJECT, DEPENDENT</a:t>
            </a:r>
            <a:endParaRPr/>
          </a:p>
        </p:txBody>
      </p:sp>
      <p:sp>
        <p:nvSpPr>
          <p:cNvPr id="282" name="Google Shape;282;p34"/>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03_08" id="283" name="Google Shape;283;p34"/>
          <p:cNvPicPr preferRelativeResize="0"/>
          <p:nvPr/>
        </p:nvPicPr>
        <p:blipFill rotWithShape="1">
          <a:blip r:embed="rId3">
            <a:alphaModFix/>
          </a:blip>
          <a:srcRect b="0" l="0" r="0" t="0"/>
          <a:stretch/>
        </p:blipFill>
        <p:spPr>
          <a:xfrm>
            <a:off x="3657600" y="1524000"/>
            <a:ext cx="4859338" cy="4799013"/>
          </a:xfrm>
          <a:prstGeom prst="rect">
            <a:avLst/>
          </a:prstGeom>
          <a:noFill/>
          <a:ln>
            <a:noFill/>
          </a:ln>
        </p:spPr>
      </p:pic>
      <p:sp>
        <p:nvSpPr>
          <p:cNvPr id="284" name="Google Shape;284;p34"/>
          <p:cNvSpPr/>
          <p:nvPr/>
        </p:nvSpPr>
        <p:spPr>
          <a:xfrm>
            <a:off x="457200" y="1905000"/>
            <a:ext cx="2514600" cy="17541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Entity types in the COMPANY database:</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DEPARTMENT</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PROJECT</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EMPLOYEE</a:t>
            </a:r>
            <a:endParaRPr/>
          </a:p>
          <a:p>
            <a:pPr indent="0" lvl="1" marL="457200" marR="0" rtl="0" algn="l">
              <a:spcBef>
                <a:spcPts val="0"/>
              </a:spcBef>
              <a:spcAft>
                <a:spcPts val="0"/>
              </a:spcAft>
              <a:buNone/>
            </a:pPr>
            <a:r>
              <a:rPr b="0" i="0" lang="en-US" sz="1800" u="none" cap="none" strike="noStrike">
                <a:solidFill>
                  <a:schemeClr val="dk1"/>
                </a:solidFill>
                <a:latin typeface="Arial"/>
                <a:ea typeface="Arial"/>
                <a:cs typeface="Arial"/>
                <a:sym typeface="Arial"/>
              </a:rPr>
              <a:t>DEPENDENT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5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Refining the initial design by introducing </a:t>
            </a:r>
            <a:r>
              <a:rPr b="1" lang="en-US" sz="3200"/>
              <a:t>relationships</a:t>
            </a:r>
            <a:endParaRPr/>
          </a:p>
        </p:txBody>
      </p:sp>
      <p:sp>
        <p:nvSpPr>
          <p:cNvPr id="290" name="Google Shape;290;p35"/>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Some aspects in the requirements will be represented as </a:t>
            </a:r>
            <a:r>
              <a:rPr b="1" lang="en-US"/>
              <a:t>relationships</a:t>
            </a:r>
            <a:endParaRPr/>
          </a:p>
          <a:p>
            <a:pPr indent="-166370" lvl="0" marL="273050" rtl="0" algn="l">
              <a:spcBef>
                <a:spcPts val="600"/>
              </a:spcBef>
              <a:spcAft>
                <a:spcPts val="0"/>
              </a:spcAft>
              <a:buSzPts val="1680"/>
              <a:buNone/>
            </a:pPr>
            <a:r>
              <a:t/>
            </a:r>
            <a:endParaRPr/>
          </a:p>
          <a:p>
            <a:pPr indent="-273050" lvl="0" marL="273050" rtl="0" algn="l">
              <a:spcBef>
                <a:spcPts val="600"/>
              </a:spcBef>
              <a:spcAft>
                <a:spcPts val="0"/>
              </a:spcAft>
              <a:buSzPts val="1680"/>
              <a:buChar char="🞆"/>
            </a:pPr>
            <a:r>
              <a:rPr lang="en-US"/>
              <a:t>ER model has three main concepts:</a:t>
            </a:r>
            <a:endParaRPr/>
          </a:p>
          <a:p>
            <a:pPr indent="-273049" lvl="1" marL="639763" rtl="0" algn="l">
              <a:spcBef>
                <a:spcPts val="420"/>
              </a:spcBef>
              <a:spcAft>
                <a:spcPts val="0"/>
              </a:spcAft>
              <a:buSzPts val="1680"/>
              <a:buChar char="⚫"/>
            </a:pPr>
            <a:r>
              <a:rPr lang="en-US"/>
              <a:t>Entities (and their entity types and entity sets)</a:t>
            </a:r>
            <a:endParaRPr/>
          </a:p>
          <a:p>
            <a:pPr indent="-273049" lvl="1" marL="639763" rtl="0" algn="l">
              <a:spcBef>
                <a:spcPts val="420"/>
              </a:spcBef>
              <a:spcAft>
                <a:spcPts val="0"/>
              </a:spcAft>
              <a:buSzPts val="1680"/>
              <a:buChar char="⚫"/>
            </a:pPr>
            <a:r>
              <a:rPr lang="en-US"/>
              <a:t>Attributes (simple, composite, multivalued)</a:t>
            </a:r>
            <a:endParaRPr/>
          </a:p>
          <a:p>
            <a:pPr indent="-273049" lvl="1" marL="639763" rtl="0" algn="l">
              <a:spcBef>
                <a:spcPts val="420"/>
              </a:spcBef>
              <a:spcAft>
                <a:spcPts val="0"/>
              </a:spcAft>
              <a:buSzPts val="1680"/>
              <a:buChar char="⚫"/>
            </a:pPr>
            <a:r>
              <a:rPr lang="en-US"/>
              <a:t>Relationships (and their relationship types and relationship sets)</a:t>
            </a:r>
            <a:endParaRPr/>
          </a:p>
          <a:p>
            <a:pPr indent="-166370" lvl="0" marL="273050" rtl="0" algn="l">
              <a:spcBef>
                <a:spcPts val="600"/>
              </a:spcBef>
              <a:spcAft>
                <a:spcPts val="0"/>
              </a:spcAft>
              <a:buSzPts val="1680"/>
              <a:buNone/>
            </a:pPr>
            <a:r>
              <a:t/>
            </a:r>
            <a:endParaRPr/>
          </a:p>
        </p:txBody>
      </p:sp>
      <p:sp>
        <p:nvSpPr>
          <p:cNvPr id="291" name="Google Shape;291;p35"/>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Relationships</a:t>
            </a:r>
            <a:endParaRPr sz="3200"/>
          </a:p>
        </p:txBody>
      </p:sp>
      <p:sp>
        <p:nvSpPr>
          <p:cNvPr id="298" name="Google Shape;298;p36"/>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10000"/>
              </a:lnSpc>
              <a:spcBef>
                <a:spcPts val="0"/>
              </a:spcBef>
              <a:spcAft>
                <a:spcPts val="0"/>
              </a:spcAft>
              <a:buSzPts val="1680"/>
              <a:buFont typeface="Noto Sans Symbols"/>
              <a:buChar char="🞆"/>
            </a:pPr>
            <a:r>
              <a:rPr lang="en-US"/>
              <a:t>A </a:t>
            </a:r>
            <a:r>
              <a:rPr b="1" lang="en-US"/>
              <a:t>relationship</a:t>
            </a:r>
            <a:r>
              <a:rPr lang="en-US"/>
              <a:t> relates two or more distinct entities with a specific meaning.</a:t>
            </a:r>
            <a:endParaRPr/>
          </a:p>
          <a:p>
            <a:pPr indent="-274320" lvl="1" marL="640080" rtl="0" algn="l">
              <a:lnSpc>
                <a:spcPct val="110000"/>
              </a:lnSpc>
              <a:spcBef>
                <a:spcPts val="400"/>
              </a:spcBef>
              <a:spcAft>
                <a:spcPts val="0"/>
              </a:spcAft>
              <a:buSzPts val="1600"/>
              <a:buFont typeface="Noto Sans Symbols"/>
              <a:buChar char="⚫"/>
            </a:pPr>
            <a:r>
              <a:rPr lang="en-US" sz="2000"/>
              <a:t>For example, EMPLOYEE John </a:t>
            </a:r>
            <a:r>
              <a:rPr i="1" lang="en-US" sz="2000"/>
              <a:t>works on</a:t>
            </a:r>
            <a:r>
              <a:rPr lang="en-US" sz="2000"/>
              <a:t> the ProductX PROJECT, </a:t>
            </a:r>
            <a:endParaRPr sz="2000"/>
          </a:p>
          <a:p>
            <a:pPr indent="-274320" lvl="1" marL="640080" rtl="0" algn="l">
              <a:lnSpc>
                <a:spcPct val="110000"/>
              </a:lnSpc>
              <a:spcBef>
                <a:spcPts val="480"/>
              </a:spcBef>
              <a:spcAft>
                <a:spcPts val="0"/>
              </a:spcAft>
              <a:buSzPts val="1600"/>
              <a:buFont typeface="Noto Sans Symbols"/>
              <a:buChar char="⚫"/>
            </a:pPr>
            <a:r>
              <a:rPr lang="en-US" sz="2000"/>
              <a:t>EMPLOYEE Franklin </a:t>
            </a:r>
            <a:r>
              <a:rPr i="1" lang="en-US" sz="2000"/>
              <a:t>manages</a:t>
            </a:r>
            <a:r>
              <a:rPr lang="en-US" sz="2000"/>
              <a:t> the Research DEPARTMENT</a:t>
            </a:r>
            <a:r>
              <a:rPr lang="en-US" sz="2400"/>
              <a:t>.</a:t>
            </a:r>
            <a:endParaRPr/>
          </a:p>
          <a:p>
            <a:pPr indent="-274320" lvl="0" marL="274320" rtl="0" algn="l">
              <a:lnSpc>
                <a:spcPct val="110000"/>
              </a:lnSpc>
              <a:spcBef>
                <a:spcPts val="600"/>
              </a:spcBef>
              <a:spcAft>
                <a:spcPts val="0"/>
              </a:spcAft>
              <a:buSzPts val="1680"/>
              <a:buFont typeface="Noto Sans Symbols"/>
              <a:buChar char="🞆"/>
            </a:pPr>
            <a:r>
              <a:rPr lang="en-US"/>
              <a:t>Relationships of the same type are grouped into a </a:t>
            </a:r>
            <a:r>
              <a:rPr b="1" lang="en-US"/>
              <a:t>relationship type</a:t>
            </a:r>
            <a:r>
              <a:rPr lang="en-US"/>
              <a:t>.</a:t>
            </a:r>
            <a:endParaRPr/>
          </a:p>
          <a:p>
            <a:pPr indent="-274320" lvl="0" marL="274320" rtl="0" algn="l">
              <a:lnSpc>
                <a:spcPct val="110000"/>
              </a:lnSpc>
              <a:spcBef>
                <a:spcPts val="600"/>
              </a:spcBef>
              <a:spcAft>
                <a:spcPts val="0"/>
              </a:spcAft>
              <a:buSzPts val="1680"/>
              <a:buFont typeface="Noto Sans Symbols"/>
              <a:buChar char="🞆"/>
            </a:pPr>
            <a:r>
              <a:rPr lang="en-US"/>
              <a:t>Degree of a relationship type is the no of participating entity types. </a:t>
            </a:r>
            <a:endParaRPr/>
          </a:p>
          <a:p>
            <a:pPr indent="-274320" lvl="1" marL="640080" rtl="0" algn="l">
              <a:lnSpc>
                <a:spcPct val="110000"/>
              </a:lnSpc>
              <a:spcBef>
                <a:spcPts val="400"/>
              </a:spcBef>
              <a:spcAft>
                <a:spcPts val="0"/>
              </a:spcAft>
              <a:buSzPts val="1600"/>
              <a:buFont typeface="Noto Sans Symbols"/>
              <a:buChar char="⚫"/>
            </a:pPr>
            <a:r>
              <a:rPr lang="en-US" sz="2000"/>
              <a:t>Both MANAGES and WORKS_ON are </a:t>
            </a:r>
            <a:r>
              <a:rPr i="1" lang="en-US" sz="2000"/>
              <a:t>binary</a:t>
            </a:r>
            <a:r>
              <a:rPr lang="en-US" sz="2000"/>
              <a:t> relationships.</a:t>
            </a:r>
            <a:endParaRPr/>
          </a:p>
        </p:txBody>
      </p:sp>
      <p:sp>
        <p:nvSpPr>
          <p:cNvPr id="299" name="Google Shape;299;p36"/>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7"/>
          <p:cNvSpPr txBox="1"/>
          <p:nvPr>
            <p:ph type="title"/>
          </p:nvPr>
        </p:nvSpPr>
        <p:spPr>
          <a:xfrm>
            <a:off x="152400" y="831850"/>
            <a:ext cx="8763000" cy="776288"/>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sz="2800"/>
              <a:t>Relationship instances of the WORKS_FOR relationship between EMPLOYEE and DEPARTMENT</a:t>
            </a:r>
            <a:endParaRPr/>
          </a:p>
        </p:txBody>
      </p:sp>
      <p:sp>
        <p:nvSpPr>
          <p:cNvPr id="306" name="Google Shape;306;p37"/>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03_09" id="307" name="Google Shape;307;p37"/>
          <p:cNvPicPr preferRelativeResize="0"/>
          <p:nvPr/>
        </p:nvPicPr>
        <p:blipFill rotWithShape="1">
          <a:blip r:embed="rId3">
            <a:alphaModFix/>
          </a:blip>
          <a:srcRect b="0" l="0" r="0" t="0"/>
          <a:stretch/>
        </p:blipFill>
        <p:spPr>
          <a:xfrm>
            <a:off x="762000" y="1939925"/>
            <a:ext cx="7239000" cy="4314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296863" y="85725"/>
            <a:ext cx="84963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sz="2800"/>
              <a:t>Relationship instances of the   WORKS_ON relationship between EMPLOYEE and PROJECT</a:t>
            </a:r>
            <a:endParaRPr/>
          </a:p>
        </p:txBody>
      </p:sp>
      <p:sp>
        <p:nvSpPr>
          <p:cNvPr id="314" name="Google Shape;314;p38"/>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
        <p:nvSpPr>
          <p:cNvPr id="315" name="Google Shape;315;p38"/>
          <p:cNvSpPr txBox="1"/>
          <p:nvPr/>
        </p:nvSpPr>
        <p:spPr>
          <a:xfrm>
            <a:off x="685800" y="1822450"/>
            <a:ext cx="80994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lt2"/>
              </a:solidFill>
              <a:latin typeface="Times New Roman"/>
              <a:ea typeface="Times New Roman"/>
              <a:cs typeface="Times New Roman"/>
              <a:sym typeface="Times New Roman"/>
            </a:endParaRPr>
          </a:p>
        </p:txBody>
      </p:sp>
      <p:pic>
        <p:nvPicPr>
          <p:cNvPr descr="fig03_13" id="316" name="Google Shape;316;p38"/>
          <p:cNvPicPr preferRelativeResize="0"/>
          <p:nvPr/>
        </p:nvPicPr>
        <p:blipFill rotWithShape="1">
          <a:blip r:embed="rId3">
            <a:alphaModFix/>
          </a:blip>
          <a:srcRect b="0" l="0" r="0" t="0"/>
          <a:stretch/>
        </p:blipFill>
        <p:spPr>
          <a:xfrm>
            <a:off x="1281113" y="1644650"/>
            <a:ext cx="6948487" cy="47831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Symbol</a:t>
            </a:r>
            <a:endParaRPr sz="3200"/>
          </a:p>
        </p:txBody>
      </p:sp>
      <p:pic>
        <p:nvPicPr>
          <p:cNvPr id="322" name="Google Shape;322;p39"/>
          <p:cNvPicPr preferRelativeResize="0"/>
          <p:nvPr>
            <p:ph idx="1" type="body"/>
          </p:nvPr>
        </p:nvPicPr>
        <p:blipFill rotWithShape="1">
          <a:blip r:embed="rId3">
            <a:alphaModFix/>
          </a:blip>
          <a:srcRect b="0" l="0" r="0" t="0"/>
          <a:stretch/>
        </p:blipFill>
        <p:spPr>
          <a:xfrm>
            <a:off x="1171153" y="2069825"/>
            <a:ext cx="6039693" cy="39343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Relationship type vs. relationship set</a:t>
            </a:r>
            <a:endParaRPr sz="3200"/>
          </a:p>
        </p:txBody>
      </p:sp>
      <p:sp>
        <p:nvSpPr>
          <p:cNvPr id="328" name="Google Shape;328;p40"/>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Relationship Set:</a:t>
            </a:r>
            <a:endParaRPr/>
          </a:p>
          <a:p>
            <a:pPr indent="-273049" lvl="1" marL="639763" rtl="0" algn="l">
              <a:spcBef>
                <a:spcPts val="420"/>
              </a:spcBef>
              <a:spcAft>
                <a:spcPts val="0"/>
              </a:spcAft>
              <a:buSzPts val="1680"/>
              <a:buChar char="⚫"/>
            </a:pPr>
            <a:r>
              <a:rPr lang="en-US"/>
              <a:t>A relationship set is a set of relationships of same type.</a:t>
            </a:r>
            <a:endParaRPr/>
          </a:p>
          <a:p>
            <a:pPr indent="-166370" lvl="0" marL="273050" rtl="0" algn="l">
              <a:spcBef>
                <a:spcPts val="600"/>
              </a:spcBef>
              <a:spcAft>
                <a:spcPts val="0"/>
              </a:spcAft>
              <a:buSzPts val="1680"/>
              <a:buNone/>
            </a:pPr>
            <a:r>
              <a:t/>
            </a:r>
            <a:endParaRPr/>
          </a:p>
          <a:p>
            <a:pPr indent="-273050" lvl="0" marL="273050" rtl="0" algn="l">
              <a:spcBef>
                <a:spcPts val="600"/>
              </a:spcBef>
              <a:spcAft>
                <a:spcPts val="0"/>
              </a:spcAft>
              <a:buSzPts val="1680"/>
              <a:buChar char="🞆"/>
            </a:pPr>
            <a:r>
              <a:rPr lang="en-US"/>
              <a:t>Relationship Type:</a:t>
            </a:r>
            <a:endParaRPr/>
          </a:p>
          <a:p>
            <a:pPr indent="-273049" lvl="1" marL="639763" rtl="0" algn="l">
              <a:spcBef>
                <a:spcPts val="420"/>
              </a:spcBef>
              <a:spcAft>
                <a:spcPts val="0"/>
              </a:spcAft>
              <a:buSzPts val="1680"/>
              <a:buChar char="⚫"/>
            </a:pPr>
            <a:r>
              <a:rPr lang="en-US"/>
              <a:t>Identifies the relationship name and the participating entity types</a:t>
            </a:r>
            <a:endParaRPr/>
          </a:p>
          <a:p>
            <a:pPr indent="-273049" lvl="1" marL="639763" rtl="0" algn="l">
              <a:spcBef>
                <a:spcPts val="420"/>
              </a:spcBef>
              <a:spcAft>
                <a:spcPts val="0"/>
              </a:spcAft>
              <a:buSzPts val="1680"/>
              <a:buChar char="⚫"/>
            </a:pPr>
            <a:r>
              <a:rPr lang="en-US"/>
              <a:t>Also identifies certain relationship constraints</a:t>
            </a:r>
            <a:endParaRPr/>
          </a:p>
        </p:txBody>
      </p:sp>
      <p:sp>
        <p:nvSpPr>
          <p:cNvPr id="329" name="Google Shape;329;p40"/>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Types of Relationship Set</a:t>
            </a:r>
            <a:endParaRPr sz="3200"/>
          </a:p>
        </p:txBody>
      </p:sp>
      <p:sp>
        <p:nvSpPr>
          <p:cNvPr id="335" name="Google Shape;335;p4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The number of entity sets that participate in a relationship set is termed as the degree of that relationship set. Thus</a:t>
            </a:r>
            <a:endParaRPr/>
          </a:p>
          <a:p>
            <a:pPr indent="-166370" lvl="0" marL="273050" rtl="0" algn="l">
              <a:spcBef>
                <a:spcPts val="600"/>
              </a:spcBef>
              <a:spcAft>
                <a:spcPts val="0"/>
              </a:spcAft>
              <a:buSzPts val="1680"/>
              <a:buNone/>
            </a:pPr>
            <a:r>
              <a:t/>
            </a:r>
            <a:endParaRPr/>
          </a:p>
        </p:txBody>
      </p:sp>
      <p:pic>
        <p:nvPicPr>
          <p:cNvPr id="336" name="Google Shape;336;p41"/>
          <p:cNvPicPr preferRelativeResize="0"/>
          <p:nvPr/>
        </p:nvPicPr>
        <p:blipFill rotWithShape="1">
          <a:blip r:embed="rId3">
            <a:alphaModFix/>
          </a:blip>
          <a:srcRect b="0" l="0" r="0" t="0"/>
          <a:stretch/>
        </p:blipFill>
        <p:spPr>
          <a:xfrm>
            <a:off x="1833233" y="3048000"/>
            <a:ext cx="4715533" cy="26768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Entity</a:t>
            </a:r>
            <a:endParaRPr/>
          </a:p>
        </p:txBody>
      </p:sp>
      <p:sp>
        <p:nvSpPr>
          <p:cNvPr id="154" name="Google Shape;154;p1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lnSpc>
                <a:spcPct val="120000"/>
              </a:lnSpc>
              <a:spcBef>
                <a:spcPts val="0"/>
              </a:spcBef>
              <a:spcAft>
                <a:spcPts val="0"/>
              </a:spcAft>
              <a:buSzPts val="1680"/>
              <a:buChar char="🞆"/>
            </a:pPr>
            <a:r>
              <a:rPr lang="en-US"/>
              <a:t>Term used to mean three different meanings</a:t>
            </a:r>
            <a:endParaRPr/>
          </a:p>
          <a:p>
            <a:pPr indent="-273049" lvl="1" marL="639763" rtl="0" algn="l">
              <a:lnSpc>
                <a:spcPct val="120000"/>
              </a:lnSpc>
              <a:spcBef>
                <a:spcPts val="420"/>
              </a:spcBef>
              <a:spcAft>
                <a:spcPts val="0"/>
              </a:spcAft>
              <a:buSzPts val="1680"/>
              <a:buChar char="⚫"/>
            </a:pPr>
            <a:r>
              <a:rPr lang="en-US"/>
              <a:t>Entity type</a:t>
            </a:r>
            <a:endParaRPr/>
          </a:p>
          <a:p>
            <a:pPr indent="-273049" lvl="1" marL="639763" rtl="0" algn="l">
              <a:lnSpc>
                <a:spcPct val="120000"/>
              </a:lnSpc>
              <a:spcBef>
                <a:spcPts val="420"/>
              </a:spcBef>
              <a:spcAft>
                <a:spcPts val="0"/>
              </a:spcAft>
              <a:buSzPts val="1680"/>
              <a:buChar char="⚫"/>
            </a:pPr>
            <a:r>
              <a:rPr lang="en-US"/>
              <a:t>Entity instance</a:t>
            </a:r>
            <a:endParaRPr/>
          </a:p>
          <a:p>
            <a:pPr indent="-273049" lvl="1" marL="639763" rtl="0" algn="l">
              <a:lnSpc>
                <a:spcPct val="120000"/>
              </a:lnSpc>
              <a:spcBef>
                <a:spcPts val="420"/>
              </a:spcBef>
              <a:spcAft>
                <a:spcPts val="0"/>
              </a:spcAft>
              <a:buSzPts val="1680"/>
              <a:buChar char="⚫"/>
            </a:pPr>
            <a:r>
              <a:rPr lang="en-US"/>
              <a:t>Entity set</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Unary Relationship</a:t>
            </a:r>
            <a:endParaRPr/>
          </a:p>
        </p:txBody>
      </p:sp>
      <p:sp>
        <p:nvSpPr>
          <p:cNvPr id="342" name="Google Shape;342;p4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lnSpc>
                <a:spcPct val="120000"/>
              </a:lnSpc>
              <a:spcBef>
                <a:spcPts val="0"/>
              </a:spcBef>
              <a:spcAft>
                <a:spcPts val="0"/>
              </a:spcAft>
              <a:buSzPts val="1680"/>
              <a:buChar char="🞆"/>
            </a:pPr>
            <a:r>
              <a:rPr lang="en-US"/>
              <a:t>An ET linked with itself, also called recursive relationship</a:t>
            </a:r>
            <a:endParaRPr/>
          </a:p>
          <a:p>
            <a:pPr indent="-273050" lvl="0" marL="273050" rtl="0" algn="l">
              <a:lnSpc>
                <a:spcPct val="120000"/>
              </a:lnSpc>
              <a:spcBef>
                <a:spcPts val="600"/>
              </a:spcBef>
              <a:spcAft>
                <a:spcPts val="0"/>
              </a:spcAft>
              <a:buSzPts val="1680"/>
              <a:buChar char="🞆"/>
            </a:pPr>
            <a:r>
              <a:rPr lang="en-US"/>
              <a:t>Example Roommate, where STUDENT is linked with STUDENT</a:t>
            </a:r>
            <a:endParaRPr/>
          </a:p>
          <a:p>
            <a:pPr indent="-166370" lvl="0" marL="273050" rtl="0" algn="l">
              <a:spcBef>
                <a:spcPts val="600"/>
              </a:spcBef>
              <a:spcAft>
                <a:spcPts val="0"/>
              </a:spcAft>
              <a:buSzPts val="1680"/>
              <a:buNone/>
            </a:pPr>
            <a:r>
              <a:t/>
            </a:r>
            <a:endParaRPr/>
          </a:p>
        </p:txBody>
      </p:sp>
      <p:pic>
        <p:nvPicPr>
          <p:cNvPr id="343" name="Google Shape;343;p42"/>
          <p:cNvPicPr preferRelativeResize="0"/>
          <p:nvPr/>
        </p:nvPicPr>
        <p:blipFill rotWithShape="1">
          <a:blip r:embed="rId3">
            <a:alphaModFix/>
          </a:blip>
          <a:srcRect b="0" l="0" r="0" t="0"/>
          <a:stretch/>
        </p:blipFill>
        <p:spPr>
          <a:xfrm>
            <a:off x="1752600" y="3428999"/>
            <a:ext cx="5877745" cy="322751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3"/>
          <p:cNvSpPr txBox="1"/>
          <p:nvPr>
            <p:ph type="title"/>
          </p:nvPr>
        </p:nvSpPr>
        <p:spPr>
          <a:xfrm>
            <a:off x="152400" y="274638"/>
            <a:ext cx="8586788"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COMPANY database:  relationships</a:t>
            </a:r>
            <a:endParaRPr/>
          </a:p>
        </p:txBody>
      </p:sp>
      <p:sp>
        <p:nvSpPr>
          <p:cNvPr id="349" name="Google Shape;349;p43"/>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Six relationship types are identified</a:t>
            </a:r>
            <a:endParaRPr/>
          </a:p>
          <a:p>
            <a:pPr indent="-273050" lvl="0" marL="273050" rtl="0" algn="l">
              <a:spcBef>
                <a:spcPts val="600"/>
              </a:spcBef>
              <a:spcAft>
                <a:spcPts val="0"/>
              </a:spcAft>
              <a:buSzPts val="1680"/>
              <a:buChar char="🞆"/>
            </a:pPr>
            <a:r>
              <a:rPr lang="en-US"/>
              <a:t>All are </a:t>
            </a:r>
            <a:r>
              <a:rPr i="1" lang="en-US"/>
              <a:t>binary</a:t>
            </a:r>
            <a:r>
              <a:rPr lang="en-US"/>
              <a:t> relationships( degree 2)</a:t>
            </a:r>
            <a:endParaRPr/>
          </a:p>
          <a:p>
            <a:pPr indent="-273050" lvl="1" marL="639763" rtl="0" algn="l">
              <a:spcBef>
                <a:spcPts val="360"/>
              </a:spcBef>
              <a:spcAft>
                <a:spcPts val="0"/>
              </a:spcAft>
              <a:buSzPts val="1440"/>
              <a:buChar char="⚫"/>
            </a:pPr>
            <a:r>
              <a:rPr lang="en-US" sz="1800"/>
              <a:t>WORKS_FOR (between EMPLOYEE, DEPARTMENT)</a:t>
            </a:r>
            <a:endParaRPr/>
          </a:p>
          <a:p>
            <a:pPr indent="-273050" lvl="1" marL="639763" rtl="0" algn="l">
              <a:spcBef>
                <a:spcPts val="360"/>
              </a:spcBef>
              <a:spcAft>
                <a:spcPts val="0"/>
              </a:spcAft>
              <a:buSzPts val="1440"/>
              <a:buChar char="⚫"/>
            </a:pPr>
            <a:r>
              <a:rPr lang="en-US" sz="1800"/>
              <a:t>MANAGES ( between EMPLOYEE, DEPARTMENT)</a:t>
            </a:r>
            <a:endParaRPr/>
          </a:p>
          <a:p>
            <a:pPr indent="-273050" lvl="1" marL="639763" rtl="0" algn="l">
              <a:spcBef>
                <a:spcPts val="360"/>
              </a:spcBef>
              <a:spcAft>
                <a:spcPts val="0"/>
              </a:spcAft>
              <a:buSzPts val="1440"/>
              <a:buChar char="⚫"/>
            </a:pPr>
            <a:r>
              <a:rPr lang="en-US" sz="1800"/>
              <a:t>CONTROLS (between DEPARTMENT, PROJECT)</a:t>
            </a:r>
            <a:endParaRPr/>
          </a:p>
          <a:p>
            <a:pPr indent="-273050" lvl="1" marL="639763" rtl="0" algn="l">
              <a:spcBef>
                <a:spcPts val="360"/>
              </a:spcBef>
              <a:spcAft>
                <a:spcPts val="0"/>
              </a:spcAft>
              <a:buSzPts val="1440"/>
              <a:buChar char="⚫"/>
            </a:pPr>
            <a:r>
              <a:rPr lang="en-US" sz="1800"/>
              <a:t>WORKS_ON (between EMPLOYEE, PROJECT)</a:t>
            </a:r>
            <a:endParaRPr/>
          </a:p>
          <a:p>
            <a:pPr indent="-273050" lvl="1" marL="639763" rtl="0" algn="l">
              <a:spcBef>
                <a:spcPts val="360"/>
              </a:spcBef>
              <a:spcAft>
                <a:spcPts val="0"/>
              </a:spcAft>
              <a:buSzPts val="1440"/>
              <a:buChar char="⚫"/>
            </a:pPr>
            <a:r>
              <a:rPr lang="en-US" sz="1800"/>
              <a:t>SUPERVISION (between EMPLOYEE (as subordinate), 			EMPLOYEE (as supervisor))</a:t>
            </a:r>
            <a:endParaRPr/>
          </a:p>
          <a:p>
            <a:pPr indent="-273050" lvl="1" marL="639763" rtl="0" algn="l">
              <a:spcBef>
                <a:spcPts val="360"/>
              </a:spcBef>
              <a:spcAft>
                <a:spcPts val="0"/>
              </a:spcAft>
              <a:buSzPts val="1440"/>
              <a:buChar char="⚫"/>
            </a:pPr>
            <a:r>
              <a:rPr lang="en-US" sz="1800"/>
              <a:t>DEPENDENTS_OF (between EMPLOYEE, DEPENDENT)</a:t>
            </a:r>
            <a:endParaRPr/>
          </a:p>
          <a:p>
            <a:pPr indent="-161289" lvl="1" marL="639763" rtl="0" algn="l">
              <a:spcBef>
                <a:spcPts val="440"/>
              </a:spcBef>
              <a:spcAft>
                <a:spcPts val="0"/>
              </a:spcAft>
              <a:buSzPts val="1760"/>
              <a:buNone/>
            </a:pPr>
            <a:r>
              <a:t/>
            </a:r>
            <a:endParaRPr sz="2200"/>
          </a:p>
        </p:txBody>
      </p:sp>
      <p:sp>
        <p:nvSpPr>
          <p:cNvPr id="350" name="Google Shape;350;p43"/>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Example</a:t>
            </a:r>
            <a:endParaRPr sz="3200"/>
          </a:p>
        </p:txBody>
      </p:sp>
      <p:pic>
        <p:nvPicPr>
          <p:cNvPr id="356" name="Google Shape;356;p44"/>
          <p:cNvPicPr preferRelativeResize="0"/>
          <p:nvPr>
            <p:ph idx="1" type="body"/>
          </p:nvPr>
        </p:nvPicPr>
        <p:blipFill rotWithShape="1">
          <a:blip r:embed="rId3">
            <a:alphaModFix/>
          </a:blip>
          <a:srcRect b="0" l="0" r="0" t="0"/>
          <a:stretch/>
        </p:blipFill>
        <p:spPr>
          <a:xfrm>
            <a:off x="1409312" y="2660458"/>
            <a:ext cx="5563376" cy="27531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Binary Relationships</a:t>
            </a:r>
            <a:endParaRPr/>
          </a:p>
        </p:txBody>
      </p:sp>
      <p:sp>
        <p:nvSpPr>
          <p:cNvPr id="362" name="Google Shape;362;p4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lnSpc>
                <a:spcPct val="120000"/>
              </a:lnSpc>
              <a:spcBef>
                <a:spcPts val="0"/>
              </a:spcBef>
              <a:spcAft>
                <a:spcPts val="0"/>
              </a:spcAft>
              <a:buSzPts val="1680"/>
              <a:buChar char="🞆"/>
            </a:pPr>
            <a:r>
              <a:rPr lang="en-US"/>
              <a:t>May also have instances, that can be formally described in an ordered pair form</a:t>
            </a:r>
            <a:endParaRPr/>
          </a:p>
          <a:p>
            <a:pPr indent="-273050" lvl="0" marL="273050" rtl="0" algn="l">
              <a:lnSpc>
                <a:spcPct val="120000"/>
              </a:lnSpc>
              <a:spcBef>
                <a:spcPts val="600"/>
              </a:spcBef>
              <a:spcAft>
                <a:spcPts val="0"/>
              </a:spcAft>
              <a:buSzPts val="1680"/>
              <a:buChar char="🞆"/>
            </a:pPr>
            <a:r>
              <a:rPr lang="en-US"/>
              <a:t>Employee and Project</a:t>
            </a:r>
            <a:endParaRPr/>
          </a:p>
          <a:p>
            <a:pPr indent="-273050" lvl="0" marL="273050" rtl="0" algn="l">
              <a:lnSpc>
                <a:spcPct val="120000"/>
              </a:lnSpc>
              <a:spcBef>
                <a:spcPts val="600"/>
              </a:spcBef>
              <a:spcAft>
                <a:spcPts val="0"/>
              </a:spcAft>
              <a:buSzPts val="1680"/>
              <a:buChar char="🞆"/>
            </a:pPr>
            <a:r>
              <a:rPr lang="en-US"/>
              <a:t> {(E1001, A), (E1020, B), (E1002, B), (E1058, C)}</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Attributes of the Relationships</a:t>
            </a:r>
            <a:endParaRPr/>
          </a:p>
        </p:txBody>
      </p:sp>
      <p:sp>
        <p:nvSpPr>
          <p:cNvPr id="368" name="Google Shape;368;p4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The key ( combination of key STD+Course )</a:t>
            </a:r>
            <a:endParaRPr/>
          </a:p>
          <a:p>
            <a:pPr indent="-273050" lvl="0" marL="273050" rtl="0" algn="l">
              <a:spcBef>
                <a:spcPts val="600"/>
              </a:spcBef>
              <a:spcAft>
                <a:spcPts val="0"/>
              </a:spcAft>
              <a:buSzPts val="1680"/>
              <a:buChar char="🞆"/>
            </a:pPr>
            <a:r>
              <a:rPr lang="en-US"/>
              <a:t>The relationships can have their descriptive attributes</a:t>
            </a:r>
            <a:endParaRPr/>
          </a:p>
          <a:p>
            <a:pPr indent="-273050" lvl="0" marL="273050" rtl="0" algn="l">
              <a:spcBef>
                <a:spcPts val="600"/>
              </a:spcBef>
              <a:spcAft>
                <a:spcPts val="0"/>
              </a:spcAft>
              <a:buSzPts val="1680"/>
              <a:buChar char="🞆"/>
            </a:pPr>
            <a:r>
              <a:rPr lang="en-US"/>
              <a:t>Where to place</a:t>
            </a:r>
            <a:endParaRPr/>
          </a:p>
          <a:p>
            <a:pPr indent="-166370" lvl="0" marL="273050" rtl="0" algn="l">
              <a:spcBef>
                <a:spcPts val="600"/>
              </a:spcBef>
              <a:spcAft>
                <a:spcPts val="0"/>
              </a:spcAft>
              <a:buSzPts val="1680"/>
              <a:buNone/>
            </a:pPr>
            <a:r>
              <a:t/>
            </a:r>
            <a:endParaRPr/>
          </a:p>
        </p:txBody>
      </p:sp>
      <p:pic>
        <p:nvPicPr>
          <p:cNvPr id="369" name="Google Shape;369;p46"/>
          <p:cNvPicPr preferRelativeResize="0"/>
          <p:nvPr/>
        </p:nvPicPr>
        <p:blipFill rotWithShape="1">
          <a:blip r:embed="rId3">
            <a:alphaModFix/>
          </a:blip>
          <a:srcRect b="0" l="0" r="0" t="0"/>
          <a:stretch/>
        </p:blipFill>
        <p:spPr>
          <a:xfrm>
            <a:off x="1356917" y="3429000"/>
            <a:ext cx="5668166" cy="294363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Ternary Relationships</a:t>
            </a:r>
            <a:endParaRPr/>
          </a:p>
        </p:txBody>
      </p:sp>
      <p:sp>
        <p:nvSpPr>
          <p:cNvPr id="375" name="Google Shape;375;p4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One that involves three entity types      </a:t>
            </a:r>
            <a:endParaRPr/>
          </a:p>
          <a:p>
            <a:pPr indent="-273050" lvl="0" marL="273050" rtl="0" algn="l">
              <a:spcBef>
                <a:spcPts val="600"/>
              </a:spcBef>
              <a:spcAft>
                <a:spcPts val="0"/>
              </a:spcAft>
              <a:buSzPts val="1680"/>
              <a:buChar char="🞆"/>
            </a:pPr>
            <a:r>
              <a:rPr lang="en-US"/>
              <a:t>STUDENT-CLASS-FACULTY</a:t>
            </a:r>
            <a:endParaRPr/>
          </a:p>
          <a:p>
            <a:pPr indent="-166370" lvl="0" marL="273050" rtl="0" algn="l">
              <a:spcBef>
                <a:spcPts val="600"/>
              </a:spcBef>
              <a:spcAft>
                <a:spcPts val="0"/>
              </a:spcAft>
              <a:buSzPts val="1680"/>
              <a:buNone/>
            </a:pPr>
            <a:r>
              <a:t/>
            </a:r>
            <a:endParaRPr/>
          </a:p>
        </p:txBody>
      </p:sp>
      <p:pic>
        <p:nvPicPr>
          <p:cNvPr id="376" name="Google Shape;376;p47"/>
          <p:cNvPicPr preferRelativeResize="0"/>
          <p:nvPr/>
        </p:nvPicPr>
        <p:blipFill rotWithShape="1">
          <a:blip r:embed="rId3">
            <a:alphaModFix/>
          </a:blip>
          <a:srcRect b="0" l="0" r="0" t="0"/>
          <a:stretch/>
        </p:blipFill>
        <p:spPr>
          <a:xfrm>
            <a:off x="2743200" y="2514600"/>
            <a:ext cx="4372585" cy="414191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Constraints on Relationships type</a:t>
            </a:r>
            <a:endParaRPr sz="3200"/>
          </a:p>
        </p:txBody>
      </p:sp>
      <p:sp>
        <p:nvSpPr>
          <p:cNvPr id="383" name="Google Shape;383;p48"/>
          <p:cNvSpPr txBox="1"/>
          <p:nvPr>
            <p:ph idx="1" type="body"/>
          </p:nvPr>
        </p:nvSpPr>
        <p:spPr>
          <a:xfrm>
            <a:off x="457200" y="1600200"/>
            <a:ext cx="80010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Constraints on Relationship Types (</a:t>
            </a:r>
            <a:r>
              <a:rPr lang="en-US" sz="2200"/>
              <a:t>ratio constraints)</a:t>
            </a:r>
            <a:endParaRPr/>
          </a:p>
          <a:p>
            <a:pPr indent="-273049" lvl="1" marL="639763" rtl="0" algn="l">
              <a:spcBef>
                <a:spcPts val="440"/>
              </a:spcBef>
              <a:spcAft>
                <a:spcPts val="0"/>
              </a:spcAft>
              <a:buSzPts val="1760"/>
              <a:buChar char="⚫"/>
            </a:pPr>
            <a:r>
              <a:rPr lang="en-US" sz="2200"/>
              <a:t>Cardinality Ratio (specifies </a:t>
            </a:r>
            <a:r>
              <a:rPr i="1" lang="en-US" sz="2200"/>
              <a:t>maximum</a:t>
            </a:r>
            <a:r>
              <a:rPr lang="en-US" sz="2200"/>
              <a:t> participation) </a:t>
            </a:r>
            <a:endParaRPr/>
          </a:p>
          <a:p>
            <a:pPr indent="-182562" lvl="2" marL="914400" rtl="0" algn="l">
              <a:spcBef>
                <a:spcPts val="400"/>
              </a:spcBef>
              <a:spcAft>
                <a:spcPts val="0"/>
              </a:spcAft>
              <a:buSzPts val="1200"/>
              <a:buChar char="🞆"/>
            </a:pPr>
            <a:r>
              <a:rPr lang="en-US" sz="2000"/>
              <a:t>One-to-one (1:1)</a:t>
            </a:r>
            <a:endParaRPr/>
          </a:p>
          <a:p>
            <a:pPr indent="-182562" lvl="2" marL="914400" rtl="0" algn="l">
              <a:spcBef>
                <a:spcPts val="400"/>
              </a:spcBef>
              <a:spcAft>
                <a:spcPts val="0"/>
              </a:spcAft>
              <a:buSzPts val="1200"/>
              <a:buChar char="🞆"/>
            </a:pPr>
            <a:r>
              <a:rPr lang="en-US" sz="2000"/>
              <a:t>One-to-many (1:N) or Many-to-one (N:1)</a:t>
            </a:r>
            <a:endParaRPr/>
          </a:p>
          <a:p>
            <a:pPr indent="-182562" lvl="2" marL="914400" rtl="0" algn="l">
              <a:spcBef>
                <a:spcPts val="400"/>
              </a:spcBef>
              <a:spcAft>
                <a:spcPts val="0"/>
              </a:spcAft>
              <a:buSzPts val="1200"/>
              <a:buChar char="🞆"/>
            </a:pPr>
            <a:r>
              <a:rPr lang="en-US" sz="2000"/>
              <a:t>Many-to-many (M:N)</a:t>
            </a:r>
            <a:endParaRPr/>
          </a:p>
          <a:p>
            <a:pPr indent="-161289" lvl="1" marL="639763" rtl="0" algn="l">
              <a:spcBef>
                <a:spcPts val="440"/>
              </a:spcBef>
              <a:spcAft>
                <a:spcPts val="0"/>
              </a:spcAft>
              <a:buSzPts val="1760"/>
              <a:buNone/>
            </a:pPr>
            <a:r>
              <a:t/>
            </a:r>
            <a:endParaRPr sz="2200"/>
          </a:p>
          <a:p>
            <a:pPr indent="-273049" lvl="1" marL="639763" rtl="0" algn="l">
              <a:spcBef>
                <a:spcPts val="440"/>
              </a:spcBef>
              <a:spcAft>
                <a:spcPts val="0"/>
              </a:spcAft>
              <a:buSzPts val="1760"/>
              <a:buChar char="⚫"/>
            </a:pPr>
            <a:r>
              <a:rPr lang="en-US" sz="2200"/>
              <a:t>Existence Dependency Constraint (specifies </a:t>
            </a:r>
            <a:r>
              <a:rPr i="1" lang="en-US" sz="2200"/>
              <a:t>minimum</a:t>
            </a:r>
            <a:r>
              <a:rPr lang="en-US" sz="2200"/>
              <a:t> participation) (also called participation constraint)</a:t>
            </a:r>
            <a:endParaRPr/>
          </a:p>
          <a:p>
            <a:pPr indent="-182562" lvl="2" marL="914400" rtl="0" algn="l">
              <a:spcBef>
                <a:spcPts val="400"/>
              </a:spcBef>
              <a:spcAft>
                <a:spcPts val="0"/>
              </a:spcAft>
              <a:buSzPts val="1200"/>
              <a:buChar char="🞆"/>
            </a:pPr>
            <a:r>
              <a:rPr lang="en-US" sz="2000"/>
              <a:t>zero (optional participation, not existence-dependent)</a:t>
            </a:r>
            <a:endParaRPr/>
          </a:p>
          <a:p>
            <a:pPr indent="-182562" lvl="2" marL="914400" rtl="0" algn="l">
              <a:spcBef>
                <a:spcPts val="400"/>
              </a:spcBef>
              <a:spcAft>
                <a:spcPts val="0"/>
              </a:spcAft>
              <a:buSzPts val="1200"/>
              <a:buChar char="🞆"/>
            </a:pPr>
            <a:r>
              <a:rPr lang="en-US" sz="2000"/>
              <a:t>one or more (mandatory participation, existence-dependent)</a:t>
            </a:r>
            <a:endParaRPr/>
          </a:p>
        </p:txBody>
      </p:sp>
      <p:sp>
        <p:nvSpPr>
          <p:cNvPr id="384" name="Google Shape;384;p48"/>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Types of Cardinalities</a:t>
            </a:r>
            <a:endParaRPr/>
          </a:p>
        </p:txBody>
      </p:sp>
      <p:pic>
        <p:nvPicPr>
          <p:cNvPr id="390" name="Google Shape;390;p49"/>
          <p:cNvPicPr preferRelativeResize="0"/>
          <p:nvPr>
            <p:ph idx="1" type="body"/>
          </p:nvPr>
        </p:nvPicPr>
        <p:blipFill rotWithShape="1">
          <a:blip r:embed="rId3">
            <a:alphaModFix/>
          </a:blip>
          <a:srcRect b="0" l="0" r="0" t="0"/>
          <a:stretch/>
        </p:blipFill>
        <p:spPr>
          <a:xfrm>
            <a:off x="842495" y="2369905"/>
            <a:ext cx="6697010" cy="333421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ph type="title"/>
          </p:nvPr>
        </p:nvSpPr>
        <p:spPr>
          <a:xfrm>
            <a:off x="228600" y="325438"/>
            <a:ext cx="8418513" cy="533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sz="3200"/>
              <a:t>Many-to-one (N:1) Relationship</a:t>
            </a:r>
            <a:endParaRPr/>
          </a:p>
        </p:txBody>
      </p:sp>
      <p:sp>
        <p:nvSpPr>
          <p:cNvPr id="397" name="Google Shape;397;p50"/>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03_09" id="398" name="Google Shape;398;p50"/>
          <p:cNvPicPr preferRelativeResize="0"/>
          <p:nvPr/>
        </p:nvPicPr>
        <p:blipFill rotWithShape="1">
          <a:blip r:embed="rId3">
            <a:alphaModFix/>
          </a:blip>
          <a:srcRect b="0" l="0" r="0" t="0"/>
          <a:stretch/>
        </p:blipFill>
        <p:spPr>
          <a:xfrm>
            <a:off x="533400" y="1692275"/>
            <a:ext cx="7772400" cy="46323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1"/>
          <p:cNvSpPr txBox="1"/>
          <p:nvPr>
            <p:ph type="title"/>
          </p:nvPr>
        </p:nvSpPr>
        <p:spPr>
          <a:xfrm>
            <a:off x="296863" y="85725"/>
            <a:ext cx="84963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Many-to-many (M:N) Relationship</a:t>
            </a:r>
            <a:endParaRPr/>
          </a:p>
        </p:txBody>
      </p:sp>
      <p:sp>
        <p:nvSpPr>
          <p:cNvPr id="405" name="Google Shape;405;p51"/>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03_13" id="406" name="Google Shape;406;p51"/>
          <p:cNvPicPr preferRelativeResize="0"/>
          <p:nvPr/>
        </p:nvPicPr>
        <p:blipFill rotWithShape="1">
          <a:blip r:embed="rId3">
            <a:alphaModFix/>
          </a:blip>
          <a:srcRect b="0" l="0" r="0" t="0"/>
          <a:stretch/>
        </p:blipFill>
        <p:spPr>
          <a:xfrm>
            <a:off x="1447800" y="1676400"/>
            <a:ext cx="6781800" cy="46688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Entity Type</a:t>
            </a:r>
            <a:endParaRPr/>
          </a:p>
        </p:txBody>
      </p:sp>
      <p:sp>
        <p:nvSpPr>
          <p:cNvPr id="160" name="Google Shape;160;p1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lnSpc>
                <a:spcPct val="120000"/>
              </a:lnSpc>
              <a:spcBef>
                <a:spcPts val="0"/>
              </a:spcBef>
              <a:spcAft>
                <a:spcPts val="0"/>
              </a:spcAft>
              <a:buSzPts val="1680"/>
              <a:buChar char="🞆"/>
            </a:pPr>
            <a:r>
              <a:rPr lang="en-US"/>
              <a:t>A name/label assigned to items/objects that exist in an environment and that have similar properties</a:t>
            </a:r>
            <a:endParaRPr/>
          </a:p>
          <a:p>
            <a:pPr indent="-273050" lvl="0" marL="273050" rtl="0" algn="l">
              <a:lnSpc>
                <a:spcPct val="120000"/>
              </a:lnSpc>
              <a:spcBef>
                <a:spcPts val="600"/>
              </a:spcBef>
              <a:spcAft>
                <a:spcPts val="0"/>
              </a:spcAft>
              <a:buSzPts val="1680"/>
              <a:buChar char="🞆"/>
            </a:pPr>
            <a:r>
              <a:rPr lang="en-US"/>
              <a:t>It could be person, place, event or even concept</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Minimum Cardinality</a:t>
            </a:r>
            <a:endParaRPr/>
          </a:p>
        </p:txBody>
      </p:sp>
      <p:sp>
        <p:nvSpPr>
          <p:cNvPr id="412" name="Google Shape;412;p52"/>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Determines whether the link is compulsory or optional</a:t>
            </a:r>
            <a:endParaRPr/>
          </a:p>
          <a:p>
            <a:pPr indent="-273050" lvl="0" marL="273050" rtl="0" algn="l">
              <a:spcBef>
                <a:spcPts val="600"/>
              </a:spcBef>
              <a:spcAft>
                <a:spcPts val="0"/>
              </a:spcAft>
              <a:buSzPts val="1680"/>
              <a:buChar char="🞆"/>
            </a:pPr>
            <a:r>
              <a:rPr lang="en-US"/>
              <a:t>Important, since it effects the implementation </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Cardinality Example(</a:t>
            </a:r>
            <a:r>
              <a:rPr b="1" lang="en-US"/>
              <a:t>Crow's Foot</a:t>
            </a:r>
            <a:br>
              <a:rPr b="1" lang="en-US"/>
            </a:br>
            <a:r>
              <a:rPr b="1" lang="en-US"/>
              <a:t>Notation)</a:t>
            </a:r>
            <a:endParaRPr/>
          </a:p>
        </p:txBody>
      </p:sp>
      <p:pic>
        <p:nvPicPr>
          <p:cNvPr id="418" name="Google Shape;418;p53"/>
          <p:cNvPicPr preferRelativeResize="0"/>
          <p:nvPr>
            <p:ph idx="1" type="body"/>
          </p:nvPr>
        </p:nvPicPr>
        <p:blipFill rotWithShape="1">
          <a:blip r:embed="rId3">
            <a:alphaModFix/>
          </a:blip>
          <a:srcRect b="0" l="0" r="0" t="0"/>
          <a:stretch/>
        </p:blipFill>
        <p:spPr>
          <a:xfrm>
            <a:off x="1504575" y="2050773"/>
            <a:ext cx="5372850" cy="397247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ph type="title"/>
          </p:nvPr>
        </p:nvSpPr>
        <p:spPr>
          <a:xfrm>
            <a:off x="457200" y="274638"/>
            <a:ext cx="76962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Other Notations(</a:t>
            </a:r>
            <a:r>
              <a:rPr b="1" lang="en-US"/>
              <a:t>Chen )</a:t>
            </a:r>
            <a:endParaRPr/>
          </a:p>
        </p:txBody>
      </p:sp>
      <p:pic>
        <p:nvPicPr>
          <p:cNvPr id="424" name="Google Shape;424;p54"/>
          <p:cNvPicPr preferRelativeResize="0"/>
          <p:nvPr>
            <p:ph idx="1" type="body"/>
          </p:nvPr>
        </p:nvPicPr>
        <p:blipFill rotWithShape="1">
          <a:blip r:embed="rId3">
            <a:alphaModFix/>
          </a:blip>
          <a:srcRect b="0" l="0" r="0" t="0"/>
          <a:stretch/>
        </p:blipFill>
        <p:spPr>
          <a:xfrm>
            <a:off x="1442654" y="2755721"/>
            <a:ext cx="5496692" cy="256258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Participation Constraints-</a:t>
            </a:r>
            <a:br>
              <a:rPr lang="en-US" sz="3200"/>
            </a:br>
            <a:endParaRPr sz="3200"/>
          </a:p>
        </p:txBody>
      </p:sp>
      <p:sp>
        <p:nvSpPr>
          <p:cNvPr id="430" name="Google Shape;430;p5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Participation constraints define the least number of relationship instances in which an entity must compulsorily participate.</a:t>
            </a:r>
            <a:endParaRPr/>
          </a:p>
          <a:p>
            <a:pPr indent="-273050" lvl="0" marL="273050" rtl="0" algn="l">
              <a:spcBef>
                <a:spcPts val="600"/>
              </a:spcBef>
              <a:spcAft>
                <a:spcPts val="0"/>
              </a:spcAft>
              <a:buSzPts val="1680"/>
              <a:buChar char="🞆"/>
            </a:pPr>
            <a:r>
              <a:rPr lang="en-US"/>
              <a:t>There are two types of participation constraints-</a:t>
            </a:r>
            <a:endParaRPr/>
          </a:p>
        </p:txBody>
      </p:sp>
      <p:pic>
        <p:nvPicPr>
          <p:cNvPr id="431" name="Google Shape;431;p55"/>
          <p:cNvPicPr preferRelativeResize="0"/>
          <p:nvPr/>
        </p:nvPicPr>
        <p:blipFill rotWithShape="1">
          <a:blip r:embed="rId3">
            <a:alphaModFix/>
          </a:blip>
          <a:srcRect b="0" l="0" r="0" t="0"/>
          <a:stretch/>
        </p:blipFill>
        <p:spPr>
          <a:xfrm>
            <a:off x="1685575" y="3581400"/>
            <a:ext cx="5010849" cy="178142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Total</a:t>
            </a:r>
            <a:r>
              <a:rPr b="1" lang="en-US"/>
              <a:t> </a:t>
            </a:r>
            <a:r>
              <a:rPr lang="en-US"/>
              <a:t>Participation-</a:t>
            </a:r>
            <a:br>
              <a:rPr b="1" lang="en-US"/>
            </a:br>
            <a:endParaRPr/>
          </a:p>
        </p:txBody>
      </p:sp>
      <p:sp>
        <p:nvSpPr>
          <p:cNvPr id="437" name="Google Shape;437;p5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It specifies that each entity in the entity set must compulsorily participate in at least one relationship instance in that relationship set.</a:t>
            </a:r>
            <a:endParaRPr/>
          </a:p>
          <a:p>
            <a:pPr indent="-273050" lvl="0" marL="273050" rtl="0" algn="l">
              <a:spcBef>
                <a:spcPts val="600"/>
              </a:spcBef>
              <a:spcAft>
                <a:spcPts val="0"/>
              </a:spcAft>
              <a:buSzPts val="1680"/>
              <a:buChar char="🞆"/>
            </a:pPr>
            <a:r>
              <a:rPr lang="en-US"/>
              <a:t>That is why, it is also called as </a:t>
            </a:r>
            <a:r>
              <a:rPr b="1" lang="en-US"/>
              <a:t>mandatory participation.</a:t>
            </a:r>
            <a:endParaRPr/>
          </a:p>
          <a:p>
            <a:pPr indent="-273050" lvl="0" marL="273050" rtl="0" algn="l">
              <a:spcBef>
                <a:spcPts val="600"/>
              </a:spcBef>
              <a:spcAft>
                <a:spcPts val="0"/>
              </a:spcAft>
              <a:buSzPts val="1680"/>
              <a:buChar char="🞆"/>
            </a:pPr>
            <a:r>
              <a:rPr lang="en-US"/>
              <a:t>Total participation is represented using a double line between the entity set and relationship set.</a:t>
            </a:r>
            <a:endParaRPr/>
          </a:p>
          <a:p>
            <a:pPr indent="-166370" lvl="0" marL="273050" rtl="0" algn="l">
              <a:spcBef>
                <a:spcPts val="600"/>
              </a:spcBef>
              <a:spcAft>
                <a:spcPts val="0"/>
              </a:spcAft>
              <a:buSzPts val="1680"/>
              <a:buNone/>
            </a:pPr>
            <a:r>
              <a:t/>
            </a:r>
            <a:endParaRPr/>
          </a:p>
        </p:txBody>
      </p:sp>
      <p:pic>
        <p:nvPicPr>
          <p:cNvPr id="438" name="Google Shape;438;p56"/>
          <p:cNvPicPr preferRelativeResize="0"/>
          <p:nvPr/>
        </p:nvPicPr>
        <p:blipFill rotWithShape="1">
          <a:blip r:embed="rId3">
            <a:alphaModFix/>
          </a:blip>
          <a:srcRect b="0" l="0" r="0" t="0"/>
          <a:stretch/>
        </p:blipFill>
        <p:spPr>
          <a:xfrm>
            <a:off x="1905000" y="4648200"/>
            <a:ext cx="4239217" cy="14384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Example</a:t>
            </a:r>
            <a:endParaRPr sz="3200"/>
          </a:p>
        </p:txBody>
      </p:sp>
      <p:sp>
        <p:nvSpPr>
          <p:cNvPr id="444" name="Google Shape;444;p57"/>
          <p:cNvSpPr txBox="1"/>
          <p:nvPr>
            <p:ph idx="1" type="body"/>
          </p:nvPr>
        </p:nvSpPr>
        <p:spPr>
          <a:xfrm>
            <a:off x="457200" y="3657600"/>
            <a:ext cx="7467600" cy="28163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Double line between the entity set “Student” and relationship set “Enrolled in” signifies total participation.</a:t>
            </a:r>
            <a:endParaRPr/>
          </a:p>
          <a:p>
            <a:pPr indent="-273050" lvl="0" marL="273050" rtl="0" algn="l">
              <a:spcBef>
                <a:spcPts val="600"/>
              </a:spcBef>
              <a:spcAft>
                <a:spcPts val="0"/>
              </a:spcAft>
              <a:buSzPts val="1680"/>
              <a:buChar char="🞆"/>
            </a:pPr>
            <a:r>
              <a:rPr lang="en-US"/>
              <a:t>It specifies that each student must be enrolled in at least one course.</a:t>
            </a:r>
            <a:endParaRPr/>
          </a:p>
          <a:p>
            <a:pPr indent="-166370" lvl="0" marL="273050" rtl="0" algn="l">
              <a:spcBef>
                <a:spcPts val="600"/>
              </a:spcBef>
              <a:spcAft>
                <a:spcPts val="0"/>
              </a:spcAft>
              <a:buSzPts val="1680"/>
              <a:buNone/>
            </a:pPr>
            <a:r>
              <a:t/>
            </a:r>
            <a:endParaRPr/>
          </a:p>
        </p:txBody>
      </p:sp>
      <p:pic>
        <p:nvPicPr>
          <p:cNvPr id="445" name="Google Shape;445;p57"/>
          <p:cNvPicPr preferRelativeResize="0"/>
          <p:nvPr/>
        </p:nvPicPr>
        <p:blipFill rotWithShape="1">
          <a:blip r:embed="rId3">
            <a:alphaModFix/>
          </a:blip>
          <a:srcRect b="0" l="0" r="0" t="0"/>
          <a:stretch/>
        </p:blipFill>
        <p:spPr>
          <a:xfrm>
            <a:off x="990600" y="2323946"/>
            <a:ext cx="6373114" cy="110505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Partial Participation-</a:t>
            </a:r>
            <a:br>
              <a:rPr lang="en-US" sz="3200"/>
            </a:br>
            <a:endParaRPr sz="3200"/>
          </a:p>
        </p:txBody>
      </p:sp>
      <p:sp>
        <p:nvSpPr>
          <p:cNvPr id="451" name="Google Shape;451;p5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It specifies that each entity in the entity set may or may not participate in the relationship instance in that relationship set.</a:t>
            </a:r>
            <a:endParaRPr/>
          </a:p>
          <a:p>
            <a:pPr indent="-273050" lvl="0" marL="273050" rtl="0" algn="l">
              <a:spcBef>
                <a:spcPts val="600"/>
              </a:spcBef>
              <a:spcAft>
                <a:spcPts val="0"/>
              </a:spcAft>
              <a:buSzPts val="1680"/>
              <a:buChar char="🞆"/>
            </a:pPr>
            <a:r>
              <a:rPr lang="en-US"/>
              <a:t>That is why, it is also called as </a:t>
            </a:r>
            <a:r>
              <a:rPr b="1" lang="en-US"/>
              <a:t>optional participation.</a:t>
            </a:r>
            <a:endParaRPr/>
          </a:p>
          <a:p>
            <a:pPr indent="-273050" lvl="0" marL="273050" rtl="0" algn="l">
              <a:spcBef>
                <a:spcPts val="600"/>
              </a:spcBef>
              <a:spcAft>
                <a:spcPts val="0"/>
              </a:spcAft>
              <a:buSzPts val="1680"/>
              <a:buChar char="🞆"/>
            </a:pPr>
            <a:r>
              <a:rPr lang="en-US"/>
              <a:t>Partial participation is represented using a single line between the entity set and relationship set.</a:t>
            </a:r>
            <a:endParaRPr/>
          </a:p>
          <a:p>
            <a:pPr indent="-166370" lvl="0" marL="273050" rtl="0" algn="l">
              <a:spcBef>
                <a:spcPts val="600"/>
              </a:spcBef>
              <a:spcAft>
                <a:spcPts val="0"/>
              </a:spcAft>
              <a:buSzPts val="1680"/>
              <a:buNone/>
            </a:pPr>
            <a:r>
              <a:t/>
            </a:r>
            <a:endParaRPr/>
          </a:p>
        </p:txBody>
      </p:sp>
      <p:pic>
        <p:nvPicPr>
          <p:cNvPr id="452" name="Google Shape;452;p58"/>
          <p:cNvPicPr preferRelativeResize="0"/>
          <p:nvPr/>
        </p:nvPicPr>
        <p:blipFill rotWithShape="1">
          <a:blip r:embed="rId3">
            <a:alphaModFix/>
          </a:blip>
          <a:srcRect b="0" l="0" r="0" t="0"/>
          <a:stretch/>
        </p:blipFill>
        <p:spPr>
          <a:xfrm>
            <a:off x="2242865" y="4495800"/>
            <a:ext cx="3896269" cy="153373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Example</a:t>
            </a:r>
            <a:endParaRPr sz="3200"/>
          </a:p>
        </p:txBody>
      </p:sp>
      <p:sp>
        <p:nvSpPr>
          <p:cNvPr id="458" name="Google Shape;458;p59"/>
          <p:cNvSpPr txBox="1"/>
          <p:nvPr>
            <p:ph idx="1" type="body"/>
          </p:nvPr>
        </p:nvSpPr>
        <p:spPr>
          <a:xfrm>
            <a:off x="457200" y="3429000"/>
            <a:ext cx="7467600" cy="30449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Single line between the entity set “Course” and relationship set “Enrolled in” signifies partial participation.</a:t>
            </a:r>
            <a:endParaRPr/>
          </a:p>
          <a:p>
            <a:pPr indent="-273050" lvl="0" marL="273050" rtl="0" algn="l">
              <a:spcBef>
                <a:spcPts val="600"/>
              </a:spcBef>
              <a:spcAft>
                <a:spcPts val="0"/>
              </a:spcAft>
              <a:buSzPts val="1680"/>
              <a:buChar char="🞆"/>
            </a:pPr>
            <a:r>
              <a:rPr lang="en-US"/>
              <a:t>It specifies that there might exist some courses for which no enrollments are made.</a:t>
            </a:r>
            <a:endParaRPr/>
          </a:p>
          <a:p>
            <a:pPr indent="-166370" lvl="0" marL="273050" rtl="0" algn="l">
              <a:spcBef>
                <a:spcPts val="600"/>
              </a:spcBef>
              <a:spcAft>
                <a:spcPts val="0"/>
              </a:spcAft>
              <a:buSzPts val="1680"/>
              <a:buNone/>
            </a:pPr>
            <a:r>
              <a:t/>
            </a:r>
            <a:endParaRPr/>
          </a:p>
        </p:txBody>
      </p:sp>
      <p:pic>
        <p:nvPicPr>
          <p:cNvPr id="459" name="Google Shape;459;p59"/>
          <p:cNvPicPr preferRelativeResize="0"/>
          <p:nvPr/>
        </p:nvPicPr>
        <p:blipFill rotWithShape="1">
          <a:blip r:embed="rId3">
            <a:alphaModFix/>
          </a:blip>
          <a:srcRect b="0" l="0" r="0" t="0"/>
          <a:stretch/>
        </p:blipFill>
        <p:spPr>
          <a:xfrm>
            <a:off x="762000" y="2057400"/>
            <a:ext cx="6458851" cy="113363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Relationship between Cardinality and Participation Constraints-</a:t>
            </a:r>
            <a:br>
              <a:rPr lang="en-US"/>
            </a:br>
            <a:endParaRPr/>
          </a:p>
        </p:txBody>
      </p:sp>
      <p:sp>
        <p:nvSpPr>
          <p:cNvPr id="465" name="Google Shape;465;p6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Minimum cardinality tells whether the participation is partial or total.</a:t>
            </a:r>
            <a:endParaRPr/>
          </a:p>
          <a:p>
            <a:pPr indent="-273050" lvl="0" marL="273050" rtl="0" algn="l">
              <a:spcBef>
                <a:spcPts val="600"/>
              </a:spcBef>
              <a:spcAft>
                <a:spcPts val="0"/>
              </a:spcAft>
              <a:buSzPts val="1680"/>
              <a:buChar char="🞆"/>
            </a:pPr>
            <a:r>
              <a:rPr lang="en-US"/>
              <a:t>If minimum cardinality = 0, then it signifies partial participation.</a:t>
            </a:r>
            <a:endParaRPr/>
          </a:p>
          <a:p>
            <a:pPr indent="-273050" lvl="0" marL="273050" rtl="0" algn="l">
              <a:spcBef>
                <a:spcPts val="600"/>
              </a:spcBef>
              <a:spcAft>
                <a:spcPts val="0"/>
              </a:spcAft>
              <a:buSzPts val="1680"/>
              <a:buChar char="🞆"/>
            </a:pPr>
            <a:r>
              <a:rPr lang="en-US"/>
              <a:t>If minimum cardinality = 1, then it signifies total participation.</a:t>
            </a:r>
            <a:endParaRPr/>
          </a:p>
          <a:p>
            <a:pPr indent="-273050" lvl="0" marL="273050" rtl="0" algn="l">
              <a:spcBef>
                <a:spcPts val="600"/>
              </a:spcBef>
              <a:spcAft>
                <a:spcPts val="0"/>
              </a:spcAft>
              <a:buSzPts val="1680"/>
              <a:buChar char="🞆"/>
            </a:pPr>
            <a:r>
              <a:rPr lang="en-US"/>
              <a:t>Maximum cardinality tells the maximum number of entities that participates in a relationship set.</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1"/>
          <p:cNvSpPr txBox="1"/>
          <p:nvPr>
            <p:ph type="title"/>
          </p:nvPr>
        </p:nvSpPr>
        <p:spPr>
          <a:xfrm>
            <a:off x="622300" y="215900"/>
            <a:ext cx="7940675" cy="76835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sz="3200"/>
              <a:t>ER DIAGRAM – Relationship Types are:</a:t>
            </a:r>
            <a:br>
              <a:rPr lang="en-US" sz="3200"/>
            </a:br>
            <a:r>
              <a:rPr b="1" lang="en-US" sz="1400"/>
              <a:t>WORKS_FOR, MANAGES, WORKS_ON, CONTROLS, SUPERVISION, DEPENDENTS_OF</a:t>
            </a:r>
            <a:endParaRPr/>
          </a:p>
        </p:txBody>
      </p:sp>
      <p:sp>
        <p:nvSpPr>
          <p:cNvPr id="472" name="Google Shape;472;p61"/>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03_02" id="473" name="Google Shape;473;p61"/>
          <p:cNvPicPr preferRelativeResize="0"/>
          <p:nvPr/>
        </p:nvPicPr>
        <p:blipFill rotWithShape="1">
          <a:blip r:embed="rId3">
            <a:alphaModFix/>
          </a:blip>
          <a:srcRect b="0" l="0" r="0" t="0"/>
          <a:stretch/>
        </p:blipFill>
        <p:spPr>
          <a:xfrm>
            <a:off x="1600200" y="1565275"/>
            <a:ext cx="5181600" cy="4994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Entity Instance &amp; Set</a:t>
            </a:r>
            <a:endParaRPr/>
          </a:p>
        </p:txBody>
      </p:sp>
      <p:sp>
        <p:nvSpPr>
          <p:cNvPr id="166" name="Google Shape;166;p1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lnSpc>
                <a:spcPct val="120000"/>
              </a:lnSpc>
              <a:spcBef>
                <a:spcPts val="0"/>
              </a:spcBef>
              <a:spcAft>
                <a:spcPts val="0"/>
              </a:spcAft>
              <a:buSzPts val="1680"/>
              <a:buChar char="🞆"/>
            </a:pPr>
            <a:r>
              <a:rPr lang="en-US"/>
              <a:t>A particular object belonging to a particular entity type</a:t>
            </a:r>
            <a:endParaRPr/>
          </a:p>
          <a:p>
            <a:pPr indent="-273050" lvl="0" marL="273050" rtl="0" algn="l">
              <a:lnSpc>
                <a:spcPct val="120000"/>
              </a:lnSpc>
              <a:spcBef>
                <a:spcPts val="600"/>
              </a:spcBef>
              <a:spcAft>
                <a:spcPts val="0"/>
              </a:spcAft>
              <a:buSzPts val="1680"/>
              <a:buChar char="🞆"/>
            </a:pPr>
            <a:r>
              <a:rPr lang="en-US"/>
              <a:t>Entity Type: Employee</a:t>
            </a:r>
            <a:endParaRPr/>
          </a:p>
          <a:p>
            <a:pPr indent="-273050" lvl="0" marL="273050" rtl="0" algn="l">
              <a:lnSpc>
                <a:spcPct val="120000"/>
              </a:lnSpc>
              <a:spcBef>
                <a:spcPts val="600"/>
              </a:spcBef>
              <a:spcAft>
                <a:spcPts val="0"/>
              </a:spcAft>
              <a:buSzPts val="1680"/>
              <a:buChar char="🞆"/>
            </a:pPr>
            <a:r>
              <a:rPr lang="en-US"/>
              <a:t>Entity Instance: M. Sharif</a:t>
            </a:r>
            <a:endParaRPr/>
          </a:p>
          <a:p>
            <a:pPr indent="-273050" lvl="0" marL="273050" rtl="0" algn="l">
              <a:lnSpc>
                <a:spcPct val="120000"/>
              </a:lnSpc>
              <a:spcBef>
                <a:spcPts val="600"/>
              </a:spcBef>
              <a:spcAft>
                <a:spcPts val="0"/>
              </a:spcAft>
              <a:buSzPts val="1680"/>
              <a:buChar char="🞆"/>
            </a:pPr>
            <a:r>
              <a:rPr lang="en-US"/>
              <a:t>Entity Set: All employees </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Steps to draw an ER diagram</a:t>
            </a:r>
            <a:endParaRPr sz="3200"/>
          </a:p>
        </p:txBody>
      </p:sp>
      <p:sp>
        <p:nvSpPr>
          <p:cNvPr id="479" name="Google Shape;479;p62"/>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Get problem description</a:t>
            </a:r>
            <a:endParaRPr/>
          </a:p>
          <a:p>
            <a:pPr indent="-273050" lvl="0" marL="273050" rtl="0" algn="l">
              <a:spcBef>
                <a:spcPts val="600"/>
              </a:spcBef>
              <a:spcAft>
                <a:spcPts val="0"/>
              </a:spcAft>
              <a:buSzPts val="1680"/>
              <a:buChar char="🞆"/>
            </a:pPr>
            <a:r>
              <a:rPr lang="en-US"/>
              <a:t>Define Entities</a:t>
            </a:r>
            <a:endParaRPr/>
          </a:p>
          <a:p>
            <a:pPr indent="-273050" lvl="0" marL="273050" rtl="0" algn="l">
              <a:spcBef>
                <a:spcPts val="600"/>
              </a:spcBef>
              <a:spcAft>
                <a:spcPts val="0"/>
              </a:spcAft>
              <a:buSzPts val="1680"/>
              <a:buChar char="🞆"/>
            </a:pPr>
            <a:r>
              <a:rPr lang="en-US"/>
              <a:t>Add Attributes</a:t>
            </a:r>
            <a:endParaRPr/>
          </a:p>
          <a:p>
            <a:pPr indent="-273050" lvl="0" marL="273050" rtl="0" algn="l">
              <a:spcBef>
                <a:spcPts val="600"/>
              </a:spcBef>
              <a:spcAft>
                <a:spcPts val="0"/>
              </a:spcAft>
              <a:buSzPts val="1680"/>
              <a:buChar char="🞆"/>
            </a:pPr>
            <a:r>
              <a:rPr lang="en-US"/>
              <a:t>Specify Key, multiple, composite attributes</a:t>
            </a:r>
            <a:endParaRPr/>
          </a:p>
          <a:p>
            <a:pPr indent="-273050" lvl="0" marL="273050" rtl="0" algn="l">
              <a:spcBef>
                <a:spcPts val="600"/>
              </a:spcBef>
              <a:spcAft>
                <a:spcPts val="0"/>
              </a:spcAft>
              <a:buSzPts val="1680"/>
              <a:buChar char="🞆"/>
            </a:pPr>
            <a:r>
              <a:rPr lang="en-US"/>
              <a:t>Add Relations</a:t>
            </a:r>
            <a:endParaRPr/>
          </a:p>
          <a:p>
            <a:pPr indent="-273050" lvl="0" marL="273050" rtl="0" algn="l">
              <a:spcBef>
                <a:spcPts val="600"/>
              </a:spcBef>
              <a:spcAft>
                <a:spcPts val="0"/>
              </a:spcAft>
              <a:buSzPts val="1680"/>
              <a:buChar char="🞆"/>
            </a:pPr>
            <a:r>
              <a:rPr lang="en-US"/>
              <a:t>Specify Cardinality, total/partial relations</a:t>
            </a:r>
            <a:endParaRPr/>
          </a:p>
          <a:p>
            <a:pPr indent="-273050" lvl="0" marL="273050" rtl="0" algn="l">
              <a:spcBef>
                <a:spcPts val="600"/>
              </a:spcBef>
              <a:spcAft>
                <a:spcPts val="0"/>
              </a:spcAft>
              <a:buSzPts val="1680"/>
              <a:buChar char="🞆"/>
            </a:pPr>
            <a:r>
              <a:rPr lang="en-US"/>
              <a:t>Iterate</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Steps to draw an ER diagram</a:t>
            </a:r>
            <a:endParaRPr sz="3200"/>
          </a:p>
        </p:txBody>
      </p:sp>
      <p:sp>
        <p:nvSpPr>
          <p:cNvPr id="485" name="Google Shape;485;p63"/>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Essential to further design, but often given little care:</a:t>
            </a:r>
            <a:endParaRPr/>
          </a:p>
          <a:p>
            <a:pPr indent="-273050" lvl="0" marL="273050" rtl="0" algn="l">
              <a:spcBef>
                <a:spcPts val="600"/>
              </a:spcBef>
              <a:spcAft>
                <a:spcPts val="0"/>
              </a:spcAft>
              <a:buSzPts val="1680"/>
              <a:buChar char="🞆"/>
            </a:pPr>
            <a:r>
              <a:rPr lang="en-US"/>
              <a:t>Is an entity a weak entity (key?)</a:t>
            </a:r>
            <a:endParaRPr/>
          </a:p>
          <a:p>
            <a:pPr indent="-273050" lvl="0" marL="273050" rtl="0" algn="l">
              <a:spcBef>
                <a:spcPts val="600"/>
              </a:spcBef>
              <a:spcAft>
                <a:spcPts val="0"/>
              </a:spcAft>
              <a:buSzPts val="1680"/>
              <a:buChar char="🞆"/>
            </a:pPr>
            <a:r>
              <a:rPr lang="en-US"/>
              <a:t>Multivalued attributes</a:t>
            </a:r>
            <a:endParaRPr/>
          </a:p>
          <a:p>
            <a:pPr indent="-273050" lvl="0" marL="273050" rtl="0" algn="l">
              <a:spcBef>
                <a:spcPts val="600"/>
              </a:spcBef>
              <a:spcAft>
                <a:spcPts val="0"/>
              </a:spcAft>
              <a:buSzPts val="1680"/>
              <a:buChar char="🞆"/>
            </a:pPr>
            <a:r>
              <a:rPr lang="en-US"/>
              <a:t>Derived attribute</a:t>
            </a:r>
            <a:endParaRPr/>
          </a:p>
          <a:p>
            <a:pPr indent="-273050" lvl="0" marL="273050" rtl="0" algn="l">
              <a:spcBef>
                <a:spcPts val="600"/>
              </a:spcBef>
              <a:spcAft>
                <a:spcPts val="0"/>
              </a:spcAft>
              <a:buSzPts val="1680"/>
              <a:buChar char="🞆"/>
            </a:pPr>
            <a:r>
              <a:rPr lang="en-US"/>
              <a:t>Total/partial participation</a:t>
            </a:r>
            <a:endParaRPr/>
          </a:p>
          <a:p>
            <a:pPr indent="-273050" lvl="0" marL="273050" rtl="0" algn="l">
              <a:spcBef>
                <a:spcPts val="600"/>
              </a:spcBef>
              <a:spcAft>
                <a:spcPts val="0"/>
              </a:spcAft>
              <a:buSzPts val="1680"/>
              <a:buChar char="🞆"/>
            </a:pPr>
            <a:r>
              <a:rPr lang="en-US"/>
              <a:t>Cardinality ratio</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4"/>
          <p:cNvSpPr txBox="1"/>
          <p:nvPr>
            <p:ph type="title"/>
          </p:nvPr>
        </p:nvSpPr>
        <p:spPr>
          <a:xfrm>
            <a:off x="457200" y="274638"/>
            <a:ext cx="7467600" cy="41116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Problem </a:t>
            </a:r>
            <a:endParaRPr/>
          </a:p>
        </p:txBody>
      </p:sp>
      <p:sp>
        <p:nvSpPr>
          <p:cNvPr id="491" name="Google Shape;491;p64"/>
          <p:cNvSpPr txBox="1"/>
          <p:nvPr>
            <p:ph idx="1" type="body"/>
          </p:nvPr>
        </p:nvSpPr>
        <p:spPr>
          <a:xfrm>
            <a:off x="228600" y="609600"/>
            <a:ext cx="8382000" cy="58642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120"/>
              <a:buFont typeface="Noto Sans Symbols"/>
              <a:buNone/>
            </a:pPr>
            <a:r>
              <a:rPr b="1" lang="en-US" sz="1600"/>
              <a:t>Draw E\R model for the Publishing company database with the following requirements</a:t>
            </a:r>
            <a:endParaRPr b="1" sz="1600"/>
          </a:p>
          <a:p>
            <a:pPr indent="-273050" lvl="0" marL="273050" rtl="0" algn="l">
              <a:spcBef>
                <a:spcPts val="600"/>
              </a:spcBef>
              <a:spcAft>
                <a:spcPts val="0"/>
              </a:spcAft>
              <a:buSzPts val="980"/>
              <a:buFont typeface="Noto Sans Symbols"/>
              <a:buNone/>
            </a:pPr>
            <a:r>
              <a:rPr b="1" lang="en-US" sz="1400"/>
              <a:t>A publishing company produces books on various subjects. The books are written by authors who specialize in one particular subject. The company employs editors who, not necessarily being specialists in a particular area, each take sole responsibility for editing one or more book publications. Every book require some items for publication. These items supplied by suppliers. One supplier can supply many items. Shop owner buys books from the publisher . Shop owner can buy many books but one book can be bought by one shop owner only. Books are uniquely  identified byBookid.</a:t>
            </a:r>
            <a:endParaRPr/>
          </a:p>
        </p:txBody>
      </p:sp>
      <p:pic>
        <p:nvPicPr>
          <p:cNvPr descr="Screen Clipping" id="492" name="Google Shape;492;p64"/>
          <p:cNvPicPr preferRelativeResize="0"/>
          <p:nvPr/>
        </p:nvPicPr>
        <p:blipFill rotWithShape="1">
          <a:blip r:embed="rId3">
            <a:alphaModFix/>
          </a:blip>
          <a:srcRect b="0" l="0" r="0" t="0"/>
          <a:stretch/>
        </p:blipFill>
        <p:spPr>
          <a:xfrm>
            <a:off x="685800" y="2819400"/>
            <a:ext cx="7467600" cy="379770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a:t>Alternative (min, max) notation for relationship Structural constraints:</a:t>
            </a:r>
            <a:endParaRPr/>
          </a:p>
        </p:txBody>
      </p:sp>
      <p:sp>
        <p:nvSpPr>
          <p:cNvPr id="499" name="Google Shape;499;p65"/>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lnSpc>
                <a:spcPct val="110000"/>
              </a:lnSpc>
              <a:spcBef>
                <a:spcPts val="0"/>
              </a:spcBef>
              <a:spcAft>
                <a:spcPts val="0"/>
              </a:spcAft>
              <a:buSzPts val="1400"/>
              <a:buChar char="🞆"/>
            </a:pPr>
            <a:r>
              <a:rPr lang="en-US" sz="2000"/>
              <a:t>Specifies that each entity e in E participates in at least </a:t>
            </a:r>
            <a:r>
              <a:rPr i="1" lang="en-US" sz="2000"/>
              <a:t>min</a:t>
            </a:r>
            <a:r>
              <a:rPr lang="en-US" sz="2000"/>
              <a:t> and at most </a:t>
            </a:r>
            <a:r>
              <a:rPr i="1" lang="en-US" sz="2000"/>
              <a:t>max</a:t>
            </a:r>
            <a:r>
              <a:rPr lang="en-US" sz="2000"/>
              <a:t> relationship instances in R</a:t>
            </a:r>
            <a:endParaRPr/>
          </a:p>
          <a:p>
            <a:pPr indent="-273050" lvl="0" marL="273050" rtl="0" algn="l">
              <a:lnSpc>
                <a:spcPct val="110000"/>
              </a:lnSpc>
              <a:spcBef>
                <a:spcPts val="600"/>
              </a:spcBef>
              <a:spcAft>
                <a:spcPts val="0"/>
              </a:spcAft>
              <a:buSzPts val="1400"/>
              <a:buChar char="🞆"/>
            </a:pPr>
            <a:r>
              <a:rPr lang="en-US" sz="2000"/>
              <a:t>Default(no constraint): min=0, max=n</a:t>
            </a:r>
            <a:endParaRPr/>
          </a:p>
          <a:p>
            <a:pPr indent="-273050" lvl="0" marL="273050" rtl="0" algn="l">
              <a:lnSpc>
                <a:spcPct val="110000"/>
              </a:lnSpc>
              <a:spcBef>
                <a:spcPts val="600"/>
              </a:spcBef>
              <a:spcAft>
                <a:spcPts val="0"/>
              </a:spcAft>
              <a:buSzPts val="1400"/>
              <a:buChar char="🞆"/>
            </a:pPr>
            <a:r>
              <a:rPr lang="en-US" sz="2000"/>
              <a:t>Must have min ≤ max, min ≥ 0, max ≥ 1</a:t>
            </a:r>
            <a:endParaRPr/>
          </a:p>
          <a:p>
            <a:pPr indent="-273050" lvl="0" marL="273050" rtl="0" algn="l">
              <a:lnSpc>
                <a:spcPct val="110000"/>
              </a:lnSpc>
              <a:spcBef>
                <a:spcPts val="600"/>
              </a:spcBef>
              <a:spcAft>
                <a:spcPts val="0"/>
              </a:spcAft>
              <a:buSzPts val="1400"/>
              <a:buChar char="🞆"/>
            </a:pPr>
            <a:r>
              <a:rPr lang="en-US" sz="2000"/>
              <a:t>Derived from the knowledge of mini-world constraints</a:t>
            </a:r>
            <a:endParaRPr/>
          </a:p>
          <a:p>
            <a:pPr indent="-184150" lvl="0" marL="273050" rtl="0" algn="l">
              <a:lnSpc>
                <a:spcPct val="110000"/>
              </a:lnSpc>
              <a:spcBef>
                <a:spcPts val="600"/>
              </a:spcBef>
              <a:spcAft>
                <a:spcPts val="0"/>
              </a:spcAft>
              <a:buSzPts val="1400"/>
              <a:buNone/>
            </a:pPr>
            <a:r>
              <a:t/>
            </a:r>
            <a:endParaRPr sz="2000"/>
          </a:p>
          <a:p>
            <a:pPr indent="-166369" lvl="1" marL="639763" rtl="0" algn="l">
              <a:lnSpc>
                <a:spcPct val="110000"/>
              </a:lnSpc>
              <a:spcBef>
                <a:spcPts val="420"/>
              </a:spcBef>
              <a:spcAft>
                <a:spcPts val="0"/>
              </a:spcAft>
              <a:buSzPts val="1680"/>
              <a:buNone/>
            </a:pPr>
            <a:r>
              <a:t/>
            </a:r>
            <a:endParaRPr/>
          </a:p>
        </p:txBody>
      </p:sp>
      <p:sp>
        <p:nvSpPr>
          <p:cNvPr id="500" name="Google Shape;500;p65"/>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03_14" id="501" name="Google Shape;501;p65"/>
          <p:cNvPicPr preferRelativeResize="0"/>
          <p:nvPr/>
        </p:nvPicPr>
        <p:blipFill rotWithShape="1">
          <a:blip r:embed="rId3">
            <a:alphaModFix/>
          </a:blip>
          <a:srcRect b="0" l="16070" r="0" t="69708"/>
          <a:stretch/>
        </p:blipFill>
        <p:spPr>
          <a:xfrm>
            <a:off x="828144" y="3770313"/>
            <a:ext cx="6791856" cy="2703512"/>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6"/>
          <p:cNvSpPr txBox="1"/>
          <p:nvPr>
            <p:ph type="title"/>
          </p:nvPr>
        </p:nvSpPr>
        <p:spPr>
          <a:xfrm>
            <a:off x="204788" y="0"/>
            <a:ext cx="8534400" cy="8429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min, max - notation</a:t>
            </a:r>
            <a:endParaRPr sz="3200"/>
          </a:p>
        </p:txBody>
      </p:sp>
      <p:sp>
        <p:nvSpPr>
          <p:cNvPr id="508" name="Google Shape;508;p66"/>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id="509" name="Google Shape;509;p66"/>
          <p:cNvPicPr preferRelativeResize="0"/>
          <p:nvPr/>
        </p:nvPicPr>
        <p:blipFill rotWithShape="1">
          <a:blip r:embed="rId3">
            <a:alphaModFix/>
          </a:blip>
          <a:srcRect b="0" l="0" r="0" t="0"/>
          <a:stretch/>
        </p:blipFill>
        <p:spPr>
          <a:xfrm>
            <a:off x="2081524" y="1286143"/>
            <a:ext cx="4980952" cy="4285714"/>
          </a:xfrm>
          <a:prstGeom prst="rect">
            <a:avLst/>
          </a:prstGeom>
          <a:noFill/>
          <a:ln>
            <a:noFill/>
          </a:ln>
        </p:spPr>
      </p:pic>
      <p:cxnSp>
        <p:nvCxnSpPr>
          <p:cNvPr id="510" name="Google Shape;510;p66"/>
          <p:cNvCxnSpPr/>
          <p:nvPr/>
        </p:nvCxnSpPr>
        <p:spPr>
          <a:xfrm>
            <a:off x="4628866" y="4495800"/>
            <a:ext cx="0" cy="304800"/>
          </a:xfrm>
          <a:prstGeom prst="straightConnector1">
            <a:avLst/>
          </a:prstGeom>
          <a:noFill/>
          <a:ln cap="flat" cmpd="sng" w="12700">
            <a:solidFill>
              <a:srgbClr val="3A3B80"/>
            </a:solidFill>
            <a:prstDash val="solid"/>
            <a:round/>
            <a:headEnd len="sm" w="sm" type="none"/>
            <a:tailEnd len="sm" w="sm" type="non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7"/>
          <p:cNvSpPr txBox="1"/>
          <p:nvPr>
            <p:ph type="title"/>
          </p:nvPr>
        </p:nvSpPr>
        <p:spPr>
          <a:xfrm>
            <a:off x="457200" y="274638"/>
            <a:ext cx="8281988" cy="56356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None/>
            </a:pPr>
            <a:r>
              <a:rPr lang="en-US" sz="3200"/>
              <a:t>notation for ER diagrams</a:t>
            </a:r>
            <a:endParaRPr/>
          </a:p>
        </p:txBody>
      </p:sp>
      <p:sp>
        <p:nvSpPr>
          <p:cNvPr id="516" name="Google Shape;516;p67"/>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03_14" id="517" name="Google Shape;517;p67"/>
          <p:cNvPicPr preferRelativeResize="0"/>
          <p:nvPr/>
        </p:nvPicPr>
        <p:blipFill rotWithShape="1">
          <a:blip r:embed="rId3">
            <a:alphaModFix/>
          </a:blip>
          <a:srcRect b="0" l="0" r="0" t="0"/>
          <a:stretch/>
        </p:blipFill>
        <p:spPr>
          <a:xfrm>
            <a:off x="2209800" y="1066800"/>
            <a:ext cx="4952999" cy="546252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a:t>Relationships of Higher Degree</a:t>
            </a:r>
            <a:endParaRPr/>
          </a:p>
        </p:txBody>
      </p:sp>
      <p:sp>
        <p:nvSpPr>
          <p:cNvPr id="524" name="Google Shape;524;p68"/>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Relationship types of degree 2 are called binary</a:t>
            </a:r>
            <a:endParaRPr/>
          </a:p>
          <a:p>
            <a:pPr indent="-273050" lvl="0" marL="273050" rtl="0" algn="l">
              <a:spcBef>
                <a:spcPts val="600"/>
              </a:spcBef>
              <a:spcAft>
                <a:spcPts val="0"/>
              </a:spcAft>
              <a:buSzPts val="1680"/>
              <a:buChar char="🞆"/>
            </a:pPr>
            <a:r>
              <a:rPr lang="en-US"/>
              <a:t>Relationship types of degree 3 are called ternary and of degree n are called n-ary</a:t>
            </a:r>
            <a:endParaRPr/>
          </a:p>
          <a:p>
            <a:pPr indent="-273050" lvl="0" marL="273050" rtl="0" algn="l">
              <a:spcBef>
                <a:spcPts val="600"/>
              </a:spcBef>
              <a:spcAft>
                <a:spcPts val="0"/>
              </a:spcAft>
              <a:buSzPts val="1680"/>
              <a:buChar char="🞆"/>
            </a:pPr>
            <a:r>
              <a:rPr lang="en-US"/>
              <a:t>Constraints are harder to specify for higher-degree relationships (n &gt; 2) than for binary relationships</a:t>
            </a:r>
            <a:endParaRPr/>
          </a:p>
        </p:txBody>
      </p:sp>
      <p:sp>
        <p:nvSpPr>
          <p:cNvPr id="525" name="Google Shape;525;p68"/>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n-ary relationships (n &gt; 2)</a:t>
            </a:r>
            <a:endParaRPr/>
          </a:p>
        </p:txBody>
      </p:sp>
      <p:sp>
        <p:nvSpPr>
          <p:cNvPr id="531" name="Google Shape;531;p69"/>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Font typeface="Noto Sans Symbols"/>
              <a:buChar char="🞆"/>
            </a:pPr>
            <a:r>
              <a:rPr lang="en-US"/>
              <a:t>Three binary relationships represents different information than a single ternary relationship</a:t>
            </a:r>
            <a:endParaRPr/>
          </a:p>
          <a:p>
            <a:pPr indent="-274320" lvl="0" marL="274320" rtl="0" algn="l">
              <a:spcBef>
                <a:spcPts val="600"/>
              </a:spcBef>
              <a:spcAft>
                <a:spcPts val="0"/>
              </a:spcAft>
              <a:buSzPts val="1680"/>
              <a:buFont typeface="Noto Sans Symbols"/>
              <a:buChar char="🞆"/>
            </a:pPr>
            <a:r>
              <a:rPr lang="en-US"/>
              <a:t>In some cases, a ternary relationship can be represented as a weak</a:t>
            </a:r>
            <a:endParaRPr/>
          </a:p>
        </p:txBody>
      </p:sp>
      <p:sp>
        <p:nvSpPr>
          <p:cNvPr id="532" name="Google Shape;532;p69"/>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pic>
        <p:nvPicPr>
          <p:cNvPr descr="fig03_17" id="538" name="Google Shape;538;p70"/>
          <p:cNvPicPr preferRelativeResize="0"/>
          <p:nvPr>
            <p:ph idx="1" type="body"/>
          </p:nvPr>
        </p:nvPicPr>
        <p:blipFill rotWithShape="1">
          <a:blip r:embed="rId3">
            <a:alphaModFix/>
          </a:blip>
          <a:srcRect b="76446" l="21174" r="10101" t="0"/>
          <a:stretch/>
        </p:blipFill>
        <p:spPr>
          <a:xfrm>
            <a:off x="457200" y="152400"/>
            <a:ext cx="7069638" cy="1757944"/>
          </a:xfrm>
          <a:prstGeom prst="rect">
            <a:avLst/>
          </a:prstGeom>
          <a:noFill/>
          <a:ln>
            <a:noFill/>
          </a:ln>
        </p:spPr>
      </p:pic>
      <p:pic>
        <p:nvPicPr>
          <p:cNvPr descr="Screen Clipping" id="539" name="Google Shape;539;p70"/>
          <p:cNvPicPr preferRelativeResize="0"/>
          <p:nvPr/>
        </p:nvPicPr>
        <p:blipFill rotWithShape="1">
          <a:blip r:embed="rId4">
            <a:alphaModFix/>
          </a:blip>
          <a:srcRect b="0" l="0" r="0" t="0"/>
          <a:stretch/>
        </p:blipFill>
        <p:spPr>
          <a:xfrm>
            <a:off x="609600" y="1910344"/>
            <a:ext cx="6506483" cy="2433056"/>
          </a:xfrm>
          <a:prstGeom prst="rect">
            <a:avLst/>
          </a:prstGeom>
          <a:noFill/>
          <a:ln>
            <a:noFill/>
          </a:ln>
        </p:spPr>
      </p:pic>
      <p:pic>
        <p:nvPicPr>
          <p:cNvPr descr="fig03_17" id="540" name="Google Shape;540;p70"/>
          <p:cNvPicPr preferRelativeResize="0"/>
          <p:nvPr/>
        </p:nvPicPr>
        <p:blipFill rotWithShape="1">
          <a:blip r:embed="rId3">
            <a:alphaModFix/>
          </a:blip>
          <a:srcRect b="8416" l="0" r="0" t="62627"/>
          <a:stretch/>
        </p:blipFill>
        <p:spPr>
          <a:xfrm>
            <a:off x="76200" y="4461933"/>
            <a:ext cx="6683947" cy="231986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a:t>Alternative diagrammatic notation</a:t>
            </a:r>
            <a:endParaRPr/>
          </a:p>
        </p:txBody>
      </p:sp>
      <p:sp>
        <p:nvSpPr>
          <p:cNvPr id="546" name="Google Shape;546;p71"/>
          <p:cNvSpPr txBox="1"/>
          <p:nvPr>
            <p:ph idx="1" type="body"/>
          </p:nvPr>
        </p:nvSpPr>
        <p:spPr>
          <a:xfrm>
            <a:off x="457200" y="1600200"/>
            <a:ext cx="7467600" cy="4873625"/>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ER diagrams is one popular example for displaying database schemas</a:t>
            </a:r>
            <a:endParaRPr/>
          </a:p>
          <a:p>
            <a:pPr indent="-273050" lvl="0" marL="273050" rtl="0" algn="l">
              <a:spcBef>
                <a:spcPts val="600"/>
              </a:spcBef>
              <a:spcAft>
                <a:spcPts val="0"/>
              </a:spcAft>
              <a:buSzPts val="1680"/>
              <a:buChar char="🞆"/>
            </a:pPr>
            <a:r>
              <a:rPr lang="en-US"/>
              <a:t>UML class diagrams is representative of another way of displaying ER concepts</a:t>
            </a:r>
            <a:endParaRPr/>
          </a:p>
        </p:txBody>
      </p:sp>
      <p:sp>
        <p:nvSpPr>
          <p:cNvPr id="547" name="Google Shape;547;p71"/>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Types of Entity Types</a:t>
            </a:r>
            <a:endParaRPr sz="3200"/>
          </a:p>
        </p:txBody>
      </p:sp>
      <p:sp>
        <p:nvSpPr>
          <p:cNvPr id="172" name="Google Shape;172;p1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Entity types can be classified into regular/strong/independent ETs or weak/dependent ETs</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2"/>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Other alternative diagrammatic notations</a:t>
            </a:r>
            <a:endParaRPr/>
          </a:p>
        </p:txBody>
      </p:sp>
      <p:sp>
        <p:nvSpPr>
          <p:cNvPr id="553" name="Google Shape;553;p72"/>
          <p:cNvSpPr txBox="1"/>
          <p:nvPr>
            <p:ph idx="12" type="sldNum"/>
          </p:nvPr>
        </p:nvSpPr>
        <p:spPr>
          <a:xfrm>
            <a:off x="8129588" y="5734050"/>
            <a:ext cx="609600" cy="52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2400">
                <a:solidFill>
                  <a:schemeClr val="dk1"/>
                </a:solidFill>
                <a:latin typeface="Arial"/>
                <a:ea typeface="Arial"/>
                <a:cs typeface="Arial"/>
                <a:sym typeface="Arial"/>
              </a:rPr>
              <a:t>‹#›</a:t>
            </a:fld>
            <a:endParaRPr sz="2400">
              <a:solidFill>
                <a:schemeClr val="dk1"/>
              </a:solidFill>
              <a:latin typeface="Arial"/>
              <a:ea typeface="Arial"/>
              <a:cs typeface="Arial"/>
              <a:sym typeface="Arial"/>
            </a:endParaRPr>
          </a:p>
        </p:txBody>
      </p:sp>
      <p:pic>
        <p:nvPicPr>
          <p:cNvPr descr="figA_01" id="554" name="Google Shape;554;p72"/>
          <p:cNvPicPr preferRelativeResize="0"/>
          <p:nvPr/>
        </p:nvPicPr>
        <p:blipFill rotWithShape="1">
          <a:blip r:embed="rId3">
            <a:alphaModFix/>
          </a:blip>
          <a:srcRect b="0" l="0" r="0" t="0"/>
          <a:stretch/>
        </p:blipFill>
        <p:spPr>
          <a:xfrm>
            <a:off x="2206625" y="1524000"/>
            <a:ext cx="4041775" cy="5086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Weak Entity Types</a:t>
            </a:r>
            <a:endParaRPr sz="3200"/>
          </a:p>
        </p:txBody>
      </p:sp>
      <p:sp>
        <p:nvSpPr>
          <p:cNvPr id="178" name="Google Shape;178;p1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 An entity type whose instances cannot exist without being linked with instances of some other entity type, i.e., they cannot exist independently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Strong</a:t>
            </a:r>
            <a:r>
              <a:rPr lang="en-US"/>
              <a:t> Entity Type</a:t>
            </a:r>
            <a:endParaRPr/>
          </a:p>
        </p:txBody>
      </p:sp>
      <p:sp>
        <p:nvSpPr>
          <p:cNvPr id="184" name="Google Shape;184;p2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680"/>
              <a:buChar char="🞆"/>
            </a:pPr>
            <a:r>
              <a:rPr lang="en-US"/>
              <a:t>A strong/regular entity type is the one whose instances can exist independently, i.e., without being linked to other instances</a:t>
            </a:r>
            <a:endParaRPr/>
          </a:p>
          <a:p>
            <a:pPr indent="-273050" lvl="0" marL="273050" rtl="0" algn="l">
              <a:spcBef>
                <a:spcPts val="600"/>
              </a:spcBef>
              <a:spcAft>
                <a:spcPts val="0"/>
              </a:spcAft>
              <a:buSzPts val="1680"/>
              <a:buChar char="🞆"/>
            </a:pPr>
            <a:r>
              <a:rPr lang="en-US"/>
              <a:t>Strong ETs have their own identity</a:t>
            </a:r>
            <a:endParaRPr/>
          </a:p>
          <a:p>
            <a:pPr indent="-166370" lvl="0" marL="273050" rtl="0" algn="l">
              <a:spcBef>
                <a:spcPts val="600"/>
              </a:spcBef>
              <a:spcAft>
                <a:spcPts val="0"/>
              </a:spcAft>
              <a:buSzPts val="168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None/>
            </a:pPr>
            <a:r>
              <a:rPr lang="en-US" sz="3200"/>
              <a:t>Naming Entity Types </a:t>
            </a:r>
            <a:endParaRPr/>
          </a:p>
        </p:txBody>
      </p:sp>
      <p:sp>
        <p:nvSpPr>
          <p:cNvPr id="190" name="Google Shape;190;p21"/>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Autofit/>
          </a:bodyPr>
          <a:lstStyle/>
          <a:p>
            <a:pPr indent="-273050" lvl="0" marL="273050" rtl="0" algn="l">
              <a:lnSpc>
                <a:spcPct val="120000"/>
              </a:lnSpc>
              <a:spcBef>
                <a:spcPts val="0"/>
              </a:spcBef>
              <a:spcAft>
                <a:spcPts val="0"/>
              </a:spcAft>
              <a:buSzPts val="1680"/>
              <a:buChar char="🞆"/>
            </a:pPr>
            <a:r>
              <a:rPr lang="en-US"/>
              <a:t>Singular noun recommended</a:t>
            </a:r>
            <a:endParaRPr/>
          </a:p>
          <a:p>
            <a:pPr indent="-273050" lvl="0" marL="273050" rtl="0" algn="l">
              <a:lnSpc>
                <a:spcPct val="120000"/>
              </a:lnSpc>
              <a:spcBef>
                <a:spcPts val="600"/>
              </a:spcBef>
              <a:spcAft>
                <a:spcPts val="0"/>
              </a:spcAft>
              <a:buSzPts val="1680"/>
              <a:buChar char="🞆"/>
            </a:pPr>
            <a:r>
              <a:rPr lang="en-US"/>
              <a:t>Organization specific names</a:t>
            </a:r>
            <a:endParaRPr/>
          </a:p>
          <a:p>
            <a:pPr indent="-273050" lvl="0" marL="273050" rtl="0" algn="l">
              <a:lnSpc>
                <a:spcPct val="120000"/>
              </a:lnSpc>
              <a:spcBef>
                <a:spcPts val="600"/>
              </a:spcBef>
              <a:spcAft>
                <a:spcPts val="0"/>
              </a:spcAft>
              <a:buSzPts val="1680"/>
              <a:buChar char="🞆"/>
            </a:pPr>
            <a:r>
              <a:rPr lang="en-US"/>
              <a:t>Write in capitals</a:t>
            </a:r>
            <a:endParaRPr/>
          </a:p>
          <a:p>
            <a:pPr indent="-273050" lvl="0" marL="273050" rtl="0" algn="l">
              <a:lnSpc>
                <a:spcPct val="120000"/>
              </a:lnSpc>
              <a:spcBef>
                <a:spcPts val="600"/>
              </a:spcBef>
              <a:spcAft>
                <a:spcPts val="0"/>
              </a:spcAft>
              <a:buSzPts val="1680"/>
              <a:buChar char="🞆"/>
            </a:pPr>
            <a:r>
              <a:rPr lang="en-US"/>
              <a:t> Abbreviations can be used, be consistent </a:t>
            </a:r>
            <a:endParaRPr/>
          </a:p>
          <a:p>
            <a:pPr indent="-166370" lvl="0" marL="273050" rtl="0" algn="l">
              <a:spcBef>
                <a:spcPts val="600"/>
              </a:spcBef>
              <a:spcAft>
                <a:spcPts val="0"/>
              </a:spcAft>
              <a:buSzPts val="168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el">
  <a:themeElement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xmlns:r="http://schemas.openxmlformats.org/officeDocument/2006/relationships">
  <a:clrScheme name="Urban">
    <a:dk1>
      <a:srgbClr val="000000"/>
    </a:dk1>
    <a:lt1>
      <a:srgbClr val="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