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</p:sldIdLst>
  <p:sldSz cy="6858000" cx="9144000"/>
  <p:notesSz cx="6858000" cy="9144000"/>
  <p:embeddedFontLst>
    <p:embeddedFont>
      <p:font typeface="Tahoma"/>
      <p:regular r:id="rId65"/>
      <p:bold r:id="rId66"/>
    </p:embeddedFont>
    <p:embeddedFont>
      <p:font typeface="Century Schoolbook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70" Type="http://schemas.openxmlformats.org/officeDocument/2006/relationships/font" Target="fonts/CenturySchoolbook-boldItalic.fntdata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20" Type="http://schemas.openxmlformats.org/officeDocument/2006/relationships/slide" Target="slides/slide9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22" Type="http://schemas.openxmlformats.org/officeDocument/2006/relationships/slide" Target="slides/slide11.xml"/><Relationship Id="rId66" Type="http://schemas.openxmlformats.org/officeDocument/2006/relationships/font" Target="fonts/Tahoma-bold.fntdata"/><Relationship Id="rId21" Type="http://schemas.openxmlformats.org/officeDocument/2006/relationships/slide" Target="slides/slide10.xml"/><Relationship Id="rId65" Type="http://schemas.openxmlformats.org/officeDocument/2006/relationships/font" Target="fonts/Tahoma-regular.fntdata"/><Relationship Id="rId24" Type="http://schemas.openxmlformats.org/officeDocument/2006/relationships/slide" Target="slides/slide13.xml"/><Relationship Id="rId68" Type="http://schemas.openxmlformats.org/officeDocument/2006/relationships/font" Target="fonts/CenturySchoolbook-bold.fntdata"/><Relationship Id="rId23" Type="http://schemas.openxmlformats.org/officeDocument/2006/relationships/slide" Target="slides/slide12.xml"/><Relationship Id="rId67" Type="http://schemas.openxmlformats.org/officeDocument/2006/relationships/font" Target="fonts/CenturySchoolbook-regular.fntdata"/><Relationship Id="rId60" Type="http://schemas.openxmlformats.org/officeDocument/2006/relationships/slide" Target="slides/slide49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69" Type="http://schemas.openxmlformats.org/officeDocument/2006/relationships/font" Target="fonts/CenturySchoolbook-italic.fntdata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11" Type="http://schemas.openxmlformats.org/officeDocument/2006/relationships/notesMaster" Target="notesMasters/notesMaster1.xml"/><Relationship Id="rId55" Type="http://schemas.openxmlformats.org/officeDocument/2006/relationships/slide" Target="slides/slide44.xml"/><Relationship Id="rId10" Type="http://schemas.openxmlformats.org/officeDocument/2006/relationships/slideMaster" Target="slideMasters/slideMaster7.xml"/><Relationship Id="rId54" Type="http://schemas.openxmlformats.org/officeDocument/2006/relationships/slide" Target="slides/slide43.xml"/><Relationship Id="rId13" Type="http://schemas.openxmlformats.org/officeDocument/2006/relationships/slide" Target="slides/slide2.xml"/><Relationship Id="rId57" Type="http://schemas.openxmlformats.org/officeDocument/2006/relationships/slide" Target="slides/slide46.xml"/><Relationship Id="rId12" Type="http://schemas.openxmlformats.org/officeDocument/2006/relationships/slide" Target="slides/slide1.xml"/><Relationship Id="rId56" Type="http://schemas.openxmlformats.org/officeDocument/2006/relationships/slide" Target="slides/slide45.xml"/><Relationship Id="rId15" Type="http://schemas.openxmlformats.org/officeDocument/2006/relationships/slide" Target="slides/slide4.xml"/><Relationship Id="rId59" Type="http://schemas.openxmlformats.org/officeDocument/2006/relationships/slide" Target="slides/slide48.xml"/><Relationship Id="rId14" Type="http://schemas.openxmlformats.org/officeDocument/2006/relationships/slide" Target="slides/slide3.xml"/><Relationship Id="rId58" Type="http://schemas.openxmlformats.org/officeDocument/2006/relationships/slide" Target="slides/slide4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read_item(X) includes the following steps: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Find the address of the disk block that contains item X.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Copy that disk block into a buffer in main memory </a:t>
            </a:r>
            <a:endParaRPr/>
          </a:p>
          <a:p>
            <a:pPr indent="0" lvl="2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(if that disk block is not already in some main memory buffer).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Copy item X from the buffer to the program variable named X.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write_item(X</a:t>
            </a:r>
            <a:r>
              <a:rPr lang="en-US"/>
              <a:t>)  includes the following steps: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Find the address of the disk block that contains item X.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Copy that disk block into a buffer in main memory</a:t>
            </a:r>
            <a:endParaRPr/>
          </a:p>
          <a:p>
            <a:pPr indent="0" lvl="2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(if that disk block is not already in some main memory buffer).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Copy item X from the program variable X into its correct location in the buffer.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Store the updated block from the buffer back to disk (either immediately or at some later point in time).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This occurs when one transaction updates a database item and then the transaction fails for some reason .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1900"/>
              <a:t>The updated item is accessed by another transaction before it is changed back to its original value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Let one transaction is calculating an aggregate summary function on a number of records 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while other transactions are updating some of these records, </a:t>
            </a:r>
            <a:endParaRPr/>
          </a:p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The aggregate function may calculate some values before they are updated and others after they are updated.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DB now checks whether the changes made by the transaction can be</a:t>
            </a:r>
            <a:endParaRPr/>
          </a:p>
          <a:p>
            <a:pPr indent="0" lvl="2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permanently applied to the database or </a:t>
            </a:r>
            <a:endParaRPr/>
          </a:p>
          <a:p>
            <a:pPr indent="0" lvl="2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1600"/>
              <a:t>the transaction has to be aborted because it violates concurrency control or for some other reason.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6" name="Google Shape;37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5" name="Google Shape;38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96" name="Google Shape;39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Sc non recoverable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Sd sa and se are recoverable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some schedules it is easy to recover from transaction and system failures,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whereas for other schedules the recovery process can be quite involved. In some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cases, it is even not possible to recover correctly after a failure.Hence, it is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 characterize the types of schedules for which </a:t>
            </a:r>
            <a:r>
              <a:rPr i="1" lang="en-US"/>
              <a:t>recovery is possible</a:t>
            </a:r>
            <a:r>
              <a:rPr lang="en-US"/>
              <a:t>, as well as those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for which </a:t>
            </a:r>
            <a:r>
              <a:rPr i="1" lang="en-US"/>
              <a:t>recovery is relatively simple</a:t>
            </a:r>
            <a:r>
              <a:rPr lang="en-US"/>
              <a:t>. These characterizations do not actually provide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recovery algorithm; they only attempt to theoretically characterize the different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types of schedules.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06" name="Google Shape;40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a recoverable schedule, no committed transaction ever needs to be rolled back,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and so the definition of committed transaction as durable is not violated. However,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it is possible for a phenomenon known as </a:t>
            </a:r>
            <a:r>
              <a:rPr b="1" lang="en-US"/>
              <a:t>cascading rollback </a:t>
            </a:r>
            <a:r>
              <a:rPr lang="en-US"/>
              <a:t>(or </a:t>
            </a:r>
            <a:r>
              <a:rPr b="1" lang="en-US"/>
              <a:t>cascading abort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 occur in some recoverable schedules, where an </a:t>
            </a:r>
            <a:r>
              <a:rPr i="1" lang="en-US"/>
              <a:t>uncommitted </a:t>
            </a:r>
            <a:r>
              <a:rPr lang="en-US"/>
              <a:t>transaction has to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rolled back because it read an item from a transaction that failed. This is illustrated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schedule </a:t>
            </a:r>
            <a:r>
              <a:rPr i="1" lang="en-US"/>
              <a:t>Se</a:t>
            </a:r>
            <a:r>
              <a:rPr lang="en-US"/>
              <a:t>, where transaction </a:t>
            </a:r>
            <a:r>
              <a:rPr i="1" lang="en-US"/>
              <a:t>T</a:t>
            </a:r>
            <a:r>
              <a:rPr lang="en-US"/>
              <a:t>2 has to be rolled back because it read item </a:t>
            </a:r>
            <a:r>
              <a:rPr i="1" lang="en-US"/>
              <a:t>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from </a:t>
            </a:r>
            <a:r>
              <a:rPr i="1" lang="en-US"/>
              <a:t>T</a:t>
            </a:r>
            <a:r>
              <a:rPr lang="en-US"/>
              <a:t>1, and </a:t>
            </a:r>
            <a:r>
              <a:rPr i="1" lang="en-US"/>
              <a:t>T</a:t>
            </a:r>
            <a:r>
              <a:rPr lang="en-US"/>
              <a:t>1 then aborted.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5" name="Google Shape;41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3" name="Google Shape;42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Suppose that the value of </a:t>
            </a:r>
            <a:r>
              <a:rPr i="1" lang="en-US"/>
              <a:t>X </a:t>
            </a:r>
            <a:r>
              <a:rPr lang="en-US"/>
              <a:t>was originally 9, which is the before image stored in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system log along with the </a:t>
            </a:r>
            <a:r>
              <a:rPr i="1" lang="en-US"/>
              <a:t>w</a:t>
            </a:r>
            <a:r>
              <a:rPr lang="en-US"/>
              <a:t>1(</a:t>
            </a:r>
            <a:r>
              <a:rPr i="1" lang="en-US"/>
              <a:t>X</a:t>
            </a:r>
            <a:r>
              <a:rPr lang="en-US"/>
              <a:t>, 5) operation. If </a:t>
            </a:r>
            <a:r>
              <a:rPr i="1" lang="en-US"/>
              <a:t>T</a:t>
            </a:r>
            <a:r>
              <a:rPr lang="en-US"/>
              <a:t>1 aborts, as in </a:t>
            </a:r>
            <a:r>
              <a:rPr i="1" lang="en-US"/>
              <a:t>Sf </a:t>
            </a:r>
            <a:r>
              <a:rPr lang="en-US"/>
              <a:t>, the recovery procedure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that restores the before image of an aborted write operation will restore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value of </a:t>
            </a:r>
            <a:r>
              <a:rPr i="1" lang="en-US"/>
              <a:t>X </a:t>
            </a:r>
            <a:r>
              <a:rPr lang="en-US"/>
              <a:t>to 9, even though it has already been changed to 8 by transaction </a:t>
            </a:r>
            <a:r>
              <a:rPr i="1" lang="en-US"/>
              <a:t>T</a:t>
            </a:r>
            <a:r>
              <a:rPr lang="en-US"/>
              <a:t>2, thus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leading to potentially incorrect results.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38" name="Google Shape;43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Now we characterize the types of schedules that are always considered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be </a:t>
            </a:r>
            <a:r>
              <a:rPr i="1" lang="en-US"/>
              <a:t>correct </a:t>
            </a:r>
            <a:r>
              <a:rPr lang="en-US"/>
              <a:t>when concurrent transactions are executing. Such schedules are known 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/>
              <a:t>serializable schedules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 illustrate our discussion, consider the schedules in Figure 21.5, and assume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initial values of database items are </a:t>
            </a:r>
            <a:r>
              <a:rPr i="1" lang="en-US"/>
              <a:t>X </a:t>
            </a:r>
            <a:r>
              <a:rPr lang="en-US"/>
              <a:t>= 90 and </a:t>
            </a:r>
            <a:r>
              <a:rPr i="1" lang="en-US"/>
              <a:t>Y </a:t>
            </a:r>
            <a:r>
              <a:rPr lang="en-US"/>
              <a:t>= 90 and that </a:t>
            </a:r>
            <a:r>
              <a:rPr i="1" lang="en-US"/>
              <a:t>N </a:t>
            </a:r>
            <a:r>
              <a:rPr lang="en-US"/>
              <a:t>= 3 and </a:t>
            </a:r>
            <a:r>
              <a:rPr i="1" lang="en-US"/>
              <a:t>M </a:t>
            </a:r>
            <a:r>
              <a:rPr lang="en-US"/>
              <a:t>= 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After executing transactions </a:t>
            </a:r>
            <a:r>
              <a:rPr i="1" lang="en-US"/>
              <a:t>T</a:t>
            </a:r>
            <a:r>
              <a:rPr lang="en-US"/>
              <a:t>1 and </a:t>
            </a:r>
            <a:r>
              <a:rPr i="1" lang="en-US"/>
              <a:t>T</a:t>
            </a:r>
            <a:r>
              <a:rPr lang="en-US"/>
              <a:t>2, we would expect the database values to be </a:t>
            </a:r>
            <a:r>
              <a:rPr i="1" lang="en-US"/>
              <a:t>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= 89 and </a:t>
            </a:r>
            <a:r>
              <a:rPr i="1" lang="en-US"/>
              <a:t>Y </a:t>
            </a:r>
            <a:r>
              <a:rPr lang="en-US"/>
              <a:t>= 93, according to the meaning of the transactions. Sure enough, executing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either of the serial schedules A or B gives the correct results.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46" name="Google Shape;44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7" name="Google Shape;44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Schedule C (which is the same as Figure 21.3(a)) gives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results </a:t>
            </a:r>
            <a:r>
              <a:rPr i="1" lang="en-US"/>
              <a:t>X </a:t>
            </a:r>
            <a:r>
              <a:rPr lang="en-US"/>
              <a:t>= 92 and </a:t>
            </a:r>
            <a:r>
              <a:rPr i="1" lang="en-US"/>
              <a:t>Y </a:t>
            </a:r>
            <a:r>
              <a:rPr lang="en-US"/>
              <a:t>= 93, in which the </a:t>
            </a:r>
            <a:r>
              <a:rPr i="1" lang="en-US"/>
              <a:t>X </a:t>
            </a:r>
            <a:r>
              <a:rPr lang="en-US"/>
              <a:t>value is erroneous, whereas schedule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gives the correct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Schedule C gives an erroneous result because of the </a:t>
            </a:r>
            <a:r>
              <a:rPr i="1" lang="en-US"/>
              <a:t>lost update problem </a:t>
            </a:r>
            <a:r>
              <a:rPr lang="en-US"/>
              <a:t>discussed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Section 21.1.3; transaction </a:t>
            </a:r>
            <a:r>
              <a:rPr i="1" lang="en-US"/>
              <a:t>T</a:t>
            </a:r>
            <a:r>
              <a:rPr lang="en-US"/>
              <a:t>2 reads the value of </a:t>
            </a:r>
            <a:r>
              <a:rPr i="1" lang="en-US"/>
              <a:t>X </a:t>
            </a:r>
            <a:r>
              <a:rPr lang="en-US"/>
              <a:t>before it is changed by transaction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/>
              <a:t>T</a:t>
            </a:r>
            <a:r>
              <a:rPr lang="en-US"/>
              <a:t>1, so only the effect of </a:t>
            </a:r>
            <a:r>
              <a:rPr i="1" lang="en-US"/>
              <a:t>T</a:t>
            </a:r>
            <a:r>
              <a:rPr lang="en-US"/>
              <a:t>2 on </a:t>
            </a:r>
            <a:r>
              <a:rPr i="1" lang="en-US"/>
              <a:t>X </a:t>
            </a:r>
            <a:r>
              <a:rPr lang="en-US"/>
              <a:t>is reflected in the database. The effect of </a:t>
            </a:r>
            <a:r>
              <a:rPr i="1" lang="en-US"/>
              <a:t>T</a:t>
            </a:r>
            <a:r>
              <a:rPr lang="en-US"/>
              <a:t>1 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/>
              <a:t>X </a:t>
            </a:r>
            <a:r>
              <a:rPr lang="en-US"/>
              <a:t>is </a:t>
            </a:r>
            <a:r>
              <a:rPr i="1" lang="en-US"/>
              <a:t>lost</a:t>
            </a:r>
            <a:r>
              <a:rPr lang="en-US"/>
              <a:t>, overwritten by </a:t>
            </a:r>
            <a:r>
              <a:rPr i="1" lang="en-US"/>
              <a:t>T</a:t>
            </a:r>
            <a:r>
              <a:rPr lang="en-US"/>
              <a:t>2, leading to the incorrect result for item </a:t>
            </a:r>
            <a:r>
              <a:rPr i="1" lang="en-US"/>
              <a:t>X</a:t>
            </a:r>
            <a:r>
              <a:rPr lang="en-US"/>
              <a:t>. However, some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nonserial schedules give the correct expected result, such as schedule D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54" name="Google Shape;45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62" name="Google Shape;46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70" name="Google Shape;47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According to this definition, schedule D in Figure 21.5(c) is equivalent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 the serial schedule A . In both schedules, the read_item(</a:t>
            </a:r>
            <a:r>
              <a:rPr i="1" lang="en-US"/>
              <a:t>X</a:t>
            </a:r>
            <a:r>
              <a:rPr lang="en-US"/>
              <a:t>) of </a:t>
            </a:r>
            <a:r>
              <a:rPr i="1" lang="en-US"/>
              <a:t>T</a:t>
            </a:r>
            <a:r>
              <a:rPr lang="en-US"/>
              <a:t>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reads the value of </a:t>
            </a:r>
            <a:r>
              <a:rPr i="1" lang="en-US"/>
              <a:t>X </a:t>
            </a:r>
            <a:r>
              <a:rPr lang="en-US"/>
              <a:t>written by </a:t>
            </a:r>
            <a:r>
              <a:rPr i="1" lang="en-US"/>
              <a:t>T</a:t>
            </a:r>
            <a:r>
              <a:rPr lang="en-US"/>
              <a:t>1, while the other read_item operations read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database values from the initial database state. Additionally, </a:t>
            </a:r>
            <a:r>
              <a:rPr i="1" lang="en-US"/>
              <a:t>T</a:t>
            </a:r>
            <a:r>
              <a:rPr lang="en-US"/>
              <a:t>1 is the last transaction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 write </a:t>
            </a:r>
            <a:r>
              <a:rPr i="1" lang="en-US"/>
              <a:t>Y</a:t>
            </a:r>
            <a:r>
              <a:rPr lang="en-US"/>
              <a:t>, and </a:t>
            </a:r>
            <a:r>
              <a:rPr i="1" lang="en-US"/>
              <a:t>T</a:t>
            </a:r>
            <a:r>
              <a:rPr lang="en-US"/>
              <a:t>2 is the last transaction to write </a:t>
            </a:r>
            <a:r>
              <a:rPr i="1" lang="en-US"/>
              <a:t>X </a:t>
            </a:r>
            <a:r>
              <a:rPr lang="en-US"/>
              <a:t>in both schedules. Because A is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serial schedule and schedule D is equivalent to A, D is a serializable schedule.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88" name="Google Shape;48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95" name="Google Shape;495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Google Shape;49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03" name="Google Shape;503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4" name="Google Shape;50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1" name="Google Shape;51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 may be more than one equivalent serial schedule for a serializable schedule.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18" name="Google Shape;51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9" name="Google Shape;51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26" name="Google Shape;52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7" name="Google Shape;527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34" name="Google Shape;53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5" name="Google Shape;535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general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there may be more than one equivalent serial schedule for a serializable schedule.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2" name="Google Shape;54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3" name="Google Shape;543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49" name="Google Shape;54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0" name="Google Shape;550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56" name="Google Shape;55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</a:t>
            </a:r>
            <a:r>
              <a:rPr b="1" lang="en-US"/>
              <a:t>diagnostic area size </a:t>
            </a:r>
            <a:r>
              <a:rPr lang="en-US"/>
              <a:t>option, DIAGNOSTIC SIZE </a:t>
            </a:r>
            <a:r>
              <a:rPr i="1" lang="en-US"/>
              <a:t>n</a:t>
            </a:r>
            <a:r>
              <a:rPr lang="en-US"/>
              <a:t>, specifies an integer value </a:t>
            </a:r>
            <a:r>
              <a:rPr i="1" lang="en-US"/>
              <a:t>n</a:t>
            </a:r>
            <a:r>
              <a:rPr lang="en-US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which indicates the number of conditions that can be held simultaneously in the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diagnostic area. These conditions supply feedback information (errors or exceptions)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to the user or program on the </a:t>
            </a:r>
            <a:r>
              <a:rPr i="1" lang="en-US"/>
              <a:t>n </a:t>
            </a:r>
            <a:r>
              <a:rPr lang="en-US"/>
              <a:t>most recently executed SQL statement.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63" name="Google Shape;56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0" name="Google Shape;57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Atomic</a:t>
            </a:r>
            <a:r>
              <a:rPr lang="en-US"/>
              <a:t> ATM example : enter card, login to system (pin), balance is checked, amount is deducted, amount handed over to the user and card is given to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Isolated</a:t>
            </a:r>
            <a:r>
              <a:rPr lang="en-US"/>
              <a:t> ATM example … let say entire class is taking out money from MCB ATM and the transaction should appear isolated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Durable AtM example: amount is deducted from acount and machine OS crash somehow and now it should know that the money is not yet given to the user …rollback </a:t>
            </a:r>
            <a:endParaRPr/>
          </a:p>
        </p:txBody>
      </p:sp>
      <p:sp>
        <p:nvSpPr>
          <p:cNvPr id="215" name="Google Shape;215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77" name="Google Shape;577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Google Shape;578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84" name="Google Shape;584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91" name="Google Shape;59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598" name="Google Shape;598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9" name="Google Shape;599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1" type="ftr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6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8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 rot="5400000">
            <a:off x="4541838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 rot="5400000">
            <a:off x="1754188" y="303213"/>
            <a:ext cx="4873625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9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9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9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0" type="dt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1" type="ftr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4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2C1DB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D0D8E8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D0D8E8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E9EDF4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2C1DB">
                <a:alpha val="7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" name="Google Shape;15;p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9EDF4">
                <a:alpha val="8274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" name="Google Shape;16;p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2C1D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" name="Google Shape;17;p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2C1DB">
                <a:alpha val="81568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" name="Google Shape;18;p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2C1D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9" name="Google Shape;19;p1"/>
          <p:cNvCxnSpPr/>
          <p:nvPr/>
        </p:nvCxnSpPr>
        <p:spPr>
          <a:xfrm>
            <a:off x="9113837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2C1DB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" name="Google Shape;20;p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2C1DB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309687" y="4867275"/>
            <a:ext cx="641350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63700" y="5788025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B2C1DB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DCB3B2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1"/>
          <p:cNvSpPr txBox="1"/>
          <p:nvPr>
            <p:ph idx="10" type="dt"/>
          </p:nvPr>
        </p:nvSpPr>
        <p:spPr>
          <a:xfrm rot="5400000">
            <a:off x="7764462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1"/>
          <p:cNvSpPr txBox="1"/>
          <p:nvPr>
            <p:ph idx="11" type="ftr"/>
          </p:nvPr>
        </p:nvSpPr>
        <p:spPr>
          <a:xfrm rot="5400000">
            <a:off x="7077075" y="4181475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2" type="sldNum"/>
          </p:nvPr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2C1DB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" name="Google Shape;39;p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2C1D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" name="Google Shape;40;p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" name="Google Shape;41;p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2C1DB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" name="Google Shape;42;p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" name="Google Shape;43;p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B2C1DB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DCB3B2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3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2C1DB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B2C1DB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DCB3B2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61" name="Google Shape;61;p5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2C1D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2" name="Google Shape;62;p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3" name="Google Shape;63;p5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2C1DB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4" name="Google Shape;64;p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5" name="Google Shape;65;p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B2C1DB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1"/>
          <p:cNvSpPr txBox="1"/>
          <p:nvPr/>
        </p:nvSpPr>
        <p:spPr>
          <a:xfrm>
            <a:off x="276225" y="0"/>
            <a:ext cx="104775" cy="6858000"/>
          </a:xfrm>
          <a:prstGeom prst="rect">
            <a:avLst/>
          </a:prstGeom>
          <a:solidFill>
            <a:srgbClr val="D0D8E8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1"/>
          <p:cNvSpPr txBox="1"/>
          <p:nvPr/>
        </p:nvSpPr>
        <p:spPr>
          <a:xfrm>
            <a:off x="990600" y="0"/>
            <a:ext cx="182562" cy="6858000"/>
          </a:xfrm>
          <a:prstGeom prst="rect">
            <a:avLst/>
          </a:prstGeom>
          <a:solidFill>
            <a:srgbClr val="D0D8E8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1"/>
          <p:cNvSpPr txBox="1"/>
          <p:nvPr/>
        </p:nvSpPr>
        <p:spPr>
          <a:xfrm>
            <a:off x="1141412" y="0"/>
            <a:ext cx="230187" cy="6858000"/>
          </a:xfrm>
          <a:prstGeom prst="rect">
            <a:avLst/>
          </a:prstGeom>
          <a:solidFill>
            <a:srgbClr val="E9EDF4">
              <a:alpha val="7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" name="Google Shape;104;p11"/>
          <p:cNvCxnSpPr/>
          <p:nvPr/>
        </p:nvCxnSpPr>
        <p:spPr>
          <a:xfrm>
            <a:off x="10636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2C1DB">
                <a:alpha val="7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E9EDF4">
                <a:alpha val="8274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6" name="Google Shape;106;p11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B2C1D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7" name="Google Shape;107;p11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B2C1DB">
                <a:alpha val="81568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8" name="Google Shape;108;p1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B2C1DB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9" name="Google Shape;109;p11"/>
          <p:cNvSpPr txBox="1"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B2C1DB">
              <a:alpha val="5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1"/>
          <p:cNvSpPr/>
          <p:nvPr/>
        </p:nvSpPr>
        <p:spPr>
          <a:xfrm>
            <a:off x="1323975" y="4867275"/>
            <a:ext cx="642937" cy="641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1"/>
          <p:cNvSpPr/>
          <p:nvPr/>
        </p:nvSpPr>
        <p:spPr>
          <a:xfrm>
            <a:off x="1090612" y="5500687"/>
            <a:ext cx="138112" cy="1365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1"/>
          <p:cNvSpPr/>
          <p:nvPr/>
        </p:nvSpPr>
        <p:spPr>
          <a:xfrm>
            <a:off x="1663700" y="5791200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1879600" y="4479925"/>
            <a:ext cx="365125" cy="3651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5" name="Google Shape;115;p11"/>
          <p:cNvCxnSpPr/>
          <p:nvPr/>
        </p:nvCxnSpPr>
        <p:spPr>
          <a:xfrm>
            <a:off x="9097962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2C1DB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6" name="Google Shape;116;p1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B2C1DB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DCB3B2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10" type="dt"/>
          </p:nvPr>
        </p:nvSpPr>
        <p:spPr>
          <a:xfrm rot="5400000">
            <a:off x="7762875" y="116998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9" name="Google Shape;119;p11"/>
          <p:cNvSpPr txBox="1"/>
          <p:nvPr>
            <p:ph idx="11" type="ftr"/>
          </p:nvPr>
        </p:nvSpPr>
        <p:spPr>
          <a:xfrm rot="5400000">
            <a:off x="7077075" y="4178300"/>
            <a:ext cx="3657600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1339850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3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2C1DB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B2C1D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0" name="Google Shape;130;p13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1" name="Google Shape;131;p13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2C1DB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2" name="Google Shape;132;p13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3" name="Google Shape;133;p13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B2C1DB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DCB3B2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3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2C1DB">
                <a:alpha val="9254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2C1D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48" name="Google Shape;148;p15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" name="Google Shape;149;p15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2C1DB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" name="Google Shape;151;p1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B2C1DB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DCB3B2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Google Shape;165;p1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2C1DB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6" name="Google Shape;166;p17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" name="Google Shape;167;p1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8" name="Google Shape;168;p17"/>
          <p:cNvSpPr txBox="1"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B2C1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9" name="Google Shape;169;p1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B2C1DB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6192837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2" name="Google Shape;172;p1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3" name="Google Shape;173;p1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B2C1DB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DCB3B2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B1C0DA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4571A5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74" name="Google Shape;174;p17"/>
          <p:cNvSpPr txBox="1"/>
          <p:nvPr>
            <p:ph idx="10" type="dt"/>
          </p:nvPr>
        </p:nvSpPr>
        <p:spPr>
          <a:xfrm rot="5400000">
            <a:off x="7589043" y="1081881"/>
            <a:ext cx="2011362" cy="384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  <a:defRPr b="1" i="0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 rot="5400000">
            <a:off x="6989762" y="3736975"/>
            <a:ext cx="3200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ctrTitle"/>
          </p:nvPr>
        </p:nvSpPr>
        <p:spPr>
          <a:xfrm>
            <a:off x="2438400" y="3581400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Schoolbook"/>
              <a:buNone/>
            </a:pPr>
            <a:r>
              <a:rPr b="1" i="0" lang="en-US" sz="36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TRANSACTIONS</a:t>
            </a:r>
            <a:endParaRPr/>
          </a:p>
        </p:txBody>
      </p:sp>
      <p:sp>
        <p:nvSpPr>
          <p:cNvPr id="189" name="Google Shape;189;p19"/>
          <p:cNvSpPr txBox="1"/>
          <p:nvPr>
            <p:ph idx="1" type="subTitle"/>
          </p:nvPr>
        </p:nvSpPr>
        <p:spPr>
          <a:xfrm>
            <a:off x="2286000" y="500380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1325562" y="4929187"/>
            <a:ext cx="609600" cy="517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SHOP KEEPER’S PROGRAM</a:t>
            </a:r>
            <a:endParaRPr/>
          </a:p>
        </p:txBody>
      </p:sp>
      <p:sp>
        <p:nvSpPr>
          <p:cNvPr id="253" name="Google Shape;253;p28"/>
          <p:cNvSpPr txBox="1"/>
          <p:nvPr>
            <p:ph idx="1" type="body"/>
          </p:nvPr>
        </p:nvSpPr>
        <p:spPr>
          <a:xfrm>
            <a:off x="685800" y="1981200"/>
            <a:ext cx="8458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 about the same time, Ahmad executes the following steps: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(del)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and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(ins)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(del)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 DELETE FROM Sells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WHERE shop = ’Ahmad’’s shop’;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(ins)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 INSERT INTO Sells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 VALUES(’Ahmad’’s shop’, ’Biryani’, 75.00);</a:t>
            </a:r>
            <a:endParaRPr/>
          </a:p>
        </p:txBody>
      </p:sp>
      <p:sp>
        <p:nvSpPr>
          <p:cNvPr id="254" name="Google Shape;254;p2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INTERLEAVING OF STATEMENTS</a:t>
            </a:r>
            <a:endParaRPr/>
          </a:p>
        </p:txBody>
      </p:sp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statement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(max)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must come before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(min)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and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statement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(del)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must come before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(ins)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There are no other constraints on the order of these statements, unless we group Tania’s and/or Ahmad’s statements into transactions.</a:t>
            </a:r>
            <a:endParaRPr/>
          </a:p>
        </p:txBody>
      </p:sp>
      <p:sp>
        <p:nvSpPr>
          <p:cNvPr id="261" name="Google Shape;261;p2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rgbClr val="33CC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</a:t>
            </a: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STRANGE INTERLEAVING</a:t>
            </a:r>
            <a:endParaRPr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Suppose the steps execute in the order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(max)(del)(ins)(min)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Noto Sans Symbols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Ahmad’s Prices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Statement: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Result: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Tania sees MAX &lt; MIN!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9" name="Google Shape;269;p30"/>
          <p:cNvSpPr txBox="1"/>
          <p:nvPr/>
        </p:nvSpPr>
        <p:spPr>
          <a:xfrm>
            <a:off x="3200400" y="31242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0" name="Google Shape;270;p30"/>
          <p:cNvGrpSpPr/>
          <p:nvPr/>
        </p:nvGrpSpPr>
        <p:grpSpPr>
          <a:xfrm>
            <a:off x="4495800" y="2362200"/>
            <a:ext cx="1954212" cy="1066800"/>
            <a:chOff x="3024" y="1968"/>
            <a:chExt cx="1231" cy="672"/>
          </a:xfrm>
        </p:grpSpPr>
        <p:sp>
          <p:nvSpPr>
            <p:cNvPr id="271" name="Google Shape;271;p30"/>
            <p:cNvSpPr txBox="1"/>
            <p:nvPr/>
          </p:nvSpPr>
          <p:spPr>
            <a:xfrm>
              <a:off x="3024" y="1968"/>
              <a:ext cx="1231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ahoma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{12.50,35.00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}</a:t>
              </a:r>
              <a:endParaRPr/>
            </a:p>
          </p:txBody>
        </p:sp>
        <p:sp>
          <p:nvSpPr>
            <p:cNvPr id="272" name="Google Shape;272;p30"/>
            <p:cNvSpPr txBox="1"/>
            <p:nvPr/>
          </p:nvSpPr>
          <p:spPr>
            <a:xfrm>
              <a:off x="3168" y="2352"/>
              <a:ext cx="51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(del)</a:t>
              </a:r>
              <a:endParaRPr/>
            </a:p>
          </p:txBody>
        </p:sp>
      </p:grpSp>
      <p:sp>
        <p:nvSpPr>
          <p:cNvPr id="273" name="Google Shape;273;p30"/>
          <p:cNvSpPr txBox="1"/>
          <p:nvPr/>
        </p:nvSpPr>
        <p:spPr>
          <a:xfrm flipH="1">
            <a:off x="6172200" y="29718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(ins)</a:t>
            </a:r>
            <a:endParaRPr/>
          </a:p>
        </p:txBody>
      </p:sp>
      <p:grpSp>
        <p:nvGrpSpPr>
          <p:cNvPr id="274" name="Google Shape;274;p30"/>
          <p:cNvGrpSpPr/>
          <p:nvPr/>
        </p:nvGrpSpPr>
        <p:grpSpPr>
          <a:xfrm>
            <a:off x="7239000" y="2357437"/>
            <a:ext cx="1168400" cy="1376362"/>
            <a:chOff x="4752" y="2018"/>
            <a:chExt cx="736" cy="961"/>
          </a:xfrm>
        </p:grpSpPr>
        <p:sp>
          <p:nvSpPr>
            <p:cNvPr id="275" name="Google Shape;275;p30"/>
            <p:cNvSpPr txBox="1"/>
            <p:nvPr/>
          </p:nvSpPr>
          <p:spPr>
            <a:xfrm>
              <a:off x="4752" y="2018"/>
              <a:ext cx="736" cy="3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ahoma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{75.00</a:t>
              </a: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}</a:t>
              </a:r>
              <a:endParaRPr/>
            </a:p>
          </p:txBody>
        </p:sp>
        <p:sp>
          <p:nvSpPr>
            <p:cNvPr id="276" name="Google Shape;276;p30"/>
            <p:cNvSpPr txBox="1"/>
            <p:nvPr/>
          </p:nvSpPr>
          <p:spPr>
            <a:xfrm>
              <a:off x="4752" y="2352"/>
              <a:ext cx="57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(min)</a:t>
              </a:r>
              <a:endParaRPr/>
            </a:p>
          </p:txBody>
        </p:sp>
        <p:sp>
          <p:nvSpPr>
            <p:cNvPr id="277" name="Google Shape;277;p30"/>
            <p:cNvSpPr txBox="1"/>
            <p:nvPr/>
          </p:nvSpPr>
          <p:spPr>
            <a:xfrm>
              <a:off x="4752" y="2688"/>
              <a:ext cx="493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75.0</a:t>
              </a:r>
              <a:endParaRPr/>
            </a:p>
          </p:txBody>
        </p:sp>
      </p:grpSp>
      <p:grpSp>
        <p:nvGrpSpPr>
          <p:cNvPr id="278" name="Google Shape;278;p30"/>
          <p:cNvGrpSpPr/>
          <p:nvPr/>
        </p:nvGrpSpPr>
        <p:grpSpPr>
          <a:xfrm>
            <a:off x="2667000" y="2362200"/>
            <a:ext cx="1943100" cy="1371600"/>
            <a:chOff x="2016" y="1968"/>
            <a:chExt cx="1224" cy="1011"/>
          </a:xfrm>
        </p:grpSpPr>
        <p:sp>
          <p:nvSpPr>
            <p:cNvPr id="279" name="Google Shape;279;p30"/>
            <p:cNvSpPr txBox="1"/>
            <p:nvPr/>
          </p:nvSpPr>
          <p:spPr>
            <a:xfrm>
              <a:off x="2016" y="1968"/>
              <a:ext cx="1224" cy="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ahoma"/>
                <a:buNone/>
              </a:pPr>
              <a:r>
                <a:rPr b="0" i="0" lang="en-US" sz="22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{12.50,35.00}</a:t>
              </a:r>
              <a:endParaRPr/>
            </a:p>
          </p:txBody>
        </p:sp>
        <p:sp>
          <p:nvSpPr>
            <p:cNvPr id="280" name="Google Shape;280;p30"/>
            <p:cNvSpPr txBox="1"/>
            <p:nvPr/>
          </p:nvSpPr>
          <p:spPr>
            <a:xfrm>
              <a:off x="2256" y="2352"/>
              <a:ext cx="62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(max)</a:t>
              </a:r>
              <a:endParaRPr/>
            </a:p>
          </p:txBody>
        </p:sp>
        <p:sp>
          <p:nvSpPr>
            <p:cNvPr id="281" name="Google Shape;281;p30"/>
            <p:cNvSpPr txBox="1"/>
            <p:nvPr/>
          </p:nvSpPr>
          <p:spPr>
            <a:xfrm>
              <a:off x="2304" y="2688"/>
              <a:ext cx="59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35.00</a:t>
              </a:r>
              <a:endParaRPr/>
            </a:p>
          </p:txBody>
        </p:sp>
      </p:grpSp>
      <p:sp>
        <p:nvSpPr>
          <p:cNvPr id="282" name="Google Shape;282;p30"/>
          <p:cNvSpPr txBox="1"/>
          <p:nvPr/>
        </p:nvSpPr>
        <p:spPr>
          <a:xfrm>
            <a:off x="6248400" y="2359025"/>
            <a:ext cx="1157287" cy="430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rPr b="0" i="0" lang="en-US" sz="2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{75.00}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0" y="152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FIXING THE PROBLEM BY USING TRANSACTIONS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we group Tania’s statements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(max)(min)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into one transaction, then she cannot see this inconsistency.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She sees Ahmad’s prices at some fixed time.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Either before or after he changes prices, or in the middle, but the MAX and MIN are computed from the same prices.</a:t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ANOTHER PROBLEM: ROLLBACK</a:t>
            </a:r>
            <a:endParaRPr/>
          </a:p>
        </p:txBody>
      </p:sp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685800" y="1981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Suppose Ahmad executes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(del)(ins)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not as a transaction.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But after executing these statements, he change his mind and issues a ROLLBACK statement.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Tania executes her statements after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(ins)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but before the rollback, she sees a value, 75.00, that never existed in the database.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SOLUTION</a:t>
            </a:r>
            <a:endParaRPr/>
          </a:p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Ahmad executes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(del)(ins)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as a transaction, its effect cannot be seen by others until the transaction executes COMMIT.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the transaction executes ROLLBACK instead, then its effects can </a:t>
            </a:r>
            <a:r>
              <a:rPr b="0" i="1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never</a:t>
            </a: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be seen.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b="0" i="0" lang="en-US" sz="28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 PROCESSING</a:t>
            </a:r>
            <a:endParaRPr/>
          </a:p>
        </p:txBody>
      </p:sp>
      <p:sp>
        <p:nvSpPr>
          <p:cNvPr id="310" name="Google Shape;310;p3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Basic operations in a DB are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write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read_item(X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): </a:t>
            </a:r>
            <a:endParaRPr/>
          </a:p>
          <a:p>
            <a:pPr indent="-182562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Reads a database item named X into a program variable. </a:t>
            </a:r>
            <a:endParaRPr/>
          </a:p>
          <a:p>
            <a:pPr indent="-182562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simplify our notation, we assume that the program variable is also named X.</a:t>
            </a:r>
            <a:endParaRPr/>
          </a:p>
          <a:p>
            <a:pPr indent="-273049" lvl="1" marL="639762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write_item(X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): </a:t>
            </a:r>
            <a:endParaRPr/>
          </a:p>
          <a:p>
            <a:pPr indent="-182562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Writes the value of program variable X into the database item named X.</a:t>
            </a:r>
            <a:endParaRPr/>
          </a:p>
        </p:txBody>
      </p:sp>
      <p:sp>
        <p:nvSpPr>
          <p:cNvPr id="311" name="Google Shape;311;p3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TRANSACTIONS</a:t>
            </a:r>
            <a:endParaRPr/>
          </a:p>
        </p:txBody>
      </p:sp>
      <p:sp>
        <p:nvSpPr>
          <p:cNvPr id="317" name="Google Shape;317;p3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18" name="Google Shape;318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90800"/>
            <a:ext cx="8294687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0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ISSUES IN TRANSACTION PROCESSING</a:t>
            </a:r>
            <a:endParaRPr/>
          </a:p>
        </p:txBody>
      </p:sp>
      <p:sp>
        <p:nvSpPr>
          <p:cNvPr id="324" name="Google Shape;324;p3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Why Concurrency Control is needed:</a:t>
            </a:r>
            <a:endParaRPr/>
          </a:p>
          <a:p>
            <a:pPr indent="-16637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Lost Update Problem</a:t>
            </a:r>
            <a:endParaRPr/>
          </a:p>
          <a:p>
            <a:pPr indent="-273049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Two transactions (that access the same DB items) have their operations interleaved in a way that makes the value of some database item incorrect. </a:t>
            </a:r>
            <a:endParaRPr/>
          </a:p>
          <a:p>
            <a:pPr indent="-166369" lvl="1" marL="639762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9705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None/>
            </a:pPr>
            <a:r>
              <a:t/>
            </a:r>
            <a:endParaRPr b="1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5" name="Google Shape;325;p3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fig17_03a" id="326" name="Google Shape;326;p36"/>
          <p:cNvPicPr preferRelativeResize="0"/>
          <p:nvPr/>
        </p:nvPicPr>
        <p:blipFill rotWithShape="1">
          <a:blip r:embed="rId3">
            <a:alphaModFix/>
          </a:blip>
          <a:srcRect b="0" l="9732" r="0" t="23529"/>
          <a:stretch/>
        </p:blipFill>
        <p:spPr>
          <a:xfrm>
            <a:off x="449262" y="3810000"/>
            <a:ext cx="7704137" cy="2808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0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ISSUES IN TRANSACTION PROCESSING</a:t>
            </a:r>
            <a:endParaRPr/>
          </a:p>
        </p:txBody>
      </p:sp>
      <p:sp>
        <p:nvSpPr>
          <p:cNvPr id="333" name="Google Shape;333;p37"/>
          <p:cNvSpPr txBox="1"/>
          <p:nvPr>
            <p:ph idx="1" type="body"/>
          </p:nvPr>
        </p:nvSpPr>
        <p:spPr>
          <a:xfrm>
            <a:off x="457200" y="1600200"/>
            <a:ext cx="74676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Temporary Update (or Dirty Read) Problem </a:t>
            </a:r>
            <a:endParaRPr/>
          </a:p>
        </p:txBody>
      </p:sp>
      <p:sp>
        <p:nvSpPr>
          <p:cNvPr id="334" name="Google Shape;334;p3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fig17_03b" id="335" name="Google Shape;335;p37"/>
          <p:cNvPicPr preferRelativeResize="0"/>
          <p:nvPr/>
        </p:nvPicPr>
        <p:blipFill rotWithShape="1">
          <a:blip r:embed="rId3">
            <a:alphaModFix/>
          </a:blip>
          <a:srcRect b="0" l="9974" r="0" t="22174"/>
          <a:stretch/>
        </p:blipFill>
        <p:spPr>
          <a:xfrm>
            <a:off x="152400" y="2185987"/>
            <a:ext cx="8678862" cy="322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WHY TRANSACTIONS?</a:t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Database systems are normally being accessed by many users or processes at the same time.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Unlike OS, which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support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interaction of processes, a DMBS needs to keep processes from troublesome interactions.</a:t>
            </a:r>
            <a:endParaRPr/>
          </a:p>
        </p:txBody>
      </p:sp>
      <p:sp>
        <p:nvSpPr>
          <p:cNvPr id="197" name="Google Shape;197;p2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0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ISSUES IN TRANSACTION PROCESSING</a:t>
            </a:r>
            <a:endParaRPr/>
          </a:p>
        </p:txBody>
      </p:sp>
      <p:sp>
        <p:nvSpPr>
          <p:cNvPr id="342" name="Google Shape;342;p38"/>
          <p:cNvSpPr txBox="1"/>
          <p:nvPr>
            <p:ph idx="1" type="body"/>
          </p:nvPr>
        </p:nvSpPr>
        <p:spPr>
          <a:xfrm>
            <a:off x="457200" y="1447800"/>
            <a:ext cx="746760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Incorrect Summary Problem</a:t>
            </a:r>
            <a:endParaRPr/>
          </a:p>
          <a:p>
            <a:pPr indent="-181609" lvl="1" marL="639762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9304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fig17_03c" id="344" name="Google Shape;344;p38"/>
          <p:cNvPicPr preferRelativeResize="0"/>
          <p:nvPr/>
        </p:nvPicPr>
        <p:blipFill rotWithShape="1">
          <a:blip r:embed="rId3">
            <a:alphaModFix/>
          </a:blip>
          <a:srcRect b="0" l="13707" r="0" t="16014"/>
          <a:stretch/>
        </p:blipFill>
        <p:spPr>
          <a:xfrm>
            <a:off x="838200" y="2209800"/>
            <a:ext cx="6640512" cy="36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>
            <p:ph type="title"/>
          </p:nvPr>
        </p:nvSpPr>
        <p:spPr>
          <a:xfrm>
            <a:off x="457200" y="274637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entury Schoolbook"/>
              <a:buNone/>
            </a:pPr>
            <a:r>
              <a:rPr b="0" i="0" lang="en-US" sz="32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 PROCESSING &amp;RECOVERY </a:t>
            </a:r>
            <a:endParaRPr/>
          </a:p>
        </p:txBody>
      </p:sp>
      <p:sp>
        <p:nvSpPr>
          <p:cNvPr id="350" name="Google Shape;350;p3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Why </a:t>
            </a: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recovery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needed: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computer failure (system crash):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transaction or system error: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Integer overflow,  division by zero,  erroneous parameter values or the user may interrupt the transaction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Local errors or exception conditions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Data not found or  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insufficient account balance may cause a fund withdrawal transaction to be canceled. 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Concurrency control enforcement</a:t>
            </a:r>
            <a:endParaRPr/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 violates serializability or several transactions are in a state of deadlock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Disk failure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problems and catastrophes</a:t>
            </a:r>
            <a:endParaRPr/>
          </a:p>
          <a:p>
            <a:pPr indent="-18415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b="0" i="0" lang="en-US" sz="28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 AND SYSTEM CONCEPTS</a:t>
            </a:r>
            <a:endParaRPr/>
          </a:p>
        </p:txBody>
      </p:sp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an atomic unit of work that is either completed in its entirety or not done at all.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recovery purposes, the system needs to keep track of when the transaction starts, terminates, and commits or aborts</a:t>
            </a:r>
            <a:endParaRPr/>
          </a:p>
          <a:p>
            <a:pPr indent="-1841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states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indent="-273049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Active state</a:t>
            </a:r>
            <a:endParaRPr/>
          </a:p>
          <a:p>
            <a:pPr indent="-273049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Partially committed state</a:t>
            </a:r>
            <a:endParaRPr/>
          </a:p>
          <a:p>
            <a:pPr indent="-273049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Committed state</a:t>
            </a:r>
            <a:endParaRPr/>
          </a:p>
          <a:p>
            <a:pPr indent="-273049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Failed state</a:t>
            </a:r>
            <a:endParaRPr/>
          </a:p>
          <a:p>
            <a:pPr indent="-273049" lvl="1" marL="6397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Terminated State </a:t>
            </a:r>
            <a:endParaRPr/>
          </a:p>
          <a:p>
            <a:pPr indent="-1841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4150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Schoolbook"/>
              <a:buNone/>
            </a:pPr>
            <a:r>
              <a:rPr b="0" i="0" lang="en-US" sz="28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 AND SYSTEM CONCEPTS</a:t>
            </a:r>
            <a:endParaRPr/>
          </a:p>
        </p:txBody>
      </p:sp>
      <p:sp>
        <p:nvSpPr>
          <p:cNvPr id="365" name="Google Shape;365;p41"/>
          <p:cNvSpPr txBox="1"/>
          <p:nvPr>
            <p:ph idx="1" type="body"/>
          </p:nvPr>
        </p:nvSpPr>
        <p:spPr>
          <a:xfrm>
            <a:off x="457200" y="1600200"/>
            <a:ext cx="79248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Recovery manager keeps track of the following operations:</a:t>
            </a:r>
            <a:endParaRPr/>
          </a:p>
          <a:p>
            <a:pPr indent="-273049" lvl="1" marL="639762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1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begin_transaction</a:t>
            </a:r>
            <a:endParaRPr b="0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49" lvl="1" marL="639762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1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read</a:t>
            </a: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or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write</a:t>
            </a:r>
            <a:endParaRPr b="0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49" lvl="1" marL="639762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1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end_transaction</a:t>
            </a:r>
            <a:endParaRPr b="0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1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 b="0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1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Rollback</a:t>
            </a: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(or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abort</a:t>
            </a: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1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Undo</a:t>
            </a:r>
            <a:endParaRPr b="0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82562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Similar to rollback except that it applies to a single operation rather than to a whole transaction.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1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Redo</a:t>
            </a:r>
            <a:endParaRPr b="0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69" lvl="1" marL="639762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9705" lvl="0" marL="27305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STATE TRANSITION DIAGRAM</a:t>
            </a:r>
            <a:endParaRPr/>
          </a:p>
        </p:txBody>
      </p:sp>
      <p:sp>
        <p:nvSpPr>
          <p:cNvPr id="372" name="Google Shape;372;p4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fig17_04" id="373" name="Google Shape;37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2522537"/>
            <a:ext cx="83058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SCHEDULES</a:t>
            </a:r>
            <a:endParaRPr/>
          </a:p>
        </p:txBody>
      </p:sp>
      <p:sp>
        <p:nvSpPr>
          <p:cNvPr id="380" name="Google Shape;380;p43"/>
          <p:cNvSpPr txBox="1"/>
          <p:nvPr>
            <p:ph idx="1" type="body"/>
          </p:nvPr>
        </p:nvSpPr>
        <p:spPr>
          <a:xfrm>
            <a:off x="457200" y="1600200"/>
            <a:ext cx="79248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schedule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(or </a:t>
            </a: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history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transactions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1,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2, ...,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Tn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an ordering of the operations of the transactions.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Operations from different transactions can be interleaved in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operations of each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must appear in the same order in which they occur in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-184150" lvl="0" marL="273050" rtl="0" algn="l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81" name="Google Shape;38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425" y="3505200"/>
            <a:ext cx="3352800" cy="22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5943600"/>
            <a:ext cx="49530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SCHEDULES</a:t>
            </a:r>
            <a:endParaRPr/>
          </a:p>
        </p:txBody>
      </p:sp>
      <p:sp>
        <p:nvSpPr>
          <p:cNvPr id="389" name="Google Shape;389;p44"/>
          <p:cNvSpPr txBox="1"/>
          <p:nvPr>
            <p:ph idx="1" type="body"/>
          </p:nvPr>
        </p:nvSpPr>
        <p:spPr>
          <a:xfrm>
            <a:off x="457200" y="1524000"/>
            <a:ext cx="7924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Two operations in S are in </a:t>
            </a: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conflict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they belong to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different transactions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they access the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same item X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 and 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 least one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 the operations is a write_item(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).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</p:txBody>
      </p:sp>
      <p:sp>
        <p:nvSpPr>
          <p:cNvPr id="390" name="Google Shape;390;p44"/>
          <p:cNvSpPr txBox="1"/>
          <p:nvPr/>
        </p:nvSpPr>
        <p:spPr>
          <a:xfrm>
            <a:off x="646112" y="3952875"/>
            <a:ext cx="356235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Conflicting operations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pic>
        <p:nvPicPr>
          <p:cNvPr id="391" name="Google Shape;39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00" y="5480050"/>
            <a:ext cx="828357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37" y="3078162"/>
            <a:ext cx="7053262" cy="579437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4"/>
          <p:cNvSpPr txBox="1"/>
          <p:nvPr/>
        </p:nvSpPr>
        <p:spPr>
          <a:xfrm>
            <a:off x="3886200" y="4267200"/>
            <a:ext cx="45720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Non-conflicting operations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1(</a:t>
            </a:r>
            <a:r>
              <a:rPr b="0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CHARACTERIZING SCHEDULES BASED ON RECOVERABILITY</a:t>
            </a:r>
            <a:endParaRPr/>
          </a:p>
        </p:txBody>
      </p:sp>
      <p:sp>
        <p:nvSpPr>
          <p:cNvPr id="400" name="Google Shape;400;p4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🞆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schedule S is </a:t>
            </a:r>
            <a:r>
              <a:rPr b="1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recoverable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if no T in S commits until all T` that have written an item that T reads have committed.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transaction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 </a:t>
            </a: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reads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from transaction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`in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some item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first written by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T`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and later read by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b="0" i="0" sz="21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0"/>
              <a:buFont typeface="Noto Sans Symbols"/>
              <a:buChar char="🞆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a recoverable schedule, no committed transaction ever needs to be rolled back</a:t>
            </a:r>
            <a:endParaRPr/>
          </a:p>
        </p:txBody>
      </p:sp>
      <p:pic>
        <p:nvPicPr>
          <p:cNvPr id="401" name="Google Shape;40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12" y="4267200"/>
            <a:ext cx="7126287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3810000"/>
            <a:ext cx="6472237" cy="661987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5"/>
          <p:cNvSpPr txBox="1"/>
          <p:nvPr/>
        </p:nvSpPr>
        <p:spPr>
          <a:xfrm>
            <a:off x="3810000" y="5867400"/>
            <a:ext cx="457200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 non recoverable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 sa and se are recoverable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CHARACTERIZING SCHEDULES BASED ON RECOVERABILITY (3)</a:t>
            </a:r>
            <a:endParaRPr/>
          </a:p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Cascade rollback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indent="-273049" lvl="1" marL="6397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schedule in which uncommitted transactions that read an item from a failed transaction must be rolled back. </a:t>
            </a:r>
            <a:endParaRPr/>
          </a:p>
        </p:txBody>
      </p:sp>
      <p:pic>
        <p:nvPicPr>
          <p:cNvPr id="411" name="Google Shape;411;p46"/>
          <p:cNvPicPr preferRelativeResize="0"/>
          <p:nvPr/>
        </p:nvPicPr>
        <p:blipFill rotWithShape="1">
          <a:blip r:embed="rId3">
            <a:alphaModFix/>
          </a:blip>
          <a:srcRect b="0" l="0" r="0" t="66235"/>
          <a:stretch/>
        </p:blipFill>
        <p:spPr>
          <a:xfrm>
            <a:off x="533400" y="3505200"/>
            <a:ext cx="7126287" cy="5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6"/>
          <p:cNvSpPr txBox="1"/>
          <p:nvPr/>
        </p:nvSpPr>
        <p:spPr>
          <a:xfrm>
            <a:off x="838200" y="4495800"/>
            <a:ext cx="6900862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has to be rolled back because it read item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 and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then aborted.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CHARACTERIZING SCHEDULES BASED ON RECOVERABILITY</a:t>
            </a:r>
            <a:endParaRPr/>
          </a:p>
        </p:txBody>
      </p:sp>
      <p:sp>
        <p:nvSpPr>
          <p:cNvPr id="419" name="Google Shape;419;p4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Cascadeless schedule</a:t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One where every transaction reads only  the items that are written by committed transactions.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Avoid cascade rollback</a:t>
            </a:r>
            <a:endParaRPr/>
          </a:p>
          <a:p>
            <a:pPr indent="-166369" lvl="1" marL="639762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6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6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6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</a:t>
            </a:r>
            <a:r>
              <a:rPr b="0" i="1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</a:t>
            </a:r>
            <a:r>
              <a:rPr b="0" i="0" lang="en-US" sz="15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0" i="1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command in schedules </a:t>
            </a:r>
            <a:r>
              <a:rPr b="0" i="1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</a:t>
            </a:r>
            <a:r>
              <a:rPr b="0" i="1" lang="en-US" sz="15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 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and </a:t>
            </a:r>
            <a:r>
              <a:rPr b="0" i="1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</a:t>
            </a:r>
            <a:r>
              <a:rPr b="0" i="1" lang="en-US" sz="15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 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must be postponed until after </a:t>
            </a:r>
            <a:r>
              <a:rPr b="0" i="1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0" lang="en-US" sz="15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has committed (or aborted), 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delays </a:t>
            </a:r>
            <a:r>
              <a:rPr b="0" i="1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0" lang="en-US" sz="15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 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but ensuring no cascading rollback if </a:t>
            </a:r>
            <a:r>
              <a:rPr b="0" i="1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0" lang="en-US" sz="15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aborts</a:t>
            </a:r>
            <a:endParaRPr/>
          </a:p>
        </p:txBody>
      </p:sp>
      <p:pic>
        <p:nvPicPr>
          <p:cNvPr id="420" name="Google Shape;420;p47"/>
          <p:cNvPicPr preferRelativeResize="0"/>
          <p:nvPr/>
        </p:nvPicPr>
        <p:blipFill rotWithShape="1">
          <a:blip r:embed="rId3">
            <a:alphaModFix/>
          </a:blip>
          <a:srcRect b="0" l="0" r="0" t="36494"/>
          <a:stretch/>
        </p:blipFill>
        <p:spPr>
          <a:xfrm>
            <a:off x="914400" y="3200400"/>
            <a:ext cx="7126287" cy="105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rgbClr val="33CC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</a:t>
            </a: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BAD INTERACTION</a:t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You and your partner each take $100 from different ATM’s at about the same time.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DBMS better make sure one account deduction doesn’t get lost.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Compare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An OS allows two people to edit a document at the same time.  If both write, then changes made by one of them are lost.</a:t>
            </a:r>
            <a:endParaRPr/>
          </a:p>
        </p:txBody>
      </p:sp>
      <p:sp>
        <p:nvSpPr>
          <p:cNvPr id="204" name="Google Shape;204;p21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CHARACTERIZING SCHEDULES BASED ON RECOVERABILITY</a:t>
            </a:r>
            <a:endParaRPr/>
          </a:p>
        </p:txBody>
      </p:sp>
      <p:sp>
        <p:nvSpPr>
          <p:cNvPr id="427" name="Google Shape;427;p48"/>
          <p:cNvSpPr txBox="1"/>
          <p:nvPr>
            <p:ph idx="1" type="body"/>
          </p:nvPr>
        </p:nvSpPr>
        <p:spPr>
          <a:xfrm>
            <a:off x="381000" y="1600200"/>
            <a:ext cx="75438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Strict Schedules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indent="-273049" lvl="1" marL="639762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schedule in which a transaction can neither read or write an item X until the last transaction that wrote X has committed. 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Strict schedules simplify the recovery process.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process of undoing a </a:t>
            </a:r>
            <a:r>
              <a:rPr b="1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write_item</a:t>
            </a:r>
            <a:r>
              <a:rPr b="1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i="1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1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of an aborted transaction is to restore the </a:t>
            </a:r>
            <a:r>
              <a:rPr b="1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before image 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old_value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of </a:t>
            </a:r>
            <a:r>
              <a:rPr b="0" i="1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-16636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6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1" sz="21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1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Sf 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cascadeless, but it is not a strict schedule, 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 it permits </a:t>
            </a:r>
            <a:r>
              <a:rPr b="0" i="1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 to write item </a:t>
            </a:r>
            <a:r>
              <a:rPr b="0" i="1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 </a:t>
            </a: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even though </a:t>
            </a:r>
            <a:r>
              <a:rPr b="0" i="1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that last wrote </a:t>
            </a:r>
            <a:r>
              <a:rPr b="0" i="1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 </a:t>
            </a: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had not yet committed (or aborted).</a:t>
            </a:r>
            <a:endParaRPr/>
          </a:p>
          <a:p>
            <a:pPr indent="-193040" lvl="0" marL="273050" rtl="0" algn="l">
              <a:spcBef>
                <a:spcPts val="60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28" name="Google Shape;42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1662" y="4419600"/>
            <a:ext cx="46482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cap="small">
              <a:solidFill>
                <a:schemeClr val="dk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4" name="Google Shape;434;p4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637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 is important to note that any strict schedule is also cascadeless, and 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any cascadeless schedule is also recoverable</a:t>
            </a:r>
            <a:endParaRPr/>
          </a:p>
        </p:txBody>
      </p:sp>
      <p:sp>
        <p:nvSpPr>
          <p:cNvPr id="435" name="Google Shape;435;p49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CHARACTERIZING SCHEDULES BASED ON SERIALIZABILITY</a:t>
            </a:r>
            <a:endParaRPr/>
          </a:p>
        </p:txBody>
      </p:sp>
      <p:sp>
        <p:nvSpPr>
          <p:cNvPr id="442" name="Google Shape;442;p50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Serial schedule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A schedule S is serial if, for every T in S, all the operations of T are executed consecutively in the schedule.</a:t>
            </a:r>
            <a:endParaRPr/>
          </a:p>
        </p:txBody>
      </p:sp>
      <p:pic>
        <p:nvPicPr>
          <p:cNvPr id="443" name="Google Shape;44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3200400"/>
            <a:ext cx="7923212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CHARACTERIZING SCHEDULES BASED ON SERIALIZABILITY</a:t>
            </a:r>
            <a:endParaRPr/>
          </a:p>
        </p:txBody>
      </p:sp>
      <p:sp>
        <p:nvSpPr>
          <p:cNvPr id="450" name="Google Shape;450;p51"/>
          <p:cNvSpPr txBox="1"/>
          <p:nvPr>
            <p:ph idx="1" type="body"/>
          </p:nvPr>
        </p:nvSpPr>
        <p:spPr>
          <a:xfrm>
            <a:off x="327025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Non Serial schedule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1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Which one is correct ?</a:t>
            </a:r>
            <a:endParaRPr/>
          </a:p>
          <a:p>
            <a:pPr indent="-16637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7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7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7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7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7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6637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Schedule C gives an erroneous result because of the </a:t>
            </a:r>
            <a:r>
              <a:rPr b="0" i="1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lost update problem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Schedule D gives correct results</a:t>
            </a:r>
            <a:endParaRPr/>
          </a:p>
          <a:p>
            <a:pPr indent="-16636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1" sz="21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9705" lvl="0" marL="273050" rtl="0" algn="l">
              <a:spcBef>
                <a:spcPts val="60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 b="0" i="1" sz="21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51" name="Google Shape;451;p51"/>
          <p:cNvPicPr preferRelativeResize="0"/>
          <p:nvPr/>
        </p:nvPicPr>
        <p:blipFill rotWithShape="1">
          <a:blip r:embed="rId3">
            <a:alphaModFix/>
          </a:blip>
          <a:srcRect b="10166" l="0" r="0" t="0"/>
          <a:stretch/>
        </p:blipFill>
        <p:spPr>
          <a:xfrm>
            <a:off x="327025" y="2454275"/>
            <a:ext cx="7750175" cy="29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CHARACTERIZING SCHEDULES BASED ON SERIALIZABILITY</a:t>
            </a:r>
            <a:endParaRPr/>
          </a:p>
        </p:txBody>
      </p:sp>
      <p:sp>
        <p:nvSpPr>
          <p:cNvPr id="458" name="Google Shape;458;p52"/>
          <p:cNvSpPr txBox="1"/>
          <p:nvPr>
            <p:ph idx="1" type="body"/>
          </p:nvPr>
        </p:nvSpPr>
        <p:spPr>
          <a:xfrm>
            <a:off x="457200" y="1600200"/>
            <a:ext cx="8077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We would like to determine which of the non-serial schedules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always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give a correct result and which do not .</a:t>
            </a:r>
            <a:endParaRPr b="1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Serializable schedule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A schedule S is serializable if it is equivalent to some serial schedule of the same n transactions.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nonserial schedule </a:t>
            </a:r>
            <a:r>
              <a:rPr b="0" i="1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serializable means it is correct, </a:t>
            </a:r>
            <a:endParaRPr/>
          </a:p>
        </p:txBody>
      </p:sp>
      <p:pic>
        <p:nvPicPr>
          <p:cNvPr id="459" name="Google Shape;45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563937"/>
            <a:ext cx="7761287" cy="329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CHARACTERIZING SCHEDULES BASED ON SERIALIZABILITY </a:t>
            </a:r>
            <a:endParaRPr/>
          </a:p>
        </p:txBody>
      </p:sp>
      <p:sp>
        <p:nvSpPr>
          <p:cNvPr id="466" name="Google Shape;466;p5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Conflict equivalent: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Two schedules are said to be conflict equivalent if the order of any two conflicting operations is same in both schedules.</a:t>
            </a:r>
            <a:endParaRPr/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7526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40"/>
              <a:buFont typeface="Noto Sans Symbols"/>
              <a:buChar char="🞆"/>
            </a:pP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two conflicting operations are applied in </a:t>
            </a:r>
            <a:r>
              <a:rPr b="0" i="1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different orders </a:t>
            </a:r>
            <a:r>
              <a:rPr b="0" i="0" lang="en-US" sz="22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two schedules, the effect can be different</a:t>
            </a:r>
            <a:endParaRPr/>
          </a:p>
        </p:txBody>
      </p:sp>
      <p:pic>
        <p:nvPicPr>
          <p:cNvPr id="467" name="Google Shape;467;p53"/>
          <p:cNvPicPr preferRelativeResize="0"/>
          <p:nvPr/>
        </p:nvPicPr>
        <p:blipFill rotWithShape="1">
          <a:blip r:embed="rId3">
            <a:alphaModFix/>
          </a:blip>
          <a:srcRect b="29813" l="0" r="0" t="0"/>
          <a:stretch/>
        </p:blipFill>
        <p:spPr>
          <a:xfrm>
            <a:off x="1219200" y="3352800"/>
            <a:ext cx="5459412" cy="167798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4"/>
          <p:cNvSpPr txBox="1"/>
          <p:nvPr>
            <p:ph type="title"/>
          </p:nvPr>
        </p:nvSpPr>
        <p:spPr>
          <a:xfrm>
            <a:off x="457200" y="274637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SERIALIZABILITY </a:t>
            </a:r>
            <a:endParaRPr/>
          </a:p>
        </p:txBody>
      </p:sp>
      <p:sp>
        <p:nvSpPr>
          <p:cNvPr id="474" name="Google Shape;474;p54"/>
          <p:cNvSpPr txBox="1"/>
          <p:nvPr>
            <p:ph idx="1" type="body"/>
          </p:nvPr>
        </p:nvSpPr>
        <p:spPr>
          <a:xfrm>
            <a:off x="304800" y="10668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schedule S is said to be conflict serializable if it is conflict equivalent to some serial schedule S’.</a:t>
            </a:r>
            <a:endParaRPr/>
          </a:p>
        </p:txBody>
      </p:sp>
      <p:pic>
        <p:nvPicPr>
          <p:cNvPr id="475" name="Google Shape;475;p54"/>
          <p:cNvPicPr preferRelativeResize="0"/>
          <p:nvPr/>
        </p:nvPicPr>
        <p:blipFill rotWithShape="1">
          <a:blip r:embed="rId3">
            <a:alphaModFix/>
          </a:blip>
          <a:srcRect b="57407" l="0" r="0" t="0"/>
          <a:stretch/>
        </p:blipFill>
        <p:spPr>
          <a:xfrm>
            <a:off x="160337" y="1981200"/>
            <a:ext cx="5972175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4"/>
          <p:cNvPicPr preferRelativeResize="0"/>
          <p:nvPr/>
        </p:nvPicPr>
        <p:blipFill rotWithShape="1">
          <a:blip r:embed="rId3">
            <a:alphaModFix/>
          </a:blip>
          <a:srcRect b="0" l="0" r="0" t="55226"/>
          <a:stretch/>
        </p:blipFill>
        <p:spPr>
          <a:xfrm>
            <a:off x="1766887" y="4267200"/>
            <a:ext cx="713581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PRECEDENCE GRAPH</a:t>
            </a:r>
            <a:endParaRPr/>
          </a:p>
        </p:txBody>
      </p:sp>
      <p:sp>
        <p:nvSpPr>
          <p:cNvPr id="482" name="Google Shape;482;p5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node for each transaction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directed edge from </a:t>
            </a:r>
            <a:r>
              <a:rPr b="0" i="1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to </a:t>
            </a:r>
            <a:r>
              <a:rPr b="0" i="1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Tj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an operation of </a:t>
            </a:r>
            <a:r>
              <a:rPr b="0" i="1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Ti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precedes and conflicts with an operation of </a:t>
            </a:r>
            <a:r>
              <a:rPr b="0" i="1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Tj 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the schedule</a:t>
            </a:r>
            <a:endParaRPr/>
          </a:p>
        </p:txBody>
      </p:sp>
      <p:sp>
        <p:nvSpPr>
          <p:cNvPr id="483" name="Google Shape;483;p5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484" name="Google Shape;48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560762"/>
            <a:ext cx="2740025" cy="2382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3560762"/>
            <a:ext cx="299085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PRECEDENCE GRAPH</a:t>
            </a:r>
            <a:endParaRPr/>
          </a:p>
        </p:txBody>
      </p:sp>
      <p:sp>
        <p:nvSpPr>
          <p:cNvPr id="492" name="Google Shape;492;p56"/>
          <p:cNvSpPr txBox="1"/>
          <p:nvPr>
            <p:ph idx="1" type="body"/>
          </p:nvPr>
        </p:nvSpPr>
        <p:spPr>
          <a:xfrm>
            <a:off x="457200" y="1600200"/>
            <a:ext cx="77724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Testing for conflict serializability: Algorithm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Schoolbook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 each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S,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create a node labeled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 the precedence graph.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Schoolbook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executes a </a:t>
            </a: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read_item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after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executes a </a:t>
            </a: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write_item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), create an edge (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→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in the precedence graph.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Schoolbook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executes a </a:t>
            </a: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write_item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after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executes a </a:t>
            </a: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read_item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), create an edge (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→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in the precedence graph.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Schoolbook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executes a </a:t>
            </a: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write_item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after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executes a </a:t>
            </a: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write_item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X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), create an edge (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→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</a:t>
            </a:r>
            <a:r>
              <a:rPr b="0" i="1" lang="en-US" sz="16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in the precedence graph.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entury Schoolbook"/>
              <a:buAutoNum type="arabicPeriod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schedule </a:t>
            </a:r>
            <a:r>
              <a:rPr b="0" i="1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 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 serializable if and only if the precedence graph has no cycles..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7"/>
          <p:cNvSpPr txBox="1"/>
          <p:nvPr>
            <p:ph type="title"/>
          </p:nvPr>
        </p:nvSpPr>
        <p:spPr>
          <a:xfrm>
            <a:off x="457200" y="274637"/>
            <a:ext cx="7848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CONSTRUCTING THE PRECEDENCE GRAPHS</a:t>
            </a:r>
            <a:endParaRPr/>
          </a:p>
        </p:txBody>
      </p:sp>
      <p:pic>
        <p:nvPicPr>
          <p:cNvPr id="499" name="Google Shape;499;p57"/>
          <p:cNvPicPr preferRelativeResize="0"/>
          <p:nvPr/>
        </p:nvPicPr>
        <p:blipFill rotWithShape="1">
          <a:blip r:embed="rId3">
            <a:alphaModFix/>
          </a:blip>
          <a:srcRect b="59553" l="0" r="0" t="0"/>
          <a:stretch/>
        </p:blipFill>
        <p:spPr>
          <a:xfrm>
            <a:off x="706437" y="4648200"/>
            <a:ext cx="7620000" cy="14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7"/>
          <p:cNvPicPr preferRelativeResize="0"/>
          <p:nvPr/>
        </p:nvPicPr>
        <p:blipFill rotWithShape="1">
          <a:blip r:embed="rId4">
            <a:alphaModFix/>
          </a:blip>
          <a:srcRect b="57407" l="0" r="0" t="0"/>
          <a:stretch/>
        </p:blipFill>
        <p:spPr>
          <a:xfrm>
            <a:off x="838200" y="1447800"/>
            <a:ext cx="68770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TRANSACTIONS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1" lang="en-US" sz="2400" u="none" cap="none" strike="noStrike">
                <a:solidFill>
                  <a:srgbClr val="FF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= process involving database queries and/or modification.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Normally with some strong properties regarding concurrency.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Formed in SQL from single statements or explicit programmer control.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title"/>
          </p:nvPr>
        </p:nvSpPr>
        <p:spPr>
          <a:xfrm>
            <a:off x="457200" y="274637"/>
            <a:ext cx="7848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CONSTRUCTING THE PRECEDENCE GRAPHS</a:t>
            </a:r>
            <a:endParaRPr/>
          </a:p>
        </p:txBody>
      </p:sp>
      <p:pic>
        <p:nvPicPr>
          <p:cNvPr id="507" name="Google Shape;507;p58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685800" y="4419600"/>
            <a:ext cx="7620000" cy="179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8"/>
          <p:cNvPicPr preferRelativeResize="0"/>
          <p:nvPr/>
        </p:nvPicPr>
        <p:blipFill rotWithShape="1">
          <a:blip r:embed="rId4">
            <a:alphaModFix/>
          </a:blip>
          <a:srcRect b="0" l="0" r="0" t="55226"/>
          <a:stretch/>
        </p:blipFill>
        <p:spPr>
          <a:xfrm>
            <a:off x="685800" y="1676400"/>
            <a:ext cx="7135812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OF SERIALIZABILITY TESTING</a:t>
            </a:r>
            <a:endParaRPr/>
          </a:p>
        </p:txBody>
      </p:sp>
      <p:pic>
        <p:nvPicPr>
          <p:cNvPr descr="fig17_08a" id="515" name="Google Shape;515;p59"/>
          <p:cNvPicPr preferRelativeResize="0"/>
          <p:nvPr/>
        </p:nvPicPr>
        <p:blipFill rotWithShape="1">
          <a:blip r:embed="rId3">
            <a:alphaModFix/>
          </a:blip>
          <a:srcRect b="0" l="32742" r="0" t="0"/>
          <a:stretch/>
        </p:blipFill>
        <p:spPr>
          <a:xfrm>
            <a:off x="914400" y="1909762"/>
            <a:ext cx="5791200" cy="1747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0"/>
          <p:cNvSpPr txBox="1"/>
          <p:nvPr>
            <p:ph type="title"/>
          </p:nvPr>
        </p:nvSpPr>
        <p:spPr>
          <a:xfrm>
            <a:off x="457200" y="274637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OF SERIALIZABILITY TESTING</a:t>
            </a:r>
            <a:endParaRPr/>
          </a:p>
        </p:txBody>
      </p:sp>
      <p:pic>
        <p:nvPicPr>
          <p:cNvPr descr="fig17_08b" id="522" name="Google Shape;522;p60"/>
          <p:cNvPicPr preferRelativeResize="0"/>
          <p:nvPr/>
        </p:nvPicPr>
        <p:blipFill rotWithShape="1">
          <a:blip r:embed="rId3">
            <a:alphaModFix/>
          </a:blip>
          <a:srcRect b="0" l="26220" r="0" t="0"/>
          <a:stretch/>
        </p:blipFill>
        <p:spPr>
          <a:xfrm>
            <a:off x="838200" y="1295400"/>
            <a:ext cx="6059487" cy="3433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4876800"/>
            <a:ext cx="5564187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1"/>
          <p:cNvSpPr txBox="1"/>
          <p:nvPr>
            <p:ph type="title"/>
          </p:nvPr>
        </p:nvSpPr>
        <p:spPr>
          <a:xfrm>
            <a:off x="457200" y="274637"/>
            <a:ext cx="7467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OF SERIALIZABILITY TESTING</a:t>
            </a:r>
            <a:endParaRPr/>
          </a:p>
        </p:txBody>
      </p:sp>
      <p:pic>
        <p:nvPicPr>
          <p:cNvPr descr="fig17_08c" id="530" name="Google Shape;530;p61"/>
          <p:cNvPicPr preferRelativeResize="0"/>
          <p:nvPr/>
        </p:nvPicPr>
        <p:blipFill rotWithShape="1">
          <a:blip r:embed="rId3">
            <a:alphaModFix/>
          </a:blip>
          <a:srcRect b="0" l="25070" r="0" t="0"/>
          <a:stretch/>
        </p:blipFill>
        <p:spPr>
          <a:xfrm>
            <a:off x="990600" y="1447800"/>
            <a:ext cx="6280150" cy="339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150" y="4864100"/>
            <a:ext cx="5943600" cy="186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2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 OF SERIALIZABILITY TESTING</a:t>
            </a:r>
            <a:endParaRPr/>
          </a:p>
        </p:txBody>
      </p:sp>
      <p:pic>
        <p:nvPicPr>
          <p:cNvPr descr="fig17_08a" id="538" name="Google Shape;538;p62"/>
          <p:cNvPicPr preferRelativeResize="0"/>
          <p:nvPr/>
        </p:nvPicPr>
        <p:blipFill rotWithShape="1">
          <a:blip r:embed="rId3">
            <a:alphaModFix/>
          </a:blip>
          <a:srcRect b="0" l="32742" r="0" t="0"/>
          <a:stretch/>
        </p:blipFill>
        <p:spPr>
          <a:xfrm>
            <a:off x="914400" y="1909762"/>
            <a:ext cx="5791200" cy="174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4114800"/>
            <a:ext cx="5487987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3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CHARACTERIZING SCHEDULES BASED ON SERIALIZABILITY </a:t>
            </a:r>
            <a:endParaRPr/>
          </a:p>
        </p:txBody>
      </p:sp>
      <p:sp>
        <p:nvSpPr>
          <p:cNvPr id="546" name="Google Shape;546;p63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Serializability is hard to check.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Interleaving of operations occurs in an operating system through some scheduler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Difficult to determine beforehand how the operations in a schedule will be interleaved.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CHARACTERIZING SCHEDULES BASED ON SERIALIZABILITY</a:t>
            </a:r>
            <a:endParaRPr/>
          </a:p>
        </p:txBody>
      </p:sp>
      <p:sp>
        <p:nvSpPr>
          <p:cNvPr id="553" name="Google Shape;553;p64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Come up with methods (protocols) to ensure serializability.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It’s not possible to determine when a schedule begins and when it ends.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⚫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Reduce the problem of checking the whole schedule to checking only a </a:t>
            </a:r>
            <a:r>
              <a:rPr b="1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committed</a:t>
            </a: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part</a:t>
            </a: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of the schedule 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(i.e. operations from only the committed transactions.)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Current approach used in most DBMSs: 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Use of locks with two phase locking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TRANSACTION SUPPORT IN SQL2  </a:t>
            </a:r>
            <a:endParaRPr/>
          </a:p>
        </p:txBody>
      </p:sp>
      <p:sp>
        <p:nvSpPr>
          <p:cNvPr id="560" name="Google Shape;560;p65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</a:t>
            </a: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single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SQL statement is always considered to  be </a:t>
            </a: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atomic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 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With SQL, there is </a:t>
            </a:r>
            <a:r>
              <a:rPr b="0" i="0"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 explicit Begin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Transaction statement.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  initiation is done implicitly when particular SQL statements are   encountered.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Every transaction </a:t>
            </a:r>
            <a:r>
              <a:rPr b="0" i="0" lang="en-US" sz="2400" u="sng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must have an explicit end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statement,  which is either a COMMIT or ROLLBACK.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6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 SUPPORT IN SQL2</a:t>
            </a:r>
            <a:endParaRPr/>
          </a:p>
        </p:txBody>
      </p:sp>
      <p:sp>
        <p:nvSpPr>
          <p:cNvPr id="567" name="Google Shape;567;p66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Characteristics specified by a SET TRANSACTION statement in SQL2: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Access mode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READ ONLY or READ WRITE.  </a:t>
            </a:r>
            <a:endParaRPr/>
          </a:p>
          <a:p>
            <a:pPr indent="-182562" lvl="2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default is READ WRITE unless the isolation level of READ UNCOMITTED is specified, in which case READ ONLY is assumed.</a:t>
            </a:r>
            <a:endParaRPr/>
          </a:p>
          <a:p>
            <a:pPr indent="-273050" lvl="0" marL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Diagnostic size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specifies an integer value n, indicating   the number of conditions that can be held simultaneously </a:t>
            </a:r>
            <a:endParaRPr/>
          </a:p>
          <a:p>
            <a:pPr indent="-273049" lvl="1" marL="639762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These conditions supply feedback information (errors or exceptions) to the user on the </a:t>
            </a:r>
            <a:r>
              <a:rPr b="0" i="1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</a:t>
            </a: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most recently executed SQL statement.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 SUPPORT IN SQL2</a:t>
            </a:r>
            <a:endParaRPr/>
          </a:p>
        </p:txBody>
      </p:sp>
      <p:sp>
        <p:nvSpPr>
          <p:cNvPr id="574" name="Google Shape;574;p6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Characteristics specified by a SET TRANSACTION statement in SQL2 :</a:t>
            </a:r>
            <a:endParaRPr/>
          </a:p>
          <a:p>
            <a:pPr indent="-1841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</a:pPr>
            <a:r>
              <a:rPr b="1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Isolation level</a:t>
            </a: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&lt;isolation&gt;, where &lt;isolation&gt; can be READ UNCOMMITTED, READ COMMITTED, REPEATABLE READ or SERIALIZABLE.   The default is SERIALIZABLE. </a:t>
            </a:r>
            <a:endParaRPr/>
          </a:p>
          <a:p>
            <a:pPr indent="-151129" lvl="1" marL="6397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49" lvl="1" marL="63976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With SERIALIZABLE: the interleaved execution of transactions  will adhere to our notion of serializability. </a:t>
            </a:r>
            <a:endParaRPr/>
          </a:p>
          <a:p>
            <a:pPr indent="-171449" lvl="1" marL="63976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49" lvl="1" marL="639762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However, if any transaction executes at a lower level, then serializability may be violated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ACID TRANSACTIONS</a:t>
            </a:r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304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1" lang="en-US" sz="2400" u="none" cap="none" strike="noStrike">
                <a:solidFill>
                  <a:srgbClr val="FF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ACID transactions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are: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1" lang="en-US" sz="2100" u="none" cap="none" strike="noStrike">
                <a:solidFill>
                  <a:srgbClr val="33CC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Atomic</a:t>
            </a: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: Whole transaction or none is done.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1" lang="en-US" sz="2100" u="none" cap="none" strike="noStrike">
                <a:solidFill>
                  <a:srgbClr val="33CC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Consistent</a:t>
            </a: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: Database constraints preserved.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1" lang="en-US" sz="2100" u="none" cap="none" strike="noStrike">
                <a:solidFill>
                  <a:srgbClr val="33CC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Isolated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It appears to the user as if only one process executes at a time.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1" lang="en-US" sz="2100" u="none" cap="none" strike="noStrike">
                <a:solidFill>
                  <a:srgbClr val="33CC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Durable</a:t>
            </a:r>
            <a:r>
              <a:rPr b="0" i="0" lang="en-US" sz="2100" u="none" cap="none" strike="noStrike">
                <a:solidFill>
                  <a:srgbClr val="33CC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Effects of a process survive a crash.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6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rgbClr val="00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Optional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weaker forms of transactions are often supported as well.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8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 SUPPORT IN SQL2</a:t>
            </a:r>
            <a:endParaRPr/>
          </a:p>
        </p:txBody>
      </p:sp>
      <p:sp>
        <p:nvSpPr>
          <p:cNvPr id="581" name="Google Shape;581;p68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Potential problem with lower isolation levels: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Dirty Read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Reading a value that was written by a transaction which failed.</a:t>
            </a:r>
            <a:endParaRPr/>
          </a:p>
          <a:p>
            <a:pPr indent="-273050" lvl="0" marL="2730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1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Nonrepeatable Read</a:t>
            </a: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Allowing another transaction to write a new value between multiple reads of one transaction.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transaction T1 may read a given value from a table. If another transaction T2 later updates that value and T1 reads that value again, T1 will see a different value.  </a:t>
            </a:r>
            <a:endParaRPr/>
          </a:p>
          <a:p>
            <a:pPr indent="-182562" lvl="2" marL="9144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4471A6"/>
              </a:buClr>
              <a:buSzPts val="1200"/>
              <a:buFont typeface="Noto Sans Symbols"/>
              <a:buChar char="🞆"/>
            </a:pPr>
            <a:r>
              <a:rPr b="0" i="0" lang="en-US" sz="20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Consider that T1 reads the employee salary for Smith. Next, T2 updates the salary for Smith.  If T1 reads Smith's salary again, then it will see a different value for Smith's salary.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9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 SUPPORT IN SQL2</a:t>
            </a:r>
            <a:endParaRPr/>
          </a:p>
        </p:txBody>
      </p:sp>
      <p:sp>
        <p:nvSpPr>
          <p:cNvPr id="588" name="Google Shape;588;p69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Potential problem with lower isolation levels (contd.):</a:t>
            </a:r>
            <a:endParaRPr/>
          </a:p>
          <a:p>
            <a:pPr indent="-273049" lvl="1" marL="639762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Phantoms:</a:t>
            </a:r>
            <a:endParaRPr/>
          </a:p>
          <a:p>
            <a:pPr indent="-182562" lvl="2" marL="9144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4471A6"/>
              </a:buClr>
              <a:buSzPts val="1080"/>
              <a:buFont typeface="Noto Sans Symbols"/>
              <a:buChar char="🞆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New rows being read using the same read with a condition. </a:t>
            </a:r>
            <a:endParaRPr/>
          </a:p>
          <a:p>
            <a:pPr indent="-182562" lvl="3" marL="11874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B2C1DB"/>
              </a:buClr>
              <a:buSzPts val="1080"/>
              <a:buFont typeface="Noto Sans Symbols"/>
              <a:buChar char="🞆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transaction T1  may read a set of rows from a table, perhaps based on some condition specified in the SQL WHERE clause.</a:t>
            </a:r>
            <a:endParaRPr/>
          </a:p>
          <a:p>
            <a:pPr indent="-182562" lvl="3" marL="11874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B2C1DB"/>
              </a:buClr>
              <a:buSzPts val="1080"/>
              <a:buFont typeface="Noto Sans Symbols"/>
              <a:buChar char="🞆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Now suppose that a transaction T2 inserts a new row that also satisfies the WHERE clause condition of T1, into the table used by T1. </a:t>
            </a:r>
            <a:endParaRPr/>
          </a:p>
          <a:p>
            <a:pPr indent="-182562" lvl="3" marL="11874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B2C1DB"/>
              </a:buClr>
              <a:buSzPts val="1080"/>
              <a:buFont typeface="Noto Sans Symbols"/>
              <a:buChar char="🞆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If T1 is repeated, then T1 will see a row that previously did not exist, called a phantom.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0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 SUPPORT IN SQL2</a:t>
            </a:r>
            <a:endParaRPr/>
          </a:p>
        </p:txBody>
      </p:sp>
      <p:sp>
        <p:nvSpPr>
          <p:cNvPr id="595" name="Google Shape;595;p70"/>
          <p:cNvSpPr txBox="1"/>
          <p:nvPr>
            <p:ph idx="1" type="body"/>
          </p:nvPr>
        </p:nvSpPr>
        <p:spPr>
          <a:xfrm>
            <a:off x="457200" y="1600200"/>
            <a:ext cx="7848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🞆"/>
            </a:pPr>
            <a:r>
              <a:rPr b="0" i="0" lang="en-US" sz="18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Sample SQL transaction: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EXEC SQL whenever sqlerror go to UNDO; 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EXEC SQL SET TRANSACTION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READ WRITE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DIAGNOSTICS SIZE 5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 ISOLATION LEVEL SERIALIZABLE;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 EXEC SQL INSERT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INTO EMPLOYEE (FNAME, LNAME, SSN, DNO, SALARY)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VALUES ('Robert','Smith','991004321',2,35000);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 SQL UPDATE EMPLOYEE 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SET SALARY = SALARY * 1.1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WHERE DNO = 2;  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EXEC SQL COMMIT; 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      GOTO  THE_END;   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UNDO: EXEC SQL ROLLBACK;   </a:t>
            </a:r>
            <a:endParaRPr/>
          </a:p>
          <a:p>
            <a:pPr indent="-273049" lvl="1" marL="639762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rPr b="0" i="0" lang="en-US" sz="170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THE_END:  ...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1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TRANSACTION SUPPORT IN SQL2 </a:t>
            </a:r>
            <a:endParaRPr/>
          </a:p>
        </p:txBody>
      </p:sp>
      <p:pic>
        <p:nvPicPr>
          <p:cNvPr id="602" name="Google Shape;60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612" y="2409825"/>
            <a:ext cx="7808912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COMMIT</a:t>
            </a:r>
            <a:endParaRPr/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685800" y="19812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SQL statement COMMIT causes a transaction to complete.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It’s database modifications are now permanent in the database.</a:t>
            </a:r>
            <a:endParaRPr/>
          </a:p>
        </p:txBody>
      </p:sp>
      <p:sp>
        <p:nvSpPr>
          <p:cNvPr id="226" name="Google Shape;226;p24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ROLLBACK</a:t>
            </a:r>
            <a:endParaRPr/>
          </a:p>
        </p:txBody>
      </p: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685800" y="1981200"/>
            <a:ext cx="7924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SQL statement ROLLBACK also causes the transaction to end, but by </a:t>
            </a:r>
            <a:r>
              <a:rPr b="0" i="1" lang="en-US" sz="2400" u="none" cap="none" strike="noStrike">
                <a:solidFill>
                  <a:srgbClr val="FF006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aborting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/>
          </a:p>
          <a:p>
            <a:pPr indent="-273049" lvl="1" marL="639762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</a:pPr>
            <a:r>
              <a:rPr b="0" i="0" lang="en-US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No effects on the database.</a:t>
            </a:r>
            <a:endParaRPr/>
          </a:p>
          <a:p>
            <a:pPr indent="-16637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Failures like division by 0 or a constraint violation can also cause rollback, even if the programmer does not request it.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0" y="6096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33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rgbClr val="33CC33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EXAMPLE</a:t>
            </a: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INTERACTING PROCESSES</a:t>
            </a:r>
            <a:endParaRPr/>
          </a:p>
        </p:txBody>
      </p:sp>
      <p:sp>
        <p:nvSpPr>
          <p:cNvPr id="239" name="Google Shape;239;p26"/>
          <p:cNvSpPr txBox="1"/>
          <p:nvPr>
            <p:ph idx="1" type="body"/>
          </p:nvPr>
        </p:nvSpPr>
        <p:spPr>
          <a:xfrm>
            <a:off x="685800" y="19812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Consider a relation </a:t>
            </a:r>
            <a:r>
              <a:rPr b="0" i="0" lang="en-US" sz="2400" u="none" cap="none" strike="noStrike">
                <a:solidFill>
                  <a:srgbClr val="CC00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Sells(shop, item, price)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Let Ahmad sells Sprite for Rs12.50 and Pizza Slize for Rs 35.00.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Tania is querying Sells for the highest and lowest price Ahmad charges.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Ahmad decides to stop selling Sprite and Pizza, but to sell Biryani at Rs75.00 per plate.</a:t>
            </a:r>
            <a:endParaRPr/>
          </a:p>
        </p:txBody>
      </p:sp>
      <p:sp>
        <p:nvSpPr>
          <p:cNvPr id="240" name="Google Shape;240;p26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457200" y="274637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b="0" i="0" lang="en-US" sz="3000" u="non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CUSTOMER’S PROGRAM</a:t>
            </a:r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Tania(customer) executes the following two SQL statements called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(min)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and </a:t>
            </a: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(max)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to help us remember what they do.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(max)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SELECT MAX(price) FROM Sells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WHERE shop = ’Ahmad’’s shop’;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FF33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(min)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SELECT MIN(price) FROM Sells</a:t>
            </a:r>
            <a:endParaRPr/>
          </a:p>
          <a:p>
            <a:pPr indent="-273050" lvl="0" marL="2730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	WHERE shop = ’Ahmad’’s shop’;</a:t>
            </a:r>
            <a:endParaRPr/>
          </a:p>
        </p:txBody>
      </p:sp>
      <p:sp>
        <p:nvSpPr>
          <p:cNvPr id="247" name="Google Shape;247;p27"/>
          <p:cNvSpPr txBox="1"/>
          <p:nvPr/>
        </p:nvSpPr>
        <p:spPr>
          <a:xfrm>
            <a:off x="8129587" y="5734050"/>
            <a:ext cx="60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rie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Orie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Orie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rie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5_Orie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Orie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3_Oriel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