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8F00"/>
    <a:srgbClr val="BB7A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001E181-8734-4285-B53F-D08FC987F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33" y="1166540"/>
            <a:ext cx="7830912" cy="1024466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C45911"/>
                </a:solidFill>
                <a:latin typeface="Bodoni MT" panose="02070603080606020203" pitchFamily="18" charset="0"/>
              </a:rPr>
              <a:t>Providing Emotional Support</a:t>
            </a:r>
            <a:endParaRPr lang="en-US" sz="4800" dirty="0">
              <a:latin typeface="Bodoni MT" panose="020706030806060202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59DD88-0779-9028-2B07-FFFD5BE56CA9}"/>
              </a:ext>
            </a:extLst>
          </p:cNvPr>
          <p:cNvCxnSpPr>
            <a:cxnSpLocks/>
          </p:cNvCxnSpPr>
          <p:nvPr/>
        </p:nvCxnSpPr>
        <p:spPr>
          <a:xfrm>
            <a:off x="1243429" y="2306799"/>
            <a:ext cx="73019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B4B91B7-B255-3136-A8F7-E2FED36D8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356" y="2747797"/>
            <a:ext cx="7405689" cy="36068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D162D0-07C0-E15D-3443-A0C53AA73C24}"/>
              </a:ext>
            </a:extLst>
          </p:cNvPr>
          <p:cNvSpPr txBox="1"/>
          <p:nvPr/>
        </p:nvSpPr>
        <p:spPr>
          <a:xfrm>
            <a:off x="8958470" y="4845437"/>
            <a:ext cx="32335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Presented by:</a:t>
            </a:r>
            <a:b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</a:br>
            <a:b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Abdullah Tahir : 21L-5419</a:t>
            </a:r>
            <a:b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Ahsan Shafi : 21L-5429</a:t>
            </a:r>
            <a:b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M Abaidullah: 21L-5356</a:t>
            </a:r>
            <a:b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Usman Ramzan : 21L-5450</a:t>
            </a:r>
            <a:b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</a:br>
            <a:b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</a:br>
            <a:endParaRPr lang="en-PK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81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CEA4-B2F3-4667-A534-F94C8B345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862" y="3054094"/>
            <a:ext cx="3262489" cy="749811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tx2"/>
                </a:solidFill>
                <a:latin typeface="Bodoni MT" panose="02070603080606020203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29EBF-3BE7-4278-944C-EA0C6D841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0007" y="2219740"/>
            <a:ext cx="3950131" cy="43665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2F5496"/>
                </a:solidFill>
                <a:latin typeface="Calibri" panose="020F0502020204030204" pitchFamily="34" charset="0"/>
              </a:rPr>
              <a:t>Comforting Guidelines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b="1" dirty="0">
              <a:solidFill>
                <a:srgbClr val="2F5496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C45911"/>
                </a:solidFill>
                <a:latin typeface="Calibri Light" panose="020F0302020204030204" pitchFamily="34" charset="0"/>
              </a:rPr>
              <a:t>Managing Privacy and Disclosure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AB980A-B95B-8496-7224-F29788BE295D}"/>
              </a:ext>
            </a:extLst>
          </p:cNvPr>
          <p:cNvCxnSpPr/>
          <p:nvPr/>
        </p:nvCxnSpPr>
        <p:spPr>
          <a:xfrm>
            <a:off x="5963478" y="768626"/>
            <a:ext cx="0" cy="5300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16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6792-0285-4B35-AA8D-AE0E98E35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015" y="758950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rgbClr val="FA8F00"/>
                </a:solidFill>
                <a:latin typeface="Calibri" panose="020F0502020204030204" pitchFamily="34" charset="0"/>
              </a:rPr>
              <a:t>Comforting Guidelines</a:t>
            </a:r>
            <a:endParaRPr lang="en-US" sz="4000" dirty="0">
              <a:solidFill>
                <a:srgbClr val="FA8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48B9-21E9-46AC-88E5-A70ED7673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729" y="2188115"/>
            <a:ext cx="9350939" cy="399782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</a:rPr>
              <a:t> Clarify supportive intentions: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</a:rPr>
              <a:t>            People have trouble trusting the motives of those wanting to help.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</a:rPr>
              <a:t> Buffer potential face threats: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</a:rPr>
              <a:t>            Positive face needs are the desires we have to be appreciated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</a:rPr>
              <a:t>            liked, and valued.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</a:rPr>
              <a:t> Give advice: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</a:rPr>
              <a:t>           Presenting relevant suggestions for resolving a problem or situation.</a:t>
            </a:r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0A5575-D013-AC08-F384-3444C43FBC1A}"/>
              </a:ext>
            </a:extLst>
          </p:cNvPr>
          <p:cNvCxnSpPr>
            <a:cxnSpLocks/>
          </p:cNvCxnSpPr>
          <p:nvPr/>
        </p:nvCxnSpPr>
        <p:spPr>
          <a:xfrm>
            <a:off x="2360015" y="1484243"/>
            <a:ext cx="5273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96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2F62-8D31-4D25-8E99-70B725B59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014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rgbClr val="FA8F00"/>
                </a:solidFill>
                <a:latin typeface="Calibri" panose="020F0502020204030204" pitchFamily="34" charset="0"/>
              </a:rPr>
              <a:t>Comforting Guidelines</a:t>
            </a:r>
            <a:endParaRPr lang="en-US" sz="4000" dirty="0">
              <a:solidFill>
                <a:srgbClr val="FA8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B2B60-5720-433E-8CDF-30D23AC30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1266" y="2052116"/>
            <a:ext cx="8955828" cy="399782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</a:rPr>
              <a:t>Use other centred messages: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</a:rPr>
              <a:t>      Other centred messages encourage those feeling emotional    distress to talk about what happened and how they feel about it.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</a:rPr>
              <a:t>  </a:t>
            </a:r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</a:rPr>
              <a:t>Reframe the situation: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</a:rPr>
              <a:t>       Reframe the situation by offering ideas, observations, information, or explanations</a:t>
            </a:r>
            <a:endParaRPr lang="en-US" sz="2400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20B4D8-BD18-BBE9-9A53-5F80825A2813}"/>
              </a:ext>
            </a:extLst>
          </p:cNvPr>
          <p:cNvCxnSpPr>
            <a:cxnSpLocks/>
          </p:cNvCxnSpPr>
          <p:nvPr/>
        </p:nvCxnSpPr>
        <p:spPr>
          <a:xfrm>
            <a:off x="2360015" y="1484243"/>
            <a:ext cx="5273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81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B546-3C36-4F13-813C-EAE7EC9F2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261" y="768299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rgbClr val="FA8F00"/>
                </a:solidFill>
                <a:latin typeface="Calibri Light" panose="020F0302020204030204" pitchFamily="34" charset="0"/>
              </a:rPr>
              <a:t>Managing Privacy and Disclosure</a:t>
            </a:r>
            <a:endParaRPr lang="en-US" sz="4000" dirty="0">
              <a:solidFill>
                <a:srgbClr val="FA8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12113-6F9D-4AD2-8027-13CE825C4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470" y="2250898"/>
            <a:ext cx="9358489" cy="399782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</a:rPr>
              <a:t>Communication privacy management theory</a:t>
            </a:r>
            <a:r>
              <a:rPr lang="en-US" sz="2400" b="0" dirty="0">
                <a:solidFill>
                  <a:schemeClr val="tx2"/>
                </a:solidFill>
                <a:latin typeface="Calibri" panose="020F0502020204030204" pitchFamily="34" charset="0"/>
              </a:rPr>
              <a:t> 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</a:rPr>
              <a:t>                               D</a:t>
            </a:r>
            <a:r>
              <a:rPr lang="en-US" sz="2400" b="0" dirty="0">
                <a:solidFill>
                  <a:schemeClr val="tx2"/>
                </a:solidFill>
                <a:latin typeface="Calibri" panose="020F0502020204030204" pitchFamily="34" charset="0"/>
              </a:rPr>
              <a:t>ecision-making process we go through as we choose whether or not to disclose confidential information about ourselves or about others.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</a:rPr>
              <a:t>Disclosure: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</a:rPr>
              <a:t>                    If your partner has your permission to share some of your personal information, then disclosing it to others is unlikely to affect your relationship.</a:t>
            </a:r>
            <a:endParaRPr lang="en-US" sz="2400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6024C3-2EB9-A38D-F708-3FA863D2AD93}"/>
              </a:ext>
            </a:extLst>
          </p:cNvPr>
          <p:cNvCxnSpPr>
            <a:cxnSpLocks/>
          </p:cNvCxnSpPr>
          <p:nvPr/>
        </p:nvCxnSpPr>
        <p:spPr>
          <a:xfrm>
            <a:off x="2321261" y="1444487"/>
            <a:ext cx="72733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95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87FD-9EE3-42CF-EE6B-3BC239A7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FA8F00"/>
                </a:solidFill>
              </a:rPr>
              <a:t>Effects of Disclosure and Privacy on Relationships</a:t>
            </a:r>
            <a:endParaRPr lang="en-PK" b="1" dirty="0">
              <a:solidFill>
                <a:srgbClr val="FA8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F6450-F30E-FB37-6D69-FDFD2691E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9" y="2052116"/>
            <a:ext cx="9007585" cy="39978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2"/>
                </a:solidFill>
              </a:rPr>
              <a:t>Disclosure is the mechanism for increasing intimacy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2"/>
                </a:solidFill>
              </a:rPr>
              <a:t>Your disclosure is matched by similar disclosure from your partner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2"/>
                </a:solidFill>
              </a:rPr>
              <a:t>how partners treat the private information they know about one another</a:t>
            </a:r>
            <a:endParaRPr lang="en-PK" sz="2400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771DB3-7F84-E343-798D-9AC8EBE45AE8}"/>
              </a:ext>
            </a:extLst>
          </p:cNvPr>
          <p:cNvCxnSpPr/>
          <p:nvPr/>
        </p:nvCxnSpPr>
        <p:spPr>
          <a:xfrm>
            <a:off x="2729948" y="1885285"/>
            <a:ext cx="74344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88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1A48612-AED5-50A0-546D-8974BDBEF25D}"/>
              </a:ext>
            </a:extLst>
          </p:cNvPr>
          <p:cNvSpPr txBox="1"/>
          <p:nvPr/>
        </p:nvSpPr>
        <p:spPr>
          <a:xfrm>
            <a:off x="3955773" y="2822713"/>
            <a:ext cx="4280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2">
                    <a:lumMod val="90000"/>
                  </a:schemeClr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Conclusion</a:t>
            </a:r>
            <a:endParaRPr lang="en-PK" sz="5400" dirty="0">
              <a:solidFill>
                <a:schemeClr val="tx2">
                  <a:lumMod val="90000"/>
                </a:schemeClr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03EBAE-8D47-0337-3AD6-D3A99240AB71}"/>
              </a:ext>
            </a:extLst>
          </p:cNvPr>
          <p:cNvCxnSpPr/>
          <p:nvPr/>
        </p:nvCxnSpPr>
        <p:spPr>
          <a:xfrm>
            <a:off x="4081670" y="3896139"/>
            <a:ext cx="39491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2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2D47-3CFA-9A81-DC8F-46612C85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000" y="2890385"/>
            <a:ext cx="3842000" cy="1077229"/>
          </a:xfrm>
        </p:spPr>
        <p:txBody>
          <a:bodyPr>
            <a:normAutofit/>
          </a:bodyPr>
          <a:lstStyle/>
          <a:p>
            <a:pPr algn="just"/>
            <a:r>
              <a:rPr lang="en-US" sz="5400" dirty="0">
                <a:solidFill>
                  <a:schemeClr val="tx2"/>
                </a:solidFill>
                <a:latin typeface="Britannic Bold" panose="020B0903060703020204" pitchFamily="34" charset="0"/>
              </a:rPr>
              <a:t>THANK YOU</a:t>
            </a:r>
            <a:endParaRPr lang="en-PK" sz="5400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033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228</TotalTime>
  <Words>241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Bahnschrift SemiBold</vt:lpstr>
      <vt:lpstr>Bodoni MT</vt:lpstr>
      <vt:lpstr>Britannic Bold</vt:lpstr>
      <vt:lpstr>Calibri</vt:lpstr>
      <vt:lpstr>Calibri Light</vt:lpstr>
      <vt:lpstr>Cascadia Mono SemiBold</vt:lpstr>
      <vt:lpstr>MS Shell Dlg 2</vt:lpstr>
      <vt:lpstr>Wingdings</vt:lpstr>
      <vt:lpstr>Wingdings 3</vt:lpstr>
      <vt:lpstr>Madison</vt:lpstr>
      <vt:lpstr>PowerPoint Presentation</vt:lpstr>
      <vt:lpstr>Outline</vt:lpstr>
      <vt:lpstr>Comforting Guidelines</vt:lpstr>
      <vt:lpstr>Comforting Guidelines</vt:lpstr>
      <vt:lpstr>Managing Privacy and Disclosure</vt:lpstr>
      <vt:lpstr>Effects of Disclosure and Privacy on Relationships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 M.Usman Ramzan (21L-5450) Abdullah Tahir(21l-5419) Ahsan Shafi(21l-5429)</dc:title>
  <dc:creator>L215450Muhammad Usman Ramzan</dc:creator>
  <cp:lastModifiedBy>abdullah.tahir.at@hotmail.com</cp:lastModifiedBy>
  <cp:revision>4</cp:revision>
  <dcterms:created xsi:type="dcterms:W3CDTF">2022-04-27T09:33:11Z</dcterms:created>
  <dcterms:modified xsi:type="dcterms:W3CDTF">2022-06-29T08:39:54Z</dcterms:modified>
</cp:coreProperties>
</file>