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826AA-0A6D-4AE1-A4E9-12BE614DE3C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DA3AFF-CECD-4617-9F08-26D43D35D756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NEEDS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3D7500-EFE4-467E-9E5C-59C6929662C5}" type="parTrans" cxnId="{BF18FBB2-7581-4867-A9E1-229A6583CC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F4A62F-9B96-4D14-91E8-E385E27BFD56}" type="sibTrans" cxnId="{BF18FBB2-7581-4867-A9E1-229A6583CCC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CBC88C-2AFF-43F4-9FF2-8688FA6E02A5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Creates desire to fulfill needs (money, friendship, recognition, achievement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556EA1-0680-43AB-8429-534910D1AAEB}" type="parTrans" cxnId="{A7B9E0CF-9714-4009-8AF4-A3F229D05A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5014C-44E1-42C6-B774-F65C39353405}" type="sibTrans" cxnId="{A7B9E0CF-9714-4009-8AF4-A3F229D05A5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8ACCF-3381-4EB1-9621-8607A93956E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BEHAVIORS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8A135-7B22-4401-80DF-DEF207FDBD80}" type="parTrans" cxnId="{27C61AE9-FE0F-4BC8-9515-669164E680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0F6C42-56CB-4039-8F64-E306C27910E7}" type="sibTrans" cxnId="{27C61AE9-FE0F-4BC8-9515-669164E6803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2BBFF-49B7-4677-B6FC-3812A06E6EC5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in actions to fulfill needs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3A1C04-7869-4C3C-B7EF-611D026ED80F}" type="parTrans" cxnId="{A29E0268-AB2F-4678-AEEE-2CAA227489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C1BAA4-EEEC-479A-A62D-85B52C309CD2}" type="sibTrans" cxnId="{A29E0268-AB2F-4678-AEEE-2CAA2274899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CDE98D-DA4E-4ECF-8318-FA7951DF473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REWARDS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379865-F178-4438-9704-8C9DBC63C847}" type="parTrans" cxnId="{6D393423-CC58-4AA5-96AE-01B0FCEC27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5181AD-E724-4BAD-A71A-AEA62A556A80}" type="sibTrans" cxnId="{6D393423-CC58-4AA5-96AE-01B0FCEC27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5A9A4C-78AC-4DDD-9BBA-F15B2D51348B}">
      <dgm:prSet phldrT="[Text]"/>
      <dgm:spPr/>
      <dgm:t>
        <a:bodyPr/>
        <a:lstStyle/>
        <a:p>
          <a:r>
            <a: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Satisfy needs: intrinsic or extrinsic rewards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9EDCC6-1BB9-4109-86EA-C95333C810A6}" type="parTrans" cxnId="{7A0B716D-A535-4A7C-81F9-C2B74E3A9B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12AF7-0D44-4E24-A8CD-BC2E99CB41CF}" type="sibTrans" cxnId="{7A0B716D-A535-4A7C-81F9-C2B74E3A9B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91D9E5-E190-4ECF-97D7-1BD0ADAB645A}" type="pres">
      <dgm:prSet presAssocID="{C39826AA-0A6D-4AE1-A4E9-12BE614DE3C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1B215F-FD7C-432C-8B99-B6E6820A8BEC}" type="pres">
      <dgm:prSet presAssocID="{21DA3AFF-CECD-4617-9F08-26D43D35D75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BE708-7DE0-4736-B8F3-F59B1862EE19}" type="pres">
      <dgm:prSet presAssocID="{7CF4A62F-9B96-4D14-91E8-E385E27BFD56}" presName="sibTrans" presStyleCnt="0"/>
      <dgm:spPr/>
    </dgm:pt>
    <dgm:pt modelId="{077D1A28-5761-4C92-828C-D439F3F22798}" type="pres">
      <dgm:prSet presAssocID="{69B8ACCF-3381-4EB1-9621-8607A93956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F483F-5FEB-43B9-90AB-047EFD30044C}" type="pres">
      <dgm:prSet presAssocID="{CE0F6C42-56CB-4039-8F64-E306C27910E7}" presName="sibTrans" presStyleCnt="0"/>
      <dgm:spPr/>
    </dgm:pt>
    <dgm:pt modelId="{1CE35E3B-E81F-4AF9-A465-2D28A2337596}" type="pres">
      <dgm:prSet presAssocID="{12CDE98D-DA4E-4ECF-8318-FA7951DF47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1CA13E-E01D-4F26-879A-5FB8C7557B0F}" type="presOf" srcId="{C39826AA-0A6D-4AE1-A4E9-12BE614DE3CD}" destId="{9191D9E5-E190-4ECF-97D7-1BD0ADAB645A}" srcOrd="0" destOrd="0" presId="urn:microsoft.com/office/officeart/2005/8/layout/hList6"/>
    <dgm:cxn modelId="{BF18FBB2-7581-4867-A9E1-229A6583CCCC}" srcId="{C39826AA-0A6D-4AE1-A4E9-12BE614DE3CD}" destId="{21DA3AFF-CECD-4617-9F08-26D43D35D756}" srcOrd="0" destOrd="0" parTransId="{A83D7500-EFE4-467E-9E5C-59C6929662C5}" sibTransId="{7CF4A62F-9B96-4D14-91E8-E385E27BFD56}"/>
    <dgm:cxn modelId="{6ECA350D-AB35-4B5B-A268-84FA5A7BDAEF}" type="presOf" srcId="{69B8ACCF-3381-4EB1-9621-8607A93956E7}" destId="{077D1A28-5761-4C92-828C-D439F3F22798}" srcOrd="0" destOrd="0" presId="urn:microsoft.com/office/officeart/2005/8/layout/hList6"/>
    <dgm:cxn modelId="{4D0B286B-7A67-48CB-9585-B15943D527E7}" type="presOf" srcId="{875A9A4C-78AC-4DDD-9BBA-F15B2D51348B}" destId="{1CE35E3B-E81F-4AF9-A465-2D28A2337596}" srcOrd="0" destOrd="1" presId="urn:microsoft.com/office/officeart/2005/8/layout/hList6"/>
    <dgm:cxn modelId="{37126E2D-5B7D-4C2D-992F-12EDBE8E750A}" type="presOf" srcId="{21DA3AFF-CECD-4617-9F08-26D43D35D756}" destId="{191B215F-FD7C-432C-8B99-B6E6820A8BEC}" srcOrd="0" destOrd="0" presId="urn:microsoft.com/office/officeart/2005/8/layout/hList6"/>
    <dgm:cxn modelId="{27C61AE9-FE0F-4BC8-9515-669164E68038}" srcId="{C39826AA-0A6D-4AE1-A4E9-12BE614DE3CD}" destId="{69B8ACCF-3381-4EB1-9621-8607A93956E7}" srcOrd="1" destOrd="0" parTransId="{9228A135-7B22-4401-80DF-DEF207FDBD80}" sibTransId="{CE0F6C42-56CB-4039-8F64-E306C27910E7}"/>
    <dgm:cxn modelId="{A5F26DF4-A505-4E81-88A7-3E32FDAE0762}" type="presOf" srcId="{E7CBC88C-2AFF-43F4-9FF2-8688FA6E02A5}" destId="{191B215F-FD7C-432C-8B99-B6E6820A8BEC}" srcOrd="0" destOrd="1" presId="urn:microsoft.com/office/officeart/2005/8/layout/hList6"/>
    <dgm:cxn modelId="{6D393423-CC58-4AA5-96AE-01B0FCEC27E9}" srcId="{C39826AA-0A6D-4AE1-A4E9-12BE614DE3CD}" destId="{12CDE98D-DA4E-4ECF-8318-FA7951DF4737}" srcOrd="2" destOrd="0" parTransId="{2D379865-F178-4438-9704-8C9DBC63C847}" sibTransId="{055181AD-E724-4BAD-A71A-AEA62A556A80}"/>
    <dgm:cxn modelId="{A7B9E0CF-9714-4009-8AF4-A3F229D05A56}" srcId="{21DA3AFF-CECD-4617-9F08-26D43D35D756}" destId="{E7CBC88C-2AFF-43F4-9FF2-8688FA6E02A5}" srcOrd="0" destOrd="0" parTransId="{40556EA1-0680-43AB-8429-534910D1AAEB}" sibTransId="{87C5014C-44E1-42C6-B774-F65C39353405}"/>
    <dgm:cxn modelId="{C11BE1E9-D6EA-411E-BE18-D90F925AA78C}" type="presOf" srcId="{46E2BBFF-49B7-4677-B6FC-3812A06E6EC5}" destId="{077D1A28-5761-4C92-828C-D439F3F22798}" srcOrd="0" destOrd="1" presId="urn:microsoft.com/office/officeart/2005/8/layout/hList6"/>
    <dgm:cxn modelId="{7A0B716D-A535-4A7C-81F9-C2B74E3A9BB0}" srcId="{12CDE98D-DA4E-4ECF-8318-FA7951DF4737}" destId="{875A9A4C-78AC-4DDD-9BBA-F15B2D51348B}" srcOrd="0" destOrd="0" parTransId="{E89EDCC6-1BB9-4109-86EA-C95333C810A6}" sibTransId="{6A412AF7-0D44-4E24-A8CD-BC2E99CB41CF}"/>
    <dgm:cxn modelId="{AF8D91A6-6406-4E51-9CD3-1DA7F625F1E9}" type="presOf" srcId="{12CDE98D-DA4E-4ECF-8318-FA7951DF4737}" destId="{1CE35E3B-E81F-4AF9-A465-2D28A2337596}" srcOrd="0" destOrd="0" presId="urn:microsoft.com/office/officeart/2005/8/layout/hList6"/>
    <dgm:cxn modelId="{A29E0268-AB2F-4678-AEEE-2CAA22748994}" srcId="{69B8ACCF-3381-4EB1-9621-8607A93956E7}" destId="{46E2BBFF-49B7-4677-B6FC-3812A06E6EC5}" srcOrd="0" destOrd="0" parTransId="{993A1C04-7869-4C3C-B7EF-611D026ED80F}" sibTransId="{C9C1BAA4-EEEC-479A-A62D-85B52C309CD2}"/>
    <dgm:cxn modelId="{E27C72E9-E915-42A4-9039-8E0594585A34}" type="presParOf" srcId="{9191D9E5-E190-4ECF-97D7-1BD0ADAB645A}" destId="{191B215F-FD7C-432C-8B99-B6E6820A8BEC}" srcOrd="0" destOrd="0" presId="urn:microsoft.com/office/officeart/2005/8/layout/hList6"/>
    <dgm:cxn modelId="{8A3355B9-AA4D-431E-8489-08C14F3295F9}" type="presParOf" srcId="{9191D9E5-E190-4ECF-97D7-1BD0ADAB645A}" destId="{29EBE708-7DE0-4736-B8F3-F59B1862EE19}" srcOrd="1" destOrd="0" presId="urn:microsoft.com/office/officeart/2005/8/layout/hList6"/>
    <dgm:cxn modelId="{BB1F7F50-A224-48B2-9BFC-623B94A70F6B}" type="presParOf" srcId="{9191D9E5-E190-4ECF-97D7-1BD0ADAB645A}" destId="{077D1A28-5761-4C92-828C-D439F3F22798}" srcOrd="2" destOrd="0" presId="urn:microsoft.com/office/officeart/2005/8/layout/hList6"/>
    <dgm:cxn modelId="{30D7CE12-8CF9-46A1-B7EF-7571707AE00C}" type="presParOf" srcId="{9191D9E5-E190-4ECF-97D7-1BD0ADAB645A}" destId="{2F8F483F-5FEB-43B9-90AB-047EFD30044C}" srcOrd="3" destOrd="0" presId="urn:microsoft.com/office/officeart/2005/8/layout/hList6"/>
    <dgm:cxn modelId="{537F370C-2A38-42E0-B36E-B12C3E8C9D46}" type="presParOf" srcId="{9191D9E5-E190-4ECF-97D7-1BD0ADAB645A}" destId="{1CE35E3B-E81F-4AF9-A465-2D28A2337596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1B215F-FD7C-432C-8B99-B6E6820A8BEC}">
      <dsp:nvSpPr>
        <dsp:cNvPr id="0" name=""/>
        <dsp:cNvSpPr/>
      </dsp:nvSpPr>
      <dsp:spPr>
        <a:xfrm rot="16200000">
          <a:off x="-427162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NEEDS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Creates desire to fulfill needs (money, friendship, recognition, achievement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1345" y="870267"/>
        <a:ext cx="3494324" cy="2610802"/>
      </dsp:txXfrm>
    </dsp:sp>
    <dsp:sp modelId="{077D1A28-5761-4C92-828C-D439F3F22798}">
      <dsp:nvSpPr>
        <dsp:cNvPr id="0" name=""/>
        <dsp:cNvSpPr/>
      </dsp:nvSpPr>
      <dsp:spPr>
        <a:xfrm rot="16200000">
          <a:off x="3329236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BEHAVIORS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Results in actions to fulfill needs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757743" y="870267"/>
        <a:ext cx="3494324" cy="2610802"/>
      </dsp:txXfrm>
    </dsp:sp>
    <dsp:sp modelId="{1CE35E3B-E81F-4AF9-A465-2D28A2337596}">
      <dsp:nvSpPr>
        <dsp:cNvPr id="0" name=""/>
        <dsp:cNvSpPr/>
      </dsp:nvSpPr>
      <dsp:spPr>
        <a:xfrm rot="16200000">
          <a:off x="7085635" y="428506"/>
          <a:ext cx="4351338" cy="349432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0" tIns="0" rIns="222250" bIns="0" numCol="1" spcCol="1270" anchor="t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REWARDS</a:t>
          </a:r>
          <a:endParaRPr lang="en-US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Satisfy needs: intrinsic or extrinsic rewards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7514142" y="870267"/>
        <a:ext cx="3494324" cy="2610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9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9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3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5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AB19-4ABE-497D-AA6B-888CBF5622A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7E1D1-62AF-4A79-8BF0-BBFB11A56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2" b="10187"/>
          <a:stretch/>
        </p:blipFill>
        <p:spPr>
          <a:xfrm>
            <a:off x="7118068" y="3429000"/>
            <a:ext cx="4551419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Calibri Light"/>
              </a:rPr>
              <a:t>PRINCIPLES OF LEADERSHIP</a:t>
            </a:r>
            <a:br>
              <a:rPr lang="en-US" dirty="0" smtClean="0">
                <a:latin typeface="Times New Roman"/>
                <a:cs typeface="Calibri Light"/>
              </a:rPr>
            </a:br>
            <a:r>
              <a:rPr lang="en-US" dirty="0" smtClean="0">
                <a:latin typeface="Times New Roman"/>
                <a:cs typeface="Calibri Light"/>
              </a:rPr>
              <a:t/>
            </a:r>
            <a:br>
              <a:rPr lang="en-US" dirty="0" smtClean="0">
                <a:latin typeface="Times New Roman"/>
                <a:cs typeface="Calibri Light"/>
              </a:rPr>
            </a:br>
            <a:r>
              <a:rPr lang="en-US" sz="4800" dirty="0" smtClean="0">
                <a:latin typeface="Times New Roman"/>
                <a:cs typeface="Calibri Light"/>
              </a:rPr>
              <a:t>MOTIVATION &amp; EMPOWERMENT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486" y="3863295"/>
            <a:ext cx="6017622" cy="1655762"/>
          </a:xfrm>
        </p:spPr>
        <p:txBody>
          <a:bodyPr/>
          <a:lstStyle/>
          <a:p>
            <a:r>
              <a:rPr lang="en-US" dirty="0" smtClean="0">
                <a:latin typeface="Times New Roman"/>
                <a:cs typeface="Calibri"/>
              </a:rPr>
              <a:t>SPRING 2023</a:t>
            </a:r>
          </a:p>
          <a:p>
            <a:r>
              <a:rPr lang="en-US" dirty="0" smtClean="0">
                <a:latin typeface="Times New Roman"/>
                <a:cs typeface="Calibri"/>
              </a:rPr>
              <a:t>CHAPTER 08</a:t>
            </a:r>
          </a:p>
          <a:p>
            <a:r>
              <a:rPr lang="en-US" dirty="0" smtClean="0">
                <a:latin typeface="Times New Roman"/>
                <a:cs typeface="Calibri"/>
              </a:rPr>
              <a:t>FAREED QURESHI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Acquired Needs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McClelland’s theory that proposes that certain types of needs are acquired during an individual’s lifetime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needs most frequently studied: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achievement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affiliation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power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Expectancy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59428" y="1730375"/>
            <a:ext cx="3260724" cy="914400"/>
          </a:xfrm>
          <a:prstGeom prst="rect">
            <a:avLst/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959427" y="3101975"/>
            <a:ext cx="3260725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59428" y="4397375"/>
            <a:ext cx="3260724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943553" y="1806575"/>
            <a:ext cx="3276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&gt; P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expectancy (Expectancy)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  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Performance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45228" y="22637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943553" y="3214688"/>
            <a:ext cx="34349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&gt; O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expectancy (Instrumentality)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    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89661" y="37115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943553" y="4397375"/>
            <a:ext cx="298767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–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outcomes</a:t>
            </a:r>
          </a:p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(pay, recognition, other rewards)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97628" y="58054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07228" y="2644775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407228" y="4016375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407228" y="5311775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5688238" y="1690688"/>
            <a:ext cx="382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putting effort into the task lead to the desired performance?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5706292" y="3062288"/>
            <a:ext cx="373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high performance lead to the desired outcomes?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814515" y="4533900"/>
            <a:ext cx="3597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available outcomes highly valued?</a:t>
            </a:r>
          </a:p>
        </p:txBody>
      </p:sp>
    </p:spTree>
    <p:extLst>
      <p:ext uri="{BB962C8B-B14F-4D97-AF65-F5344CB8AC3E}">
        <p14:creationId xmlns:p14="http://schemas.microsoft.com/office/powerpoint/2010/main" val="385788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Power sharing</a:t>
            </a: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information about company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receive knowledge and skills to contribute to company 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have the power to make substantive decisions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understand the meaning and impact of their jobs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are rewarded based on company performance.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2464" t="25803" r="28783" b="9732"/>
          <a:stretch/>
        </p:blipFill>
        <p:spPr>
          <a:xfrm>
            <a:off x="2272936" y="587828"/>
            <a:ext cx="6714309" cy="62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ALL FOR TODAY!!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819401" cy="6171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be like: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Content Placeholder 14" descr="A person standing next to a car&#10;&#10;Description automatically generated with low confidence">
            <a:extLst>
              <a:ext uri="{FF2B5EF4-FFF2-40B4-BE49-F238E27FC236}">
                <a16:creationId xmlns:a16="http://schemas.microsoft.com/office/drawing/2014/main" id="{07EB8865-4CD6-9733-D5E7-E0714C3070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4"/>
          <a:stretch/>
        </p:blipFill>
        <p:spPr>
          <a:xfrm>
            <a:off x="3829594" y="1690688"/>
            <a:ext cx="3893126" cy="49377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A6AA5-9131-B0DB-3E46-C6BA798C550E}"/>
              </a:ext>
            </a:extLst>
          </p:cNvPr>
          <p:cNvSpPr txBox="1"/>
          <p:nvPr/>
        </p:nvSpPr>
        <p:spPr>
          <a:xfrm>
            <a:off x="7988549" y="5934083"/>
            <a:ext cx="12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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497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the difference between intrinsic and extrinsic rewards.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Motivate others by meeting their higher-level needs.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needs-based theory of motivation.</a:t>
            </a:r>
          </a:p>
          <a:p>
            <a:pPr algn="just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disadvantages of “carrot-and-stick” motivation.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empowerment by providing the five elements of information, knowledge, discretion, meaning, and rewards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5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38139"/>
            <a:ext cx="11353801" cy="373475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ENERGY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MAXIMIZE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SATISFACTION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actions we will work on</a:t>
            </a: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Effort: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hard we will work on those actions</a:t>
            </a:r>
          </a:p>
          <a:p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Persistence: </a:t>
            </a:r>
            <a:r>
              <a:rPr lang="en-US" sz="3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long we will work on those actions</a:t>
            </a:r>
          </a:p>
          <a:p>
            <a:pPr marL="0" indent="0" algn="ctr">
              <a:buNone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E9856-9BED-EBC8-0EEA-04E7D0EF1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54" t="33696" r="27945" b="23629"/>
          <a:stretch/>
        </p:blipFill>
        <p:spPr>
          <a:xfrm>
            <a:off x="2150322" y="5055328"/>
            <a:ext cx="7477004" cy="170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MODEL OF MOTIVATION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006328"/>
              </p:ext>
            </p:extLst>
          </p:nvPr>
        </p:nvGraphicFramePr>
        <p:xfrm>
          <a:off x="838200" y="1524000"/>
          <a:ext cx="11009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2597331" y="6531428"/>
            <a:ext cx="6858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 flipV="1">
            <a:off x="2597331" y="5355770"/>
            <a:ext cx="0" cy="117565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 flipV="1">
            <a:off x="9455331" y="5603966"/>
            <a:ext cx="2178" cy="9274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595153" y="6013902"/>
            <a:ext cx="6645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Reward informs person whether behavior was appropriate and should be used again</a:t>
            </a:r>
          </a:p>
        </p:txBody>
      </p:sp>
    </p:spTree>
    <p:extLst>
      <p:ext uri="{BB962C8B-B14F-4D97-AF65-F5344CB8AC3E}">
        <p14:creationId xmlns:p14="http://schemas.microsoft.com/office/powerpoint/2010/main" val="36145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191B215F-FD7C-432C-8B99-B6E6820A8B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077D1A28-5761-4C92-828C-D439F3F227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1CE35E3B-E81F-4AF9-A465-2D28A2337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P spid="9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REWARDS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/>
          <a:lstStyle/>
          <a:p>
            <a:pPr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satisfactions a person receives in the process of performing a particular action</a:t>
            </a:r>
          </a:p>
          <a:p>
            <a:pPr>
              <a:buNone/>
            </a:pP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given by another person, typically a supervisor, such as pay increases and promotions</a:t>
            </a:r>
          </a:p>
          <a:p>
            <a:pPr>
              <a:buNone/>
            </a:pPr>
            <a:r>
              <a:rPr lang="en-US" alt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System-wide </a:t>
            </a:r>
            <a:r>
              <a:rPr lang="en-US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Rewards that apply the same to all people within an organization or within a specific category 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1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INT. &amp; EXT REWARDS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208418" y="2808512"/>
            <a:ext cx="2133600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42018" y="2808512"/>
            <a:ext cx="2133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08418" y="3722912"/>
            <a:ext cx="21336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342018" y="3722912"/>
            <a:ext cx="2133600" cy="914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84618" y="2311625"/>
            <a:ext cx="2057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Extrinsic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342018" y="2311625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36818" y="2997425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592343" y="3988025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Systemwide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4268743" y="3021237"/>
            <a:ext cx="18737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merit increase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68743" y="3935637"/>
            <a:ext cx="168828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benefits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342018" y="3021237"/>
            <a:ext cx="2133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Feeling of self-fulfillment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342018" y="3722912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Pride in being part of a “winning” organization</a:t>
            </a:r>
          </a:p>
        </p:txBody>
      </p:sp>
    </p:spTree>
    <p:extLst>
      <p:ext uri="{BB962C8B-B14F-4D97-AF65-F5344CB8AC3E}">
        <p14:creationId xmlns:p14="http://schemas.microsoft.com/office/powerpoint/2010/main" val="13385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of People and Motivation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2213" y="6262688"/>
            <a:ext cx="1755775" cy="474663"/>
          </a:xfrm>
        </p:spPr>
        <p:txBody>
          <a:bodyPr/>
          <a:lstStyle/>
          <a:p>
            <a:fld id="{455372DB-F327-4E4D-A0CA-D018AE7AB135}" type="slidenum"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99013" y="1462088"/>
            <a:ext cx="1676400" cy="762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08213" y="1995488"/>
            <a:ext cx="16764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08213" y="29860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08213" y="39766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208213" y="49672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208213" y="5957888"/>
            <a:ext cx="16764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466013" y="58816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466013" y="49672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466013" y="39766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466013" y="3062288"/>
            <a:ext cx="1676400" cy="76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7466013" y="1995488"/>
            <a:ext cx="1676400" cy="762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3046413" y="1690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3046413" y="169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6475413" y="169068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228013" y="1690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3046413" y="27574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3046413" y="37480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3046413" y="4738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3046413" y="5729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8228013" y="275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>
            <a:off x="8228013" y="38242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>
            <a:off x="8228013" y="47386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8228013" y="57292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971007" y="1567588"/>
            <a:ext cx="12462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OF </a:t>
            </a:r>
          </a:p>
          <a:p>
            <a:pPr algn="ctr"/>
            <a:r>
              <a:rPr lang="en-US" alt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2208213" y="2132013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management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2208213" y="31988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Lower needs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208213" y="4052888"/>
            <a:ext cx="1676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Carrot and stick (Extrinsic)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2208213" y="5180013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Control people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2208213" y="60944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Adequate effort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7450138" y="2208213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7466013" y="327501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Higher needs</a:t>
            </a: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7450138" y="4052888"/>
            <a:ext cx="1692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Empowerment (Intrinsic)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450138" y="5043488"/>
            <a:ext cx="1692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Growth and fulfillment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450138" y="6018213"/>
            <a:ext cx="1692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Best effort</a:t>
            </a:r>
          </a:p>
        </p:txBody>
      </p:sp>
    </p:spTree>
    <p:extLst>
      <p:ext uri="{BB962C8B-B14F-4D97-AF65-F5344CB8AC3E}">
        <p14:creationId xmlns:p14="http://schemas.microsoft.com/office/powerpoint/2010/main" val="41111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Maslow’s Hierarchy of Needs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82389" y="24164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82389" y="2949802"/>
            <a:ext cx="2514600" cy="533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782389" y="34832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82389" y="4016602"/>
            <a:ext cx="2514600" cy="5334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82389" y="4550002"/>
            <a:ext cx="2514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90314" y="1995715"/>
            <a:ext cx="26066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Need Hierarchy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842714" y="2416402"/>
            <a:ext cx="2371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Self-actualization Needs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766514" y="2986315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Esteem Needs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766514" y="3543527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Belongingness Needs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842714" y="4076927"/>
            <a:ext cx="24542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Needs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766514" y="4610327"/>
            <a:ext cx="25304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Needs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043114" y="1995715"/>
            <a:ext cx="2371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 on the Job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433514" y="3543527"/>
            <a:ext cx="38872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groups, clients, coworkers, supervisors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433514" y="4076927"/>
            <a:ext cx="33906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work, fringe benefits, job security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433514" y="4626202"/>
            <a:ext cx="21050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Heat, air, base salary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5433514" y="2376941"/>
            <a:ext cx="4511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advancement, autonomy, growth, creativity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5449389" y="2970666"/>
            <a:ext cx="4495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approval, high status, increased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88279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Herzberg’s Two-Factor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376748" y="1584960"/>
            <a:ext cx="5638800" cy="480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48348" y="1737360"/>
            <a:ext cx="2895600" cy="2057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48348" y="4175760"/>
            <a:ext cx="2895600" cy="1976438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376748" y="394716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360873" y="2002473"/>
            <a:ext cx="161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Area of Satisfaction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529148" y="4593273"/>
            <a:ext cx="167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Area of Dissatisfaction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28073" y="1965960"/>
            <a:ext cx="13874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Motivators influence level of satisfaction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7567748" y="4556760"/>
            <a:ext cx="15398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Hygiene factors influence level of dissatisfaction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510348" y="1889760"/>
            <a:ext cx="1711325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Motivators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itself</a:t>
            </a:r>
          </a:p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494473" y="4288473"/>
            <a:ext cx="15398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Hygiene Factors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Work conditions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Pay/security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Co. policies</a:t>
            </a:r>
          </a:p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205548" y="5710873"/>
            <a:ext cx="2209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Interpersonal. relationships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836873" y="1748473"/>
            <a:ext cx="1408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Highly Satisfied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622514" y="3718832"/>
            <a:ext cx="1692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Neither Satisfied nor Dissatisfied 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1622514" y="6092145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Highly Dissatisfied</a:t>
            </a:r>
          </a:p>
        </p:txBody>
      </p:sp>
    </p:spTree>
    <p:extLst>
      <p:ext uri="{BB962C8B-B14F-4D97-AF65-F5344CB8AC3E}">
        <p14:creationId xmlns:p14="http://schemas.microsoft.com/office/powerpoint/2010/main" val="33950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541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PRINCIPLES OF LEADERSHIP  MOTIVATION &amp; EMPOWERMENT</vt:lpstr>
      <vt:lpstr>CHAPTER OBJECTIVES</vt:lpstr>
      <vt:lpstr>MOTIVATION</vt:lpstr>
      <vt:lpstr>A SIMPLE MODEL OF MOTIVATION</vt:lpstr>
      <vt:lpstr>TYPES OF REWARDS</vt:lpstr>
      <vt:lpstr>EXAMPLES OF INT. &amp; EXT REWARDS</vt:lpstr>
      <vt:lpstr>Needs of People and Motivation Methods</vt:lpstr>
      <vt:lpstr>Maslow’s Hierarchy of Needs</vt:lpstr>
      <vt:lpstr>Herzberg’s Two-Factor Theory</vt:lpstr>
      <vt:lpstr>Acquired Needs Theory</vt:lpstr>
      <vt:lpstr>Key Elements of Expectancy Theory</vt:lpstr>
      <vt:lpstr>EMPOWERMENT </vt:lpstr>
      <vt:lpstr>PowerPoint Presentation</vt:lpstr>
      <vt:lpstr>THAT’S ALL FOR TODAY!!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LEADERSHIP  MOTIVATION &amp; EMPOWERMENT</dc:title>
  <dc:creator>Fareed</dc:creator>
  <cp:lastModifiedBy>Fareed</cp:lastModifiedBy>
  <cp:revision>25</cp:revision>
  <dcterms:created xsi:type="dcterms:W3CDTF">2023-03-13T16:57:15Z</dcterms:created>
  <dcterms:modified xsi:type="dcterms:W3CDTF">2023-03-20T06:38:07Z</dcterms:modified>
</cp:coreProperties>
</file>