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32" r:id="rId11"/>
    <p:sldId id="333" r:id="rId12"/>
    <p:sldId id="334" r:id="rId13"/>
    <p:sldId id="336" r:id="rId14"/>
    <p:sldId id="337" r:id="rId15"/>
    <p:sldId id="338" r:id="rId16"/>
    <p:sldId id="339" r:id="rId17"/>
    <p:sldId id="340" r:id="rId18"/>
    <p:sldId id="267" r:id="rId19"/>
    <p:sldId id="268" r:id="rId20"/>
    <p:sldId id="294" r:id="rId21"/>
    <p:sldId id="301" r:id="rId22"/>
    <p:sldId id="275" r:id="rId23"/>
    <p:sldId id="270" r:id="rId24"/>
    <p:sldId id="278" r:id="rId25"/>
    <p:sldId id="277" r:id="rId26"/>
    <p:sldId id="295" r:id="rId27"/>
    <p:sldId id="327" r:id="rId28"/>
    <p:sldId id="328" r:id="rId29"/>
    <p:sldId id="330" r:id="rId30"/>
    <p:sldId id="293" r:id="rId31"/>
    <p:sldId id="272" r:id="rId32"/>
    <p:sldId id="271" r:id="rId33"/>
    <p:sldId id="292" r:id="rId34"/>
    <p:sldId id="279" r:id="rId35"/>
    <p:sldId id="284" r:id="rId36"/>
    <p:sldId id="346" r:id="rId37"/>
    <p:sldId id="341" r:id="rId38"/>
    <p:sldId id="343" r:id="rId39"/>
    <p:sldId id="344" r:id="rId40"/>
    <p:sldId id="345" r:id="rId41"/>
    <p:sldId id="342" r:id="rId42"/>
    <p:sldId id="296" r:id="rId43"/>
    <p:sldId id="297" r:id="rId44"/>
    <p:sldId id="298" r:id="rId45"/>
    <p:sldId id="285" r:id="rId46"/>
    <p:sldId id="286" r:id="rId47"/>
    <p:sldId id="331" r:id="rId48"/>
    <p:sldId id="287" r:id="rId49"/>
    <p:sldId id="288" r:id="rId50"/>
    <p:sldId id="313" r:id="rId51"/>
    <p:sldId id="314" r:id="rId52"/>
    <p:sldId id="315" r:id="rId53"/>
    <p:sldId id="316" r:id="rId54"/>
    <p:sldId id="289" r:id="rId55"/>
    <p:sldId id="290" r:id="rId56"/>
    <p:sldId id="299" r:id="rId57"/>
    <p:sldId id="300" r:id="rId58"/>
    <p:sldId id="317" r:id="rId59"/>
    <p:sldId id="347" r:id="rId60"/>
    <p:sldId id="302" r:id="rId61"/>
    <p:sldId id="291" r:id="rId62"/>
    <p:sldId id="312" r:id="rId63"/>
    <p:sldId id="319" r:id="rId64"/>
    <p:sldId id="320" r:id="rId65"/>
    <p:sldId id="321" r:id="rId66"/>
    <p:sldId id="303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22" r:id="rId75"/>
    <p:sldId id="323" r:id="rId76"/>
    <p:sldId id="324" r:id="rId77"/>
    <p:sldId id="325" r:id="rId78"/>
    <p:sldId id="326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6" Type="http://schemas.openxmlformats.org/officeDocument/2006/relationships/slide" Target="slides/slide75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presProps" Target="pres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Reference: Chapter 3</a:t>
            </a:r>
          </a:p>
          <a:p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369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369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34400" y="4800600"/>
            <a:ext cx="3369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066800"/>
            <a:ext cx="2133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1430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0668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241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1430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241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34400" y="4800600"/>
            <a:ext cx="3241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143000"/>
            <a:ext cx="39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Write Equation for this MUX (output 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381000" y="1200150"/>
            <a:ext cx="557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 (MUX/Data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Used for Selection</a:t>
            </a:r>
          </a:p>
          <a:p>
            <a:pPr>
              <a:buFontTx/>
              <a:buChar char="-"/>
            </a:pPr>
            <a:r>
              <a:rPr lang="en-US" dirty="0"/>
              <a:t>Takes </a:t>
            </a:r>
            <a:r>
              <a:rPr lang="en-US" sz="4000" b="1" dirty="0"/>
              <a:t>2</a:t>
            </a:r>
            <a:r>
              <a:rPr lang="en-US" sz="4000" b="1" baseline="30000" dirty="0"/>
              <a:t>n</a:t>
            </a:r>
            <a:r>
              <a:rPr lang="en-US" dirty="0"/>
              <a:t> information inputs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Sends only one input to output line always</a:t>
            </a:r>
          </a:p>
          <a:p>
            <a:pPr>
              <a:buFontTx/>
              <a:buChar char="-"/>
            </a:pPr>
            <a:r>
              <a:rPr lang="en-US" dirty="0"/>
              <a:t>Based on </a:t>
            </a:r>
            <a:r>
              <a:rPr lang="en-US" sz="4000" b="1" dirty="0"/>
              <a:t>n</a:t>
            </a:r>
            <a:r>
              <a:rPr lang="en-US" dirty="0"/>
              <a:t> selection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6648" y="2895600"/>
            <a:ext cx="1066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 - to - 1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 = 2</a:t>
            </a:r>
            <a:r>
              <a:rPr lang="en-US" b="1" baseline="30000" dirty="0">
                <a:solidFill>
                  <a:schemeClr val="tx1"/>
                </a:solidFill>
              </a:rPr>
              <a:t>n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96532" y="37454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96532" y="40502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5000" y="3048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5000" y="337613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5400" y="28194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4724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239000" y="36560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87350" y="35168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4186" y="3135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63132" y="3276600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34186" y="3810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m-1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6210300" y="4533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363494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515894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668294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819106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91932" y="472440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n-1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34732" y="4724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1143000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Y = m</a:t>
            </a:r>
            <a:r>
              <a:rPr lang="en-US" sz="1600" b="1" i="1" dirty="0"/>
              <a:t>0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/>
              <a:t>0</a:t>
            </a:r>
            <a:r>
              <a:rPr lang="en-US" sz="2800" b="1" i="1" dirty="0"/>
              <a:t> + m</a:t>
            </a:r>
            <a:r>
              <a:rPr lang="en-US" sz="1600" b="1" i="1" dirty="0"/>
              <a:t>1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/>
              <a:t>1</a:t>
            </a:r>
            <a:r>
              <a:rPr lang="en-US" sz="2800" b="1" i="1" dirty="0"/>
              <a:t> + m</a:t>
            </a:r>
            <a:r>
              <a:rPr lang="en-US" sz="1600" b="1" i="1" dirty="0"/>
              <a:t>2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/>
              <a:t>2</a:t>
            </a:r>
            <a:r>
              <a:rPr lang="en-US" sz="2800" b="1" i="1" dirty="0"/>
              <a:t> + m</a:t>
            </a:r>
            <a:r>
              <a:rPr lang="en-US" sz="1600" b="1" i="1" dirty="0"/>
              <a:t>3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/>
              <a:t>3</a:t>
            </a:r>
            <a:endParaRPr lang="en-US" sz="2800" b="1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Forward Information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/>
              <a:t>x</a:t>
            </a:r>
            <a:r>
              <a:rPr lang="en-US" sz="3600" dirty="0"/>
              <a:t> to output Line Y where (x)</a:t>
            </a:r>
            <a:r>
              <a:rPr lang="en-US" sz="2000" dirty="0"/>
              <a:t>10</a:t>
            </a:r>
            <a:r>
              <a:rPr lang="en-US" sz="3600" dirty="0"/>
              <a:t> = (S</a:t>
            </a:r>
            <a:r>
              <a:rPr lang="en-US" sz="2000" dirty="0"/>
              <a:t>n-1</a:t>
            </a:r>
            <a:r>
              <a:rPr lang="en-US" sz="3600" dirty="0"/>
              <a:t>S</a:t>
            </a:r>
            <a:r>
              <a:rPr lang="en-US" sz="2000" dirty="0"/>
              <a:t>n-2</a:t>
            </a:r>
            <a:r>
              <a:rPr lang="en-US" sz="3600" dirty="0"/>
              <a:t>…S</a:t>
            </a:r>
            <a:r>
              <a:rPr lang="en-US" sz="2000" dirty="0"/>
              <a:t>1</a:t>
            </a:r>
            <a:r>
              <a:rPr lang="en-US" sz="3600" dirty="0"/>
              <a:t>S</a:t>
            </a:r>
            <a:r>
              <a:rPr lang="en-US" sz="2000" dirty="0"/>
              <a:t>0</a:t>
            </a:r>
            <a:r>
              <a:rPr lang="en-US" sz="3600" dirty="0"/>
              <a:t>)</a:t>
            </a:r>
            <a:r>
              <a:rPr lang="en-US" sz="2000" dirty="0"/>
              <a:t>2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8x1 MUX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 and Circuit</a:t>
            </a:r>
          </a:p>
          <a:p>
            <a:r>
              <a:rPr lang="en-US" dirty="0"/>
              <a:t>Do yourself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64-to-1 Multiplexer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960120"/>
            <a:ext cx="7562548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143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2^6 = 64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6324600" cy="4648199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Quadruple </a:t>
            </a:r>
            <a:r>
              <a:rPr lang="en-US" dirty="0">
                <a:sym typeface="Wingdings" pitchFamily="2" charset="2"/>
              </a:rPr>
              <a:t> Information size = 4-bits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Takes two 4-bit numbers e.g. </a:t>
            </a:r>
          </a:p>
          <a:p>
            <a:pPr marL="742950" lvl="2" indent="-342900" algn="ctr">
              <a:buNone/>
            </a:pPr>
            <a:r>
              <a:rPr lang="en-US" dirty="0"/>
              <a:t>A = 1011 </a:t>
            </a:r>
          </a:p>
          <a:p>
            <a:pPr marL="742950" lvl="2" indent="-342900" algn="ctr">
              <a:buNone/>
            </a:pPr>
            <a:r>
              <a:rPr lang="en-US" dirty="0"/>
              <a:t>B = 1101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Sends one of the numbers to output (Total 4 output lines, 1 line per bit)</a:t>
            </a:r>
          </a:p>
          <a:p>
            <a:endParaRPr lang="en-US" sz="2400" dirty="0"/>
          </a:p>
          <a:p>
            <a:endParaRPr lang="en-US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6527800" y="1752600"/>
          <a:ext cx="246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Select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A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Select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B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3429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3581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29400" y="3733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3884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4038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4418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4570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4721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4875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4600" y="3581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5272" y="4431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305800" y="4189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05800" y="4341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4492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4646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67472" y="4189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353300" y="5829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91400" y="603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5486400"/>
            <a:ext cx="6286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7114" y="9260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7114" y="1524000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0" y="2145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0" y="2754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1696" y="3669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01696" y="4278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01696" y="48884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5486400"/>
            <a:ext cx="6286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7114" y="9260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7114" y="1524000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0" y="2145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0" y="2754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1696" y="3669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01696" y="4278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01696" y="48884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06696" y="609600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0400" y="35814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2800" y="4191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81400" y="48006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5334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05200" y="13070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19166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5200" y="25262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5486400"/>
            <a:ext cx="6286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7114" y="9260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7114" y="1524000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0" y="2145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0" y="2754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1696" y="3669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01696" y="4278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01696" y="48884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06696" y="609600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0400" y="35814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2800" y="4191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81400" y="48006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5334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05200" y="13070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19166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5200" y="25262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41714" y="9906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38600" y="1688068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38600" y="22098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38600" y="3059668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87168" y="1002268"/>
            <a:ext cx="7743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Yi = 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Multiplexer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609725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95375" y="5029200"/>
            <a:ext cx="243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 for 2x1 MUX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32716" y="2602468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86600" y="3059668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62600" y="28294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2600" y="32104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8400" y="2678668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0884" y="29189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5400" y="26258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29951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438900" y="3706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7000" y="3897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graphicFrame>
        <p:nvGraphicFramePr>
          <p:cNvPr id="21" name="Content Placeholder 25"/>
          <p:cNvGraphicFramePr>
            <a:graphicFrameLocks noGrp="1"/>
          </p:cNvGraphicFramePr>
          <p:nvPr>
            <p:ph idx="1"/>
          </p:nvPr>
        </p:nvGraphicFramePr>
        <p:xfrm>
          <a:off x="5257800" y="4812268"/>
          <a:ext cx="177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77957" y="6031468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4-to-1 Quad Multiplexer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128" y="1752600"/>
            <a:ext cx="1295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372128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72128" y="205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72128" y="2208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72128" y="2362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72128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72128" y="2894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72128" y="30448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72128" y="3198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67328" y="1905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0" y="2754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048528" y="3275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48528" y="3427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8528" y="3578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8528" y="3732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32750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096028" y="5676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4128" y="5879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72128" y="3657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72128" y="3810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72128" y="3960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72128" y="4114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72128" y="4494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72128" y="4646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72128" y="47974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72128" y="4951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67328" y="3657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4507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4457700" y="5676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5800" y="587827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Quad Multiplexer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99805" y="862012"/>
            <a:ext cx="7144195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18805" y="2514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37205" y="3352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5181600"/>
            <a:ext cx="2266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Information</a:t>
            </a:r>
          </a:p>
          <a:p>
            <a:r>
              <a:rPr lang="en-US" dirty="0"/>
              <a:t> = 4 (e.g. 4 Numbers)</a:t>
            </a:r>
          </a:p>
          <a:p>
            <a:r>
              <a:rPr lang="en-US" dirty="0"/>
              <a:t>Size of Information</a:t>
            </a:r>
          </a:p>
          <a:p>
            <a:r>
              <a:rPr lang="en-US" dirty="0"/>
              <a:t>= 4 (Each no. of 4 bits)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4x1 Dual 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Channel (of Information) = 4</a:t>
            </a:r>
          </a:p>
          <a:p>
            <a:r>
              <a:rPr lang="en-US" dirty="0"/>
              <a:t>Dual means each Number of 2-bits</a:t>
            </a:r>
          </a:p>
          <a:p>
            <a:r>
              <a:rPr lang="en-US"/>
              <a:t>For example,</a:t>
            </a:r>
            <a:endParaRPr lang="en-US" dirty="0"/>
          </a:p>
          <a:p>
            <a:pPr lvl="1">
              <a:buNone/>
            </a:pPr>
            <a:r>
              <a:rPr lang="en-US" dirty="0"/>
              <a:t>A = 10, B = 11, C = 01 and D = 00</a:t>
            </a:r>
          </a:p>
          <a:p>
            <a:r>
              <a:rPr lang="en-US" dirty="0"/>
              <a:t>Sends one of the numbers to output according to the selection input (Total 2 output lines required)</a:t>
            </a:r>
          </a:p>
          <a:p>
            <a:r>
              <a:rPr lang="en-US" dirty="0"/>
              <a:t>Do yourself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sends 1 out of 2^n information</a:t>
            </a:r>
          </a:p>
          <a:p>
            <a:r>
              <a:rPr lang="en-US" dirty="0"/>
              <a:t>Information Size ……. MUX Output Size</a:t>
            </a:r>
            <a:r>
              <a:rPr lang="en-US" sz="1600" dirty="0"/>
              <a:t> (Output wires)</a:t>
            </a:r>
            <a:endParaRPr lang="en-US" dirty="0"/>
          </a:p>
          <a:p>
            <a:pPr lvl="1">
              <a:buNone/>
            </a:pPr>
            <a:r>
              <a:rPr lang="en-US" dirty="0"/>
              <a:t>			1              ……..             1</a:t>
            </a:r>
          </a:p>
          <a:p>
            <a:pPr lvl="1">
              <a:buNone/>
            </a:pPr>
            <a:r>
              <a:rPr lang="en-US" dirty="0"/>
              <a:t>			4              ……..             4</a:t>
            </a:r>
          </a:p>
          <a:p>
            <a:pPr lvl="1">
              <a:buNone/>
            </a:pPr>
            <a:r>
              <a:rPr lang="en-US" dirty="0"/>
              <a:t>                 2              ……..             2</a:t>
            </a:r>
          </a:p>
          <a:p>
            <a:pPr lvl="1">
              <a:buNone/>
            </a:pPr>
            <a:r>
              <a:rPr lang="en-US" dirty="0"/>
              <a:t>			x              ……..             X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What will be the configuration of MUX if we need to select only 1 out of 16 characters</a:t>
            </a:r>
            <a:r>
              <a:rPr lang="en-US" dirty="0"/>
              <a:t> </a:t>
            </a:r>
            <a:r>
              <a:rPr lang="en-US" sz="1600" dirty="0"/>
              <a:t>( Suppose, 1 character = 8 bits ). Can you design it using single bit 16x1 MUX(s)?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8400" y="1828800"/>
          <a:ext cx="4175049" cy="4753293"/>
        </p:xfrm>
        <a:graphic>
          <a:graphicData uri="http://schemas.openxmlformats.org/drawingml/2006/table">
            <a:tbl>
              <a:tblPr/>
              <a:tblGrid>
                <a:gridCol w="85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219200"/>
            <a:ext cx="30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</a:t>
            </a:r>
            <a:r>
              <a:rPr lang="en-US" dirty="0"/>
              <a:t> Truth Table of Function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26670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6819900" y="52197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5943600"/>
            <a:ext cx="200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Significant Bit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26670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6819900" y="52197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5943600"/>
            <a:ext cx="200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Significant Bit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6400" y="2590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2907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0" y="3276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0" y="365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cxnSp>
        <p:nvCxnSpPr>
          <p:cNvPr id="35" name="Straight Arrow Connector 34"/>
          <p:cNvCxnSpPr>
            <a:endCxn id="26" idx="1"/>
          </p:cNvCxnSpPr>
          <p:nvPr/>
        </p:nvCxnSpPr>
        <p:spPr>
          <a:xfrm flipV="1">
            <a:off x="3962400" y="2775466"/>
            <a:ext cx="15240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76200" y="28194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behavior of F on </a:t>
            </a:r>
          </a:p>
          <a:p>
            <a:r>
              <a:rPr lang="en-US" dirty="0"/>
              <a:t>(XY) = (00)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76200" y="37338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behavior of F on </a:t>
            </a:r>
          </a:p>
          <a:p>
            <a:r>
              <a:rPr lang="en-US" dirty="0"/>
              <a:t>(XY) = (01)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cxnSp>
        <p:nvCxnSpPr>
          <p:cNvPr id="30" name="Straight Arrow Connector 29"/>
          <p:cNvCxnSpPr>
            <a:endCxn id="29" idx="1"/>
          </p:cNvCxnSpPr>
          <p:nvPr/>
        </p:nvCxnSpPr>
        <p:spPr>
          <a:xfrm flipV="1">
            <a:off x="3962400" y="3091934"/>
            <a:ext cx="1524000" cy="946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76200" y="48006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behavior of F on </a:t>
            </a:r>
          </a:p>
          <a:p>
            <a:r>
              <a:rPr lang="en-US" dirty="0"/>
              <a:t>(XY) = (10)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86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962400" y="3581400"/>
            <a:ext cx="1600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Multiplexer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39624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4659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3526" y="5650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1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0" y="685800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76200" y="57150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behavior of F on </a:t>
            </a:r>
          </a:p>
          <a:p>
            <a:r>
              <a:rPr lang="en-US" dirty="0"/>
              <a:t>(XY) = (10)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86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64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3619501" y="4305301"/>
            <a:ext cx="2286001" cy="160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30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 Circuit on different inputs</a:t>
            </a:r>
          </a:p>
        </p:txBody>
      </p:sp>
      <p:cxnSp>
        <p:nvCxnSpPr>
          <p:cNvPr id="35" name="Straight Arrow Connector 34"/>
          <p:cNvCxnSpPr>
            <a:endCxn id="26" idx="1"/>
          </p:cNvCxnSpPr>
          <p:nvPr/>
        </p:nvCxnSpPr>
        <p:spPr>
          <a:xfrm flipV="1">
            <a:off x="3962400" y="2775466"/>
            <a:ext cx="15240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1"/>
          </p:cNvCxnSpPr>
          <p:nvPr/>
        </p:nvCxnSpPr>
        <p:spPr>
          <a:xfrm flipV="1">
            <a:off x="3962400" y="3091934"/>
            <a:ext cx="1524000" cy="946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962400" y="3581400"/>
            <a:ext cx="1600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3619501" y="4305301"/>
            <a:ext cx="2286001" cy="160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93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  <a:r>
              <a:rPr lang="en-US" dirty="0"/>
              <a:t> Give first n-1 function variables as Selection Inputs to Multiplexer. Give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/>
              <a:t>j</a:t>
            </a:r>
            <a:r>
              <a:rPr lang="en-US" dirty="0"/>
              <a:t> (Information</a:t>
            </a:r>
          </a:p>
          <a:p>
            <a:r>
              <a:rPr lang="en-US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313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1662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612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12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4636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5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38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38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851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32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484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38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638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2882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52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1905000"/>
            <a:ext cx="22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Implementation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04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36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19900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 = (XYZ) = 101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49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3800" y="4355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93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  <a:r>
              <a:rPr lang="en-US" dirty="0"/>
              <a:t> Give first n-1 function variables as Selection Inputs to Multiplexer. Give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/>
              <a:t>j</a:t>
            </a:r>
            <a:r>
              <a:rPr lang="en-US" dirty="0"/>
              <a:t> (Information</a:t>
            </a:r>
          </a:p>
          <a:p>
            <a:r>
              <a:rPr lang="en-US" dirty="0"/>
              <a:t>bits) according to the relationship found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13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1662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612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12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4636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5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38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38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851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32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484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3830" y="3311604"/>
            <a:ext cx="3465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638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2882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52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1905000"/>
            <a:ext cx="22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Implementation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04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36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19900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 = (XYZ) = 101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49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3800" y="4355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92500" y="3429000"/>
            <a:ext cx="9801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= 0</a:t>
            </a:r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/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93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  <a:r>
              <a:rPr lang="en-US" dirty="0"/>
              <a:t> Give first n-1 function variables as Selection Inputs to Multiplexer. Give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/>
              <a:t>j</a:t>
            </a:r>
            <a:r>
              <a:rPr lang="en-US" dirty="0"/>
              <a:t> (Information</a:t>
            </a:r>
          </a:p>
          <a:p>
            <a:r>
              <a:rPr lang="en-US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313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1662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612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12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4636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5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3830" y="2549604"/>
            <a:ext cx="3465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38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851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32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484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38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638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2882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52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1905000"/>
            <a:ext cx="22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Implementation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04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36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19900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 = (XYZ) = 001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49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3800" y="4355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92500" y="3429000"/>
            <a:ext cx="9801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= Z</a:t>
            </a:r>
          </a:p>
          <a:p>
            <a:r>
              <a:rPr lang="en-US" b="1" dirty="0">
                <a:solidFill>
                  <a:srgbClr val="C00000"/>
                </a:solidFill>
              </a:rPr>
              <a:t>= 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6477000" cy="5486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F(A,B,C,D) = ∑m(1,3,4,11,12,13,14,15)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Variables = n = 4</a:t>
            </a:r>
          </a:p>
          <a:p>
            <a:pPr>
              <a:buNone/>
            </a:pPr>
            <a:r>
              <a:rPr lang="en-US" dirty="0"/>
              <a:t>Selection Variables = n-1 = 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2^3 = 8 </a:t>
            </a:r>
            <a:r>
              <a:rPr lang="en-US" dirty="0">
                <a:sym typeface="Wingdings" pitchFamily="2" charset="2"/>
              </a:rPr>
              <a:t> 8x1 MUX Required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934197" y="1112520"/>
            <a:ext cx="1985309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64770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F(A,B,C,D) = ∑m(1,3,4,11,12,13,14,15)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934197" y="1112520"/>
            <a:ext cx="1985309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914400" y="6248400"/>
            <a:ext cx="453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Implementation of four variable function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90600" y="1783080"/>
            <a:ext cx="490002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64770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F(A,B,C,D) = ∑m(1,3,4,11,12,13,14,15)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57400"/>
            <a:ext cx="8635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b="1" dirty="0">
                <a:solidFill>
                  <a:srgbClr val="C00000"/>
                </a:solidFill>
              </a:rPr>
              <a:t>Can you implement this function using 4x1 MUX having A and B as Selection Inputs and </a:t>
            </a:r>
          </a:p>
          <a:p>
            <a:r>
              <a:rPr lang="en-US" b="1" dirty="0">
                <a:solidFill>
                  <a:srgbClr val="C00000"/>
                </a:solidFill>
              </a:rPr>
              <a:t>C and D as Data Inputs?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4800600" cy="55626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 Output bits </a:t>
            </a:r>
            <a:r>
              <a:rPr lang="en-US" dirty="0">
                <a:sym typeface="Wingdings" pitchFamily="2" charset="2"/>
              </a:rPr>
              <a:t> Dual MUX Required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Total input variables = n = 3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Selection inputs = n-1 = 2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>
                <a:sym typeface="Wingdings" pitchFamily="2" charset="2"/>
              </a:rPr>
              <a:t>Required MUX </a:t>
            </a:r>
            <a:r>
              <a:rPr lang="en-US" dirty="0">
                <a:sym typeface="Wingdings" pitchFamily="2" charset="2"/>
              </a:rPr>
              <a:t>Size: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(2^2) 4 x 1 Dual MUX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sz="1100" b="1" dirty="0" err="1"/>
              <a:t>x,y</a:t>
            </a:r>
            <a:r>
              <a:rPr lang="en-US" b="1" dirty="0"/>
              <a:t> means Information no. x and bit 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Multiplexer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39624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46598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100" b="1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3526" y="56504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1</a:t>
            </a:r>
            <a:r>
              <a:rPr lang="en-US" b="1" dirty="0"/>
              <a:t> = 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0" y="685800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563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586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4888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991100" y="3543300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X.1 = 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6324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X.0 =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38800" y="62484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77200" y="54102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3400" y="914400"/>
            <a:ext cx="4208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</a:t>
            </a:r>
            <a:r>
              <a:rPr lang="en-US" dirty="0" err="1"/>
              <a:t>j</a:t>
            </a:r>
            <a:r>
              <a:rPr lang="en-US" sz="2800" dirty="0"/>
              <a:t> 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/>
              <a:t>j</a:t>
            </a:r>
            <a:endParaRPr lang="en-US" dirty="0"/>
          </a:p>
          <a:p>
            <a:r>
              <a:rPr lang="en-US" sz="2800" dirty="0"/>
              <a:t>If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/>
              <a:t>j</a:t>
            </a:r>
            <a:r>
              <a:rPr lang="en-US" sz="2800" dirty="0"/>
              <a:t> = 0 </a:t>
            </a:r>
            <a:r>
              <a:rPr lang="en-US" sz="2800" dirty="0">
                <a:sym typeface="Wingdings" pitchFamily="2" charset="2"/>
              </a:rPr>
              <a:t> 0 Passed forward</a:t>
            </a:r>
          </a:p>
          <a:p>
            <a:r>
              <a:rPr lang="en-US" sz="2800" dirty="0"/>
              <a:t>If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/>
              <a:t>j</a:t>
            </a:r>
            <a:r>
              <a:rPr lang="en-US" sz="2800" dirty="0"/>
              <a:t> = 1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/>
              <a:t>j</a:t>
            </a:r>
            <a:r>
              <a:rPr lang="en-US" sz="2800" dirty="0">
                <a:sym typeface="Wingdings" pitchFamily="2" charset="2"/>
              </a:rPr>
              <a:t> Passed forward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sz="1100" b="1" dirty="0" err="1"/>
              <a:t>x,y</a:t>
            </a:r>
            <a:r>
              <a:rPr lang="en-US" b="1" dirty="0"/>
              <a:t> means Information no. x and bit 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25908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05400" y="24384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sz="1100" b="1" dirty="0" err="1"/>
              <a:t>x,y</a:t>
            </a:r>
            <a:r>
              <a:rPr lang="en-US" b="1" dirty="0"/>
              <a:t> means Information no. x and bit 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2766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32004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sz="1100" b="1" dirty="0" err="1"/>
              <a:t>x,y</a:t>
            </a:r>
            <a:r>
              <a:rPr lang="en-US" b="1" dirty="0"/>
              <a:t> means Information no. x and bit 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9624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7800" y="38100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sz="1100" b="1" dirty="0" err="1"/>
              <a:t>x,y</a:t>
            </a:r>
            <a:r>
              <a:rPr lang="en-US" b="1" dirty="0"/>
              <a:t> means Information no. x and bit 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47244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7800" y="45720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Function using MUX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6328" y="2362200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131212" y="31125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26212" y="2589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9624" y="2858869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5496" y="2971800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F(A,B,C,D)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8818" y="2385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28818" y="2754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50112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212" y="37983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3388" y="38846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28818" y="3288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28818" y="3669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253218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0188" y="38100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0188" y="44841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5388" y="44841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8588" y="2426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8588" y="36459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914400"/>
            <a:ext cx="518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Determine Function Implemented by following MUX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75213" y="2800350"/>
            <a:ext cx="790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226212" y="2970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" y="2667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3276600"/>
            <a:ext cx="838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04800" y="2895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" y="3212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34406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13388" y="3491944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3"/>
          <p:cNvGraphicFramePr>
            <a:graphicFrameLocks noGrp="1"/>
          </p:cNvGraphicFramePr>
          <p:nvPr>
            <p:ph idx="1"/>
          </p:nvPr>
        </p:nvGraphicFramePr>
        <p:xfrm>
          <a:off x="5410199" y="838200"/>
          <a:ext cx="3581400" cy="573024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Function using MUX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6328" y="2362200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131212" y="31125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26212" y="2589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9624" y="2858869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5496" y="2971800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F(A,B,C,D)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8818" y="2385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28818" y="2754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50112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212" y="37983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3388" y="38846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28818" y="3288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28818" y="3669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253218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0188" y="38100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0188" y="44841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5388" y="44841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8588" y="2426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8588" y="36459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914400"/>
            <a:ext cx="518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Determine Function Implemented by following MUX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75213" y="2800350"/>
            <a:ext cx="790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226212" y="2970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" y="2667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3276600"/>
            <a:ext cx="838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04800" y="2895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" y="3212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34406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13388" y="3491944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3"/>
          <p:cNvGraphicFramePr>
            <a:graphicFrameLocks noGrp="1"/>
          </p:cNvGraphicFramePr>
          <p:nvPr>
            <p:ph idx="1"/>
          </p:nvPr>
        </p:nvGraphicFramePr>
        <p:xfrm>
          <a:off x="5410199" y="838200"/>
          <a:ext cx="3581400" cy="573024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err="1"/>
              <a:t>DeMultiplexer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724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/>
              <a:t>Inverse of Multiplexer</a:t>
            </a:r>
          </a:p>
          <a:p>
            <a:pPr>
              <a:buFontTx/>
              <a:buChar char="-"/>
            </a:pPr>
            <a:r>
              <a:rPr lang="en-US" sz="2400" dirty="0"/>
              <a:t>Receives information from single line</a:t>
            </a:r>
          </a:p>
          <a:p>
            <a:pPr>
              <a:buFontTx/>
              <a:buChar char="-"/>
            </a:pPr>
            <a:r>
              <a:rPr lang="en-US" sz="2400" dirty="0"/>
              <a:t>Transmits it to one of 2^n output lines</a:t>
            </a:r>
          </a:p>
          <a:p>
            <a:pPr>
              <a:buFontTx/>
              <a:buChar char="-"/>
            </a:pPr>
            <a:r>
              <a:rPr lang="en-US" sz="2400" dirty="0"/>
              <a:t>Based on n Selection Inputs</a:t>
            </a:r>
          </a:p>
          <a:p>
            <a:pPr>
              <a:buFontTx/>
              <a:buChar char="-"/>
            </a:pPr>
            <a:r>
              <a:rPr lang="en-US" sz="2400" dirty="0"/>
              <a:t>Circuit is same as 2x4 Line Decoder with enable 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648200"/>
            <a:ext cx="25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1-to-4 Line </a:t>
            </a:r>
            <a:r>
              <a:rPr lang="en-US" dirty="0" err="1"/>
              <a:t>Demultiplexer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657600" y="838200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114800" y="785813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8382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Input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47347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</a:t>
            </a:r>
          </a:p>
          <a:p>
            <a:r>
              <a:rPr lang="en-US" sz="2400" dirty="0"/>
              <a:t>(S</a:t>
            </a:r>
            <a:r>
              <a:rPr lang="en-US" sz="1600" dirty="0"/>
              <a:t>1</a:t>
            </a:r>
            <a:r>
              <a:rPr lang="en-US" sz="2400" dirty="0"/>
              <a:t>S</a:t>
            </a:r>
            <a:r>
              <a:rPr lang="en-US" sz="1600" dirty="0"/>
              <a:t>0</a:t>
            </a:r>
            <a:r>
              <a:rPr lang="en-US" sz="2400" dirty="0"/>
              <a:t>) = (10)</a:t>
            </a:r>
            <a:r>
              <a:rPr lang="en-US" sz="1600" dirty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029200"/>
            <a:ext cx="25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1-to-4 Line </a:t>
            </a:r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200400" y="10429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3657600" y="9906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10668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3124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828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3810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47347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</a:t>
            </a:r>
          </a:p>
          <a:p>
            <a:r>
              <a:rPr lang="en-US" sz="2400" dirty="0"/>
              <a:t>(S</a:t>
            </a:r>
            <a:r>
              <a:rPr lang="en-US" sz="1600" dirty="0"/>
              <a:t>1</a:t>
            </a:r>
            <a:r>
              <a:rPr lang="en-US" sz="2400" dirty="0"/>
              <a:t>S</a:t>
            </a:r>
            <a:r>
              <a:rPr lang="en-US" sz="1600" dirty="0"/>
              <a:t>0</a:t>
            </a:r>
            <a:r>
              <a:rPr lang="en-US" sz="2400" dirty="0"/>
              <a:t>) = (10)</a:t>
            </a:r>
            <a:r>
              <a:rPr lang="en-US" sz="1600" dirty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029200"/>
            <a:ext cx="25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1-to-4 Line </a:t>
            </a:r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200400" y="10429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3657600" y="9906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10668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3124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828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3810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72400" y="33528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Input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4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72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2400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Multiplexer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39624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46598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0</a:t>
            </a:r>
            <a:r>
              <a:rPr lang="en-US" b="1" dirty="0"/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3526" y="56504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100" b="1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0" y="685800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563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579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7200" y="5410200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1-to-m Line </a:t>
            </a:r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2286000"/>
            <a:ext cx="4191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" name="Straight Connector 4"/>
          <p:cNvCxnSpPr/>
          <p:nvPr/>
        </p:nvCxnSpPr>
        <p:spPr>
          <a:xfrm>
            <a:off x="2120684" y="3516868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0" y="3581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5600" y="3886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3468469"/>
            <a:ext cx="22992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1×2</a:t>
            </a:r>
            <a:r>
              <a:rPr lang="en-US" sz="2800" b="1" baseline="30000" dirty="0"/>
              <a:t>n</a:t>
            </a:r>
          </a:p>
          <a:p>
            <a:pPr algn="ctr"/>
            <a:r>
              <a:rPr lang="en-US" sz="2800" b="1" dirty="0" err="1"/>
              <a:t>Demultiplexer</a:t>
            </a:r>
            <a:endParaRPr lang="en-US" sz="2800" b="1" dirty="0"/>
          </a:p>
          <a:p>
            <a:pPr algn="ctr"/>
            <a:r>
              <a:rPr lang="en-US" sz="2800" b="1" dirty="0"/>
              <a:t>(m = 2</a:t>
            </a:r>
            <a:r>
              <a:rPr lang="en-US" sz="2800" b="1" baseline="30000" dirty="0"/>
              <a:t>n</a:t>
            </a:r>
            <a:r>
              <a:rPr lang="en-US" sz="2800" b="1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6768" y="32882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3440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2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24068" y="288393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24068" y="32120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57468" y="2743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57468" y="3059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33600" y="2971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9684" y="28310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33600" y="4888468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0200" y="465986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n-1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1336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38826" y="365760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133600" y="43418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24000" y="25908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8600" y="2362200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Input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705600" y="48884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05600" y="51932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9000" y="47360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m-2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39000" y="50408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m-1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724068" y="4191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24068" y="451913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98220" y="365760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/>
              <a:t>Making Larger Size MUX using Smaller MUX(s)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 2x1 MUX Using single 2x1 MUX(s)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 2x1 MUX Using single 2x1 MUX(s)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548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 2x1 MUX Using single 2x1 MUX(s)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548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2362200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B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4419600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B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 2x1 MUX Using single 2x1 MUX(s)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548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2362200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A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4419600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A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17x1 MUX using 4x1 MUX(s)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76600" y="2362200"/>
            <a:ext cx="2971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17x1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2133600" y="3733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438400" y="3581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3000" y="350073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cxnSp>
        <p:nvCxnSpPr>
          <p:cNvPr id="26" name="Straight Connector 25"/>
          <p:cNvCxnSpPr>
            <a:stCxn id="15" idx="3"/>
          </p:cNvCxnSpPr>
          <p:nvPr/>
        </p:nvCxnSpPr>
        <p:spPr>
          <a:xfrm>
            <a:off x="6248400" y="3733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00" y="350073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5486400" y="5334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9537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203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9631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5059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2600" y="5634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5634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1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419600" y="563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62400" y="5634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05200" y="563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17x1 MUX using 4x1 MUX(s) and 2x1 MUX(s)</a:t>
            </a:r>
            <a:br>
              <a:rPr lang="en-US" dirty="0"/>
            </a:br>
            <a:r>
              <a:rPr lang="en-US" sz="2000" dirty="0"/>
              <a:t>Condensed Truth Table</a:t>
            </a:r>
            <a:endParaRPr lang="en-US" dirty="0"/>
          </a:p>
        </p:txBody>
      </p:sp>
      <p:graphicFrame>
        <p:nvGraphicFramePr>
          <p:cNvPr id="13" name="Content Placeholder 25"/>
          <p:cNvGraphicFramePr>
            <a:graphicFrameLocks noGrp="1"/>
          </p:cNvGraphicFramePr>
          <p:nvPr>
            <p:ph idx="1"/>
          </p:nvPr>
        </p:nvGraphicFramePr>
        <p:xfrm>
          <a:off x="1143000" y="1706880"/>
          <a:ext cx="70104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Selection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Selection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of Combinations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Don’t Care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Multiplexer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26670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3364468"/>
            <a:ext cx="3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3526" y="4355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2861" y="3593068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S’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6626" y="4888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129540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Derive Equation from Circuit:</a:t>
            </a:r>
          </a:p>
          <a:p>
            <a:pPr algn="ctr"/>
            <a:r>
              <a:rPr lang="en-US" sz="2400" b="1" dirty="0"/>
              <a:t>Y = S’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/>
              <a:t>0</a:t>
            </a:r>
            <a:r>
              <a:rPr lang="en-US" sz="2400" b="1" dirty="0"/>
              <a:t> + </a:t>
            </a:r>
            <a:r>
              <a:rPr lang="en-US" sz="2400" b="1" dirty="0">
                <a:cs typeface="Times New Roman" pitchFamily="18" charset="0"/>
              </a:rPr>
              <a:t>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/>
              <a:t>1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4061" y="4507468"/>
            <a:ext cx="10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S’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r>
              <a:rPr lang="en-US" b="1" dirty="0"/>
              <a:t> + </a:t>
            </a:r>
            <a:r>
              <a:rPr lang="en-US" b="1" dirty="0">
                <a:cs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620000" y="4419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05800" y="32004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620000" y="4419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05800" y="32004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1340" y="1600200"/>
            <a:ext cx="1066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785224" y="23505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1224" y="1827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1224" y="2208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7024" y="2096869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508" y="2209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04024" y="1623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04024" y="1992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985124" y="3542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23224" y="37338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248400" y="2589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48400" y="2970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1200" y="2385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2754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7288230" y="3542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26330" y="37338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16002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42672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Block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95400" y="5562600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 = 2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14600" y="5791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33800" y="5638800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Selection Inputs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3159</Words>
  <Application>Microsoft Office PowerPoint</Application>
  <PresentationFormat>On-screen Show (4:3)</PresentationFormat>
  <Paragraphs>1911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Office Theme</vt:lpstr>
      <vt:lpstr>Multiplexer</vt:lpstr>
      <vt:lpstr>Multiplexer (MUX/Data Selector)</vt:lpstr>
      <vt:lpstr>2-to-1 Multiplexer</vt:lpstr>
      <vt:lpstr>2-to-1 Multiplexer</vt:lpstr>
      <vt:lpstr>2-to-1 Multiplexer</vt:lpstr>
      <vt:lpstr>2-to-1 Multiplexer</vt:lpstr>
      <vt:lpstr>2-to-1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Multiplexer Functionality</vt:lpstr>
      <vt:lpstr>8x1 MUX </vt:lpstr>
      <vt:lpstr>64-to-1 Multiplexer</vt:lpstr>
      <vt:lpstr>2-to-1 Quadruple Multiplexer</vt:lpstr>
      <vt:lpstr>2-to-1 Quadruple Multiplexer</vt:lpstr>
      <vt:lpstr>2-to-1 Quadruple Multiplexer</vt:lpstr>
      <vt:lpstr>2-to-1 Quadruple Multiplexer</vt:lpstr>
      <vt:lpstr>2-to-1 Quadruple Multiplexer</vt:lpstr>
      <vt:lpstr>2-to-1 Quadruple Multiplexer</vt:lpstr>
      <vt:lpstr>4-to-1 Quad Multiplexer</vt:lpstr>
      <vt:lpstr>4-to-1 Quad Multiplexer</vt:lpstr>
      <vt:lpstr>4x1 Dual Multiplexer</vt:lpstr>
      <vt:lpstr>Size of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Multiplexer Implementation of 1 Bit Adder</vt:lpstr>
      <vt:lpstr>Multiplexer Implementation of 1 Bit Adder</vt:lpstr>
      <vt:lpstr>Multiplexer Implementation of 1 Bit Adder</vt:lpstr>
      <vt:lpstr>Multiplexer Implementation of 1 Bit Adder</vt:lpstr>
      <vt:lpstr>Multiplexer Implementation of 1 Bit Adder</vt:lpstr>
      <vt:lpstr>Multiplexer Implementation of 1 Bit Adder</vt:lpstr>
      <vt:lpstr>Implementing Function using MUX</vt:lpstr>
      <vt:lpstr>Implementing Function using MUX</vt:lpstr>
      <vt:lpstr>DeMultiplexer</vt:lpstr>
      <vt:lpstr>Demultiplexer</vt:lpstr>
      <vt:lpstr>Demultiplexer</vt:lpstr>
      <vt:lpstr>Demultiplexer</vt:lpstr>
      <vt:lpstr>1-to-m Line Demultiplexer</vt:lpstr>
      <vt:lpstr>Making Larger Size MUX using Smaller MUX(s) </vt:lpstr>
      <vt:lpstr>Dual 2x1 MUX Using single 2x1 MUX(s) Only</vt:lpstr>
      <vt:lpstr>Dual 2x1 MUX Using single 2x1 MUX(s) Only</vt:lpstr>
      <vt:lpstr>Dual 2x1 MUX Using single 2x1 MUX(s) Only</vt:lpstr>
      <vt:lpstr>Dual 2x1 MUX Using single 2x1 MUX(s) Only</vt:lpstr>
      <vt:lpstr>Implement 17x1 MUX using 4x1 MUX(s) and 2x1 MUX(s)</vt:lpstr>
      <vt:lpstr>Implement 17x1 MUX using 4x1 MUX(s) and 2x1 MUX(s) Condensed Truth Table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Multiplexer</dc:title>
  <dc:creator>Samin</dc:creator>
  <cp:lastModifiedBy>Nazo ‮</cp:lastModifiedBy>
  <cp:revision>393</cp:revision>
  <dcterms:created xsi:type="dcterms:W3CDTF">2006-08-16T00:00:00Z</dcterms:created>
  <dcterms:modified xsi:type="dcterms:W3CDTF">2022-04-13T10:25:14Z</dcterms:modified>
</cp:coreProperties>
</file>