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3" r:id="rId4"/>
    <p:sldId id="294" r:id="rId5"/>
    <p:sldId id="290" r:id="rId6"/>
    <p:sldId id="266" r:id="rId7"/>
    <p:sldId id="295" r:id="rId8"/>
    <p:sldId id="296" r:id="rId9"/>
    <p:sldId id="287" r:id="rId10"/>
    <p:sldId id="288" r:id="rId11"/>
    <p:sldId id="257" r:id="rId12"/>
    <p:sldId id="297" r:id="rId13"/>
    <p:sldId id="299" r:id="rId14"/>
    <p:sldId id="260" r:id="rId15"/>
    <p:sldId id="262" r:id="rId16"/>
    <p:sldId id="264" r:id="rId17"/>
    <p:sldId id="265" r:id="rId18"/>
    <p:sldId id="261" r:id="rId19"/>
    <p:sldId id="305" r:id="rId20"/>
    <p:sldId id="259" r:id="rId21"/>
    <p:sldId id="301" r:id="rId22"/>
    <p:sldId id="300" r:id="rId23"/>
    <p:sldId id="258" r:id="rId24"/>
    <p:sldId id="298" r:id="rId25"/>
    <p:sldId id="267" r:id="rId26"/>
    <p:sldId id="268" r:id="rId27"/>
    <p:sldId id="269" r:id="rId28"/>
    <p:sldId id="271" r:id="rId29"/>
    <p:sldId id="270" r:id="rId30"/>
    <p:sldId id="272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302" r:id="rId44"/>
    <p:sldId id="303" r:id="rId45"/>
    <p:sldId id="304" r:id="rId46"/>
    <p:sldId id="291" r:id="rId47"/>
    <p:sldId id="29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Chapter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by 3-Bit Binary Multiplier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676400" y="1478280"/>
            <a:ext cx="5609723" cy="530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Binary Adder-</a:t>
            </a:r>
            <a:r>
              <a:rPr lang="en-US" dirty="0" err="1" smtClean="0"/>
              <a:t>Subtractor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(+A) – (+B) = (+A) + (-B)</a:t>
            </a:r>
          </a:p>
          <a:p>
            <a:pPr algn="ctr">
              <a:buNone/>
            </a:pPr>
            <a:r>
              <a:rPr lang="en-US" dirty="0" smtClean="0"/>
              <a:t>(+A) – (-B) = (+A) + (+B)</a:t>
            </a:r>
          </a:p>
          <a:p>
            <a:pPr algn="ctr">
              <a:buNone/>
            </a:pPr>
            <a:r>
              <a:rPr lang="en-US" dirty="0" smtClean="0"/>
              <a:t>(-A) – (+B) = (-A) + (-B)</a:t>
            </a:r>
          </a:p>
          <a:p>
            <a:pPr algn="ctr">
              <a:buNone/>
            </a:pPr>
            <a:r>
              <a:rPr lang="en-US" dirty="0" smtClean="0"/>
              <a:t>(-A) – (-B) = (-A) + (+B)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4724400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Required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91269" y="4724400"/>
            <a:ext cx="343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Actual Operation that we perform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009900" y="41529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5181600" y="41910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5334000"/>
            <a:ext cx="723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Reason?</a:t>
            </a:r>
          </a:p>
          <a:p>
            <a:pPr algn="ctr"/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 – B = A + (2’s Complement of B)</a:t>
            </a:r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sz="2400" dirty="0" smtClean="0"/>
              <a:t>Arithmetic function which we perform is addition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2’s Complement of B = 1’s Complement of B + 1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– B = A + (1’s Complement of B + 1)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1’s Complement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544166" y="1905000"/>
            <a:ext cx="148503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9000" y="213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00914" y="3048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00914" y="3897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00914" y="54980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n-1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57286" y="21336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0480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38978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54980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n-1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1600200"/>
            <a:ext cx="685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50220" y="441960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752600"/>
          <a:ext cx="5486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548" y="5105400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Can we implement NOT operation using XOR?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752600"/>
          <a:ext cx="5486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429000" y="5191124"/>
            <a:ext cx="234227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752600"/>
          <a:ext cx="5486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276600" y="4953000"/>
            <a:ext cx="2082974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71800" y="525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496" y="54102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X’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66908" y="6260068"/>
            <a:ext cx="469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Can we implement 1’s Complement using XOR?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1’s Complement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803665" y="1795462"/>
            <a:ext cx="3216135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09800" y="2057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971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3821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59552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n-1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69762" y="2057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69762" y="30480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69762" y="38978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6118" y="5955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n-1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87706" y="434340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24200" y="1524000"/>
            <a:ext cx="2133600" cy="502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05200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Ripple Carry Adder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543175"/>
            <a:ext cx="8190274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</a:p>
          <a:p>
            <a:r>
              <a:rPr lang="en-US" dirty="0" smtClean="0"/>
              <a:t>Binary Multiplication</a:t>
            </a:r>
          </a:p>
          <a:p>
            <a:r>
              <a:rPr lang="en-US" dirty="0" smtClean="0"/>
              <a:t>Binary Subtraction</a:t>
            </a:r>
          </a:p>
          <a:p>
            <a:r>
              <a:rPr lang="en-US" dirty="0" smtClean="0"/>
              <a:t>BCD Addition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Adder-</a:t>
            </a:r>
            <a:r>
              <a:rPr lang="en-US" dirty="0" err="1" smtClean="0"/>
              <a:t>Subtractor</a:t>
            </a:r>
            <a:r>
              <a:rPr lang="en-US" dirty="0" smtClean="0"/>
              <a:t> Circuit </a:t>
            </a:r>
            <a:br>
              <a:rPr lang="en-US" dirty="0" smtClean="0"/>
            </a:br>
            <a:r>
              <a:rPr lang="en-US" sz="3600" dirty="0" smtClean="0"/>
              <a:t>(if S=0, act like an Adder)</a:t>
            </a:r>
            <a:br>
              <a:rPr lang="en-US" sz="3600" dirty="0" smtClean="0"/>
            </a:br>
            <a:r>
              <a:rPr lang="en-US" sz="3600" dirty="0" smtClean="0"/>
              <a:t> (if S=1, act like a </a:t>
            </a:r>
            <a:r>
              <a:rPr lang="en-US" sz="3600" dirty="0" err="1" smtClean="0"/>
              <a:t>Subtractor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87880"/>
            <a:ext cx="828446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8001000" y="61722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</a:p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7277100" y="4762500"/>
            <a:ext cx="2590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Adder-</a:t>
            </a:r>
            <a:r>
              <a:rPr lang="en-US" dirty="0" err="1" smtClean="0"/>
              <a:t>Subtractor</a:t>
            </a:r>
            <a:r>
              <a:rPr lang="en-US" dirty="0" smtClean="0"/>
              <a:t> Circuit </a:t>
            </a:r>
            <a:br>
              <a:rPr lang="en-US" dirty="0" smtClean="0"/>
            </a:br>
            <a:r>
              <a:rPr lang="en-US" sz="3600" dirty="0" smtClean="0"/>
              <a:t>(if S=0, act like an Adder)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87880"/>
            <a:ext cx="828446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" y="838200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 = 0111 = +7</a:t>
            </a:r>
          </a:p>
          <a:p>
            <a:r>
              <a:rPr lang="en-US" sz="2000" b="1" dirty="0" smtClean="0"/>
              <a:t>B = 0010 = +2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8914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7314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9914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7914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1000" y="61722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</a:p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7429500" y="4686300"/>
            <a:ext cx="2590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Adder-</a:t>
            </a:r>
            <a:r>
              <a:rPr lang="en-US" dirty="0" err="1" smtClean="0"/>
              <a:t>Subtractor</a:t>
            </a:r>
            <a:r>
              <a:rPr lang="en-US" dirty="0" smtClean="0"/>
              <a:t> Circuit </a:t>
            </a:r>
            <a:br>
              <a:rPr lang="en-US" dirty="0" smtClean="0"/>
            </a:br>
            <a:r>
              <a:rPr lang="en-US" sz="3600" dirty="0" smtClean="0"/>
              <a:t>(if S=0, act like an Adder)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87880"/>
            <a:ext cx="828446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" y="838200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 = 0111 = +7</a:t>
            </a:r>
          </a:p>
          <a:p>
            <a:r>
              <a:rPr lang="en-US" sz="2000" b="1" dirty="0" smtClean="0"/>
              <a:t>B = 0010 = +2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8914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7314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9914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2714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7914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981700" y="2400300"/>
            <a:ext cx="2971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629525" y="1066800"/>
            <a:ext cx="12096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8001000" y="61722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</a:p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7429500" y="4686300"/>
            <a:ext cx="2590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Adder-</a:t>
            </a:r>
            <a:r>
              <a:rPr lang="en-US" dirty="0" err="1" smtClean="0"/>
              <a:t>Subtractor</a:t>
            </a:r>
            <a:r>
              <a:rPr lang="en-US" dirty="0" smtClean="0"/>
              <a:t> Circuit </a:t>
            </a:r>
            <a:br>
              <a:rPr lang="en-US" dirty="0" smtClean="0"/>
            </a:br>
            <a:r>
              <a:rPr lang="en-US" sz="3600" dirty="0" smtClean="0"/>
              <a:t>(if S=1, act like a </a:t>
            </a:r>
            <a:r>
              <a:rPr lang="en-US" sz="3600" dirty="0" err="1" smtClean="0"/>
              <a:t>subtractor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87880"/>
            <a:ext cx="828446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" y="838200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 = 0111 = +7</a:t>
            </a:r>
          </a:p>
          <a:p>
            <a:r>
              <a:rPr lang="en-US" sz="2000" b="1" dirty="0" smtClean="0"/>
              <a:t>B = 0010 = +2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8914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7314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9914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2714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7914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981700" y="2400300"/>
            <a:ext cx="2971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093634" y="838200"/>
            <a:ext cx="182176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8001000" y="61722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</a:p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7429500" y="4686300"/>
            <a:ext cx="2590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correct answer contains n+1 bits and we have only n bits to save result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BCD Addition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Coded Decimal (BCD)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438400" y="1676400"/>
            <a:ext cx="4421742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(396)</a:t>
            </a:r>
            <a:r>
              <a:rPr lang="en-US" sz="2000" dirty="0" smtClean="0"/>
              <a:t>10</a:t>
            </a:r>
            <a:r>
              <a:rPr lang="en-US" sz="3600" dirty="0" smtClean="0"/>
              <a:t> </a:t>
            </a:r>
            <a:r>
              <a:rPr lang="en-US" dirty="0" smtClean="0"/>
              <a:t>= (?)</a:t>
            </a:r>
            <a:r>
              <a:rPr lang="en-US" sz="2000" dirty="0" smtClean="0"/>
              <a:t>BCD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(       3                9             6        )</a:t>
            </a:r>
            <a:r>
              <a:rPr lang="en-US" sz="2000" dirty="0" smtClean="0"/>
              <a:t>10</a:t>
            </a:r>
          </a:p>
          <a:p>
            <a:pPr>
              <a:buNone/>
            </a:pPr>
            <a:r>
              <a:rPr lang="en-US" dirty="0" smtClean="0"/>
              <a:t>=(     0011        1001      0110      )</a:t>
            </a:r>
            <a:r>
              <a:rPr lang="en-US" sz="2000" dirty="0" smtClean="0"/>
              <a:t>BCD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=(001110010110)</a:t>
            </a:r>
            <a:r>
              <a:rPr lang="en-US" sz="2000" dirty="0" smtClean="0"/>
              <a:t>BCD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(110000101)</a:t>
            </a:r>
            <a:r>
              <a:rPr lang="en-US" sz="2000" dirty="0" smtClean="0"/>
              <a:t>BCD</a:t>
            </a:r>
            <a:r>
              <a:rPr lang="en-US" sz="3600" dirty="0" smtClean="0"/>
              <a:t> </a:t>
            </a:r>
            <a:r>
              <a:rPr lang="en-US" dirty="0" smtClean="0"/>
              <a:t>= (?)</a:t>
            </a:r>
            <a:r>
              <a:rPr lang="en-US" sz="2000" dirty="0" smtClean="0"/>
              <a:t>10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=(     0001        1000      0101      )</a:t>
            </a:r>
            <a:r>
              <a:rPr lang="en-US" sz="2000" dirty="0" smtClean="0"/>
              <a:t>BCD</a:t>
            </a:r>
          </a:p>
          <a:p>
            <a:pPr>
              <a:buNone/>
            </a:pPr>
            <a:r>
              <a:rPr lang="en-US" dirty="0" smtClean="0"/>
              <a:t>=(       1                8             5        )</a:t>
            </a:r>
            <a:r>
              <a:rPr lang="en-US" sz="2000" dirty="0" smtClean="0"/>
              <a:t>10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=(185)</a:t>
            </a:r>
            <a:r>
              <a:rPr lang="en-US" sz="2000" dirty="0" smtClean="0"/>
              <a:t>10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42316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524000"/>
            <a:ext cx="2552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Adds two bits only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01912" y="1600200"/>
            <a:ext cx="2946688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419598" y="2819400"/>
            <a:ext cx="3581402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2743200"/>
            <a:ext cx="2438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1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0200" y="1002268"/>
            <a:ext cx="11272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&lt;..1000..&gt;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2400" y="1002268"/>
            <a:ext cx="11272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&lt;..1001..&gt;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00657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343400" y="2667000"/>
            <a:ext cx="1752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05257" y="26786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0001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8114" y="2678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7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76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5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33600" y="2895600"/>
            <a:ext cx="4419600" cy="1600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24600" y="3124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58000" y="2326481"/>
            <a:ext cx="2327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 to check</a:t>
            </a:r>
          </a:p>
          <a:p>
            <a:r>
              <a:rPr lang="en-US" b="1" dirty="0" smtClean="0"/>
              <a:t>If binary sum is</a:t>
            </a:r>
          </a:p>
          <a:p>
            <a:r>
              <a:rPr lang="en-US" b="1" dirty="0" smtClean="0"/>
              <a:t>Greater than </a:t>
            </a:r>
          </a:p>
          <a:p>
            <a:r>
              <a:rPr lang="en-US" b="1" dirty="0" smtClean="0"/>
              <a:t>9 (1001) or not</a:t>
            </a:r>
          </a:p>
          <a:p>
            <a:endParaRPr lang="en-US" b="1" dirty="0" smtClean="0"/>
          </a:p>
          <a:p>
            <a:r>
              <a:rPr lang="en-US" b="1" dirty="0" smtClean="0"/>
              <a:t>If sum is greater</a:t>
            </a:r>
          </a:p>
          <a:p>
            <a:r>
              <a:rPr lang="en-US" b="1" dirty="0" smtClean="0"/>
              <a:t>Than 9 it will </a:t>
            </a:r>
          </a:p>
          <a:p>
            <a:r>
              <a:rPr lang="en-US" b="1" dirty="0" smtClean="0"/>
              <a:t>Always produce</a:t>
            </a:r>
          </a:p>
          <a:p>
            <a:r>
              <a:rPr lang="en-US" b="1" dirty="0" smtClean="0"/>
              <a:t>Carry</a:t>
            </a:r>
          </a:p>
          <a:p>
            <a:r>
              <a:rPr lang="en-US" b="1" dirty="0" smtClean="0"/>
              <a:t>i.e.</a:t>
            </a:r>
          </a:p>
          <a:p>
            <a:r>
              <a:rPr lang="en-US" b="1" dirty="0" smtClean="0"/>
              <a:t>(0001 0000)</a:t>
            </a:r>
            <a:r>
              <a:rPr lang="en-US" sz="1200" b="1" dirty="0" smtClean="0"/>
              <a:t>BCD </a:t>
            </a:r>
            <a:r>
              <a:rPr lang="en-US" b="1" dirty="0" smtClean="0"/>
              <a:t>= (10)</a:t>
            </a:r>
            <a:r>
              <a:rPr lang="en-US" sz="1200" b="1" dirty="0" smtClean="0"/>
              <a:t>10</a:t>
            </a:r>
          </a:p>
          <a:p>
            <a:r>
              <a:rPr lang="en-US" b="1" dirty="0" smtClean="0"/>
              <a:t>(0001 0001)</a:t>
            </a:r>
            <a:r>
              <a:rPr lang="en-US" sz="1200" b="1" dirty="0" smtClean="0"/>
              <a:t>BCD </a:t>
            </a:r>
            <a:r>
              <a:rPr lang="en-US" b="1" dirty="0" smtClean="0"/>
              <a:t>= (11)</a:t>
            </a:r>
            <a:r>
              <a:rPr lang="en-US" sz="1200" b="1" dirty="0" smtClean="0"/>
              <a:t>10</a:t>
            </a:r>
            <a:endParaRPr lang="en-US" b="1" dirty="0" smtClean="0"/>
          </a:p>
          <a:p>
            <a:r>
              <a:rPr lang="en-US" b="1" dirty="0" smtClean="0"/>
              <a:t>(0001 0010)</a:t>
            </a:r>
            <a:r>
              <a:rPr lang="en-US" sz="1200" b="1" dirty="0" smtClean="0"/>
              <a:t>BCD </a:t>
            </a:r>
            <a:r>
              <a:rPr lang="en-US" b="1" dirty="0" smtClean="0"/>
              <a:t>= (12)</a:t>
            </a:r>
            <a:r>
              <a:rPr lang="en-US" sz="1200" b="1" dirty="0" smtClean="0"/>
              <a:t>10</a:t>
            </a:r>
            <a:endParaRPr lang="en-US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7239794" y="6172200"/>
            <a:ext cx="304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2800" y="6324600"/>
            <a:ext cx="6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Carry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701040"/>
          <a:ext cx="508000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009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838200"/>
            <a:ext cx="352814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 is function to check if binary</a:t>
            </a:r>
          </a:p>
          <a:p>
            <a:r>
              <a:rPr lang="en-US" sz="2000" b="1" dirty="0" smtClean="0"/>
              <a:t>sum is greater than 9 (1001)</a:t>
            </a:r>
          </a:p>
          <a:p>
            <a:r>
              <a:rPr lang="en-US" sz="2000" b="1" dirty="0" smtClean="0"/>
              <a:t>or not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If binary sum (Z</a:t>
            </a:r>
            <a:r>
              <a:rPr lang="en-US" sz="1400" b="1" dirty="0" smtClean="0"/>
              <a:t>3</a:t>
            </a:r>
            <a:r>
              <a:rPr lang="en-US" sz="2000" b="1" dirty="0" smtClean="0"/>
              <a:t>Z</a:t>
            </a:r>
            <a:r>
              <a:rPr lang="en-US" sz="1400" b="1" dirty="0" smtClean="0"/>
              <a:t>2</a:t>
            </a:r>
            <a:r>
              <a:rPr lang="en-US" sz="2000" b="1" dirty="0" smtClean="0"/>
              <a:t>Z</a:t>
            </a:r>
            <a:r>
              <a:rPr lang="en-US" sz="1400" b="1" dirty="0" smtClean="0"/>
              <a:t>1</a:t>
            </a:r>
            <a:r>
              <a:rPr lang="en-US" sz="2000" b="1" dirty="0" smtClean="0"/>
              <a:t>Z</a:t>
            </a:r>
            <a:r>
              <a:rPr lang="en-US" sz="1400" b="1" dirty="0" smtClean="0"/>
              <a:t>0</a:t>
            </a:r>
            <a:r>
              <a:rPr lang="en-US" sz="2000" b="1" dirty="0" smtClean="0"/>
              <a:t>) </a:t>
            </a:r>
          </a:p>
          <a:p>
            <a:r>
              <a:rPr lang="en-US" sz="2000" b="1" dirty="0" smtClean="0"/>
              <a:t>is greater than 9 (1001) </a:t>
            </a:r>
            <a:r>
              <a:rPr lang="en-US" sz="2000" b="1" dirty="0" smtClean="0">
                <a:sym typeface="Wingdings" pitchFamily="2" charset="2"/>
              </a:rPr>
              <a:t> C = 1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Else </a:t>
            </a:r>
            <a:r>
              <a:rPr lang="en-US" sz="2000" b="1" dirty="0" smtClean="0">
                <a:sym typeface="Wingdings" pitchFamily="2" charset="2"/>
              </a:rPr>
              <a:t></a:t>
            </a:r>
            <a:r>
              <a:rPr lang="en-US" sz="2000" b="1" dirty="0" smtClean="0"/>
              <a:t> C = 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if binary sum &gt; 1111</a:t>
            </a:r>
          </a:p>
          <a:p>
            <a:r>
              <a:rPr lang="en-US" sz="2000" b="1" dirty="0" smtClean="0"/>
              <a:t>i.e. K = 1 (Carry produced in 1</a:t>
            </a:r>
            <a:r>
              <a:rPr lang="en-US" sz="2000" b="1" baseline="30000" dirty="0" smtClean="0"/>
              <a:t>st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Adder) </a:t>
            </a:r>
            <a:r>
              <a:rPr lang="en-US" sz="2000" b="1" dirty="0" smtClean="0">
                <a:sym typeface="Wingdings" pitchFamily="2" charset="2"/>
              </a:rPr>
              <a:t> C = 1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868"/>
            <a:ext cx="8229600" cy="674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992868"/>
          <a:ext cx="609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2296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09600" y="107846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1535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37225" y="10784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1535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19896" y="1535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43896" y="1535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44096" y="1535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2233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3821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46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3821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22242" y="3821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46242" y="3821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3821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4579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46242" y="4583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905000" y="3745468"/>
            <a:ext cx="54864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76800" y="3897868"/>
            <a:ext cx="2667000" cy="1295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 rot="-5400000">
            <a:off x="6096000" y="240268"/>
            <a:ext cx="152400" cy="2438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/>
          <p:cNvSpPr/>
          <p:nvPr/>
        </p:nvSpPr>
        <p:spPr>
          <a:xfrm rot="-5400000">
            <a:off x="2971800" y="240268"/>
            <a:ext cx="152400" cy="2438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71800" y="10022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r>
              <a:rPr lang="en-US" b="1" dirty="0" smtClean="0"/>
              <a:t>’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43868" y="10022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9" name="Right Bracket 28"/>
          <p:cNvSpPr/>
          <p:nvPr/>
        </p:nvSpPr>
        <p:spPr>
          <a:xfrm rot="5400000">
            <a:off x="4457700" y="4164568"/>
            <a:ext cx="152400" cy="2819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26780" y="5726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31" name="Right Bracket 30"/>
          <p:cNvSpPr/>
          <p:nvPr/>
        </p:nvSpPr>
        <p:spPr>
          <a:xfrm>
            <a:off x="8077200" y="3669268"/>
            <a:ext cx="152400" cy="1676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89180" y="42143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33" name="Left Bracket 32"/>
          <p:cNvSpPr/>
          <p:nvPr/>
        </p:nvSpPr>
        <p:spPr>
          <a:xfrm>
            <a:off x="685800" y="2907268"/>
            <a:ext cx="228600" cy="1447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8600" y="32999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5906869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 = Z</a:t>
            </a:r>
            <a:r>
              <a:rPr lang="en-US" sz="2400" b="1" dirty="0" smtClean="0"/>
              <a:t>3</a:t>
            </a:r>
            <a:r>
              <a:rPr lang="en-US" sz="3600" b="1" dirty="0" smtClean="0"/>
              <a:t>Z</a:t>
            </a:r>
            <a:r>
              <a:rPr lang="en-US" sz="2400" b="1" dirty="0" smtClean="0"/>
              <a:t>2</a:t>
            </a:r>
            <a:r>
              <a:rPr lang="en-US" sz="3600" b="1" dirty="0" smtClean="0"/>
              <a:t> + Z</a:t>
            </a:r>
            <a:r>
              <a:rPr lang="en-US" sz="2400" b="1" dirty="0" smtClean="0"/>
              <a:t>3</a:t>
            </a:r>
            <a:r>
              <a:rPr lang="en-US" sz="3600" b="1" dirty="0" smtClean="0"/>
              <a:t>Z</a:t>
            </a:r>
            <a:r>
              <a:rPr lang="en-US" sz="2400" b="1" dirty="0" smtClean="0"/>
              <a:t>1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60" y="3288268"/>
            <a:ext cx="15055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 = 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r>
              <a:rPr lang="en-US" b="1" dirty="0" smtClean="0"/>
              <a:t> + 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2667000"/>
            <a:ext cx="5629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86200" y="4038600"/>
            <a:ext cx="5629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2667000"/>
            <a:ext cx="5629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86200" y="4050268"/>
            <a:ext cx="5629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smtClean="0"/>
              <a:t>Z</a:t>
            </a:r>
            <a:r>
              <a:rPr lang="en-US" sz="1200" b="1" smtClean="0"/>
              <a:t>3</a:t>
            </a:r>
            <a:r>
              <a:rPr lang="en-US" b="1" smtClean="0"/>
              <a:t>Z</a:t>
            </a:r>
            <a:r>
              <a:rPr lang="en-US" sz="1200" b="1" smtClean="0"/>
              <a:t>1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66800" y="18288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588" y="2590800"/>
            <a:ext cx="1472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Sum is</a:t>
            </a:r>
          </a:p>
          <a:p>
            <a:r>
              <a:rPr lang="en-US" b="1" dirty="0" smtClean="0"/>
              <a:t>greater than</a:t>
            </a:r>
          </a:p>
          <a:p>
            <a:r>
              <a:rPr lang="en-US" b="1" dirty="0" smtClean="0"/>
              <a:t>1111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3352800" y="2286000"/>
            <a:ext cx="304800" cy="838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19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194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/>
          </a:p>
          <a:p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1657" y="5181600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4114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09600" y="1905000"/>
          <a:ext cx="320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1905000"/>
            <a:ext cx="4572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Adds three bits only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After simplifying Sum-of-</a:t>
            </a:r>
            <a:r>
              <a:rPr lang="en-US" sz="3200" dirty="0" err="1" smtClean="0"/>
              <a:t>Minterms</a:t>
            </a:r>
            <a:r>
              <a:rPr lang="en-US" sz="3200" dirty="0" smtClean="0"/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0" y="3886200"/>
            <a:ext cx="3099334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194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0001</a:t>
            </a:r>
          </a:p>
          <a:p>
            <a:r>
              <a:rPr lang="en-US" b="1" dirty="0" smtClean="0"/>
              <a:t>+0110</a:t>
            </a:r>
          </a:p>
          <a:p>
            <a:r>
              <a:rPr lang="en-US" b="1" dirty="0" smtClean="0"/>
              <a:t>---------</a:t>
            </a:r>
          </a:p>
          <a:p>
            <a:endParaRPr lang="en-US" b="1" dirty="0" smtClean="0"/>
          </a:p>
          <a:p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1657" y="5181600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4114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4657" y="5193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0001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05594" y="26670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194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0001</a:t>
            </a:r>
          </a:p>
          <a:p>
            <a:r>
              <a:rPr lang="en-US" b="1" dirty="0" smtClean="0"/>
              <a:t>+0110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/>
              <a:t>  0111</a:t>
            </a:r>
          </a:p>
          <a:p>
            <a:endParaRPr lang="en-US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1657" y="5181600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4114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4657" y="5193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81457" y="6336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0111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05594" y="26670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467600" y="190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" y="1295400"/>
            <a:ext cx="819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1</a:t>
            </a:r>
          </a:p>
          <a:p>
            <a:r>
              <a:rPr lang="en-US" b="1" dirty="0" smtClean="0"/>
              <a:t>  0100</a:t>
            </a:r>
          </a:p>
          <a:p>
            <a:r>
              <a:rPr lang="en-US" b="1" dirty="0" smtClean="0"/>
              <a:t>+0100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1001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467600" y="190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" y="1295400"/>
            <a:ext cx="819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1</a:t>
            </a:r>
          </a:p>
          <a:p>
            <a:r>
              <a:rPr lang="en-US" b="1" dirty="0" smtClean="0"/>
              <a:t>  0100</a:t>
            </a:r>
          </a:p>
          <a:p>
            <a:r>
              <a:rPr lang="en-US" b="1" dirty="0" smtClean="0"/>
              <a:t>+0100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1001</a:t>
            </a:r>
          </a:p>
          <a:p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718114" y="2678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7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6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5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800" y="2438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4114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00" y="190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" y="1295400"/>
            <a:ext cx="819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1</a:t>
            </a:r>
          </a:p>
          <a:p>
            <a:r>
              <a:rPr lang="en-US" b="1" dirty="0" smtClean="0"/>
              <a:t>  0100</a:t>
            </a:r>
          </a:p>
          <a:p>
            <a:r>
              <a:rPr lang="en-US" b="1" dirty="0" smtClean="0"/>
              <a:t>+0100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1001</a:t>
            </a:r>
          </a:p>
          <a:p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718114" y="2678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7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6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5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800" y="2438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1657" y="5181600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4114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4657" y="5193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81457" y="6336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00" y="190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" y="1295400"/>
            <a:ext cx="819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1</a:t>
            </a:r>
          </a:p>
          <a:p>
            <a:r>
              <a:rPr lang="en-US" b="1" dirty="0" smtClean="0"/>
              <a:t>  0100</a:t>
            </a:r>
          </a:p>
          <a:p>
            <a:r>
              <a:rPr lang="en-US" b="1" dirty="0" smtClean="0"/>
              <a:t>+0100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1001</a:t>
            </a:r>
          </a:p>
          <a:p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718114" y="2678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7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6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5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800" y="2438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Design a high level logic diagram that executes following piece of code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if</a:t>
            </a:r>
            <a:r>
              <a:rPr lang="es-ES" dirty="0" smtClean="0"/>
              <a:t> (X+Y &lt; 10)</a:t>
            </a:r>
          </a:p>
          <a:p>
            <a:pPr>
              <a:buNone/>
            </a:pPr>
            <a:r>
              <a:rPr lang="es-ES" dirty="0" smtClean="0"/>
              <a:t>     Z = X +Y+1</a:t>
            </a:r>
          </a:p>
          <a:p>
            <a:pPr>
              <a:buNone/>
            </a:pPr>
            <a:r>
              <a:rPr lang="es-ES" dirty="0" err="1" smtClean="0"/>
              <a:t>else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  Z= X+Y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Design a high level logic diagram that executes following piece </a:t>
            </a:r>
            <a:r>
              <a:rPr lang="en-US" smtClean="0"/>
              <a:t>of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 = if (3x&gt;4y)</a:t>
            </a:r>
          </a:p>
          <a:p>
            <a:pPr>
              <a:buNone/>
            </a:pPr>
            <a:r>
              <a:rPr lang="en-US" dirty="0" smtClean="0"/>
              <a:t>		2x+5y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	2x - y</a:t>
            </a:r>
          </a:p>
          <a:p>
            <a:pPr>
              <a:buNone/>
            </a:pPr>
            <a:endParaRPr lang="es-E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453640"/>
            <a:ext cx="7733375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24200" y="5791200"/>
            <a:ext cx="27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 of Full Adder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Ripple Carry Adder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543175"/>
            <a:ext cx="8190274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14400" y="3124200"/>
            <a:ext cx="6934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 – bit Ripple Carry Adder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Ripple Carry Adder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543175"/>
            <a:ext cx="8190274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Multiplier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2362200"/>
          <a:ext cx="350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= A x 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724400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 = A AND B</a:t>
            </a:r>
            <a:endParaRPr lang="en-US" sz="2800" b="1" dirty="0"/>
          </a:p>
        </p:txBody>
      </p:sp>
      <p:sp>
        <p:nvSpPr>
          <p:cNvPr id="6" name="Right Arrow 5"/>
          <p:cNvSpPr/>
          <p:nvPr/>
        </p:nvSpPr>
        <p:spPr>
          <a:xfrm>
            <a:off x="5029200" y="3124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553200" y="2362200"/>
            <a:ext cx="955458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2-bit by 2-bit Multiplier</a:t>
            </a:r>
            <a:endParaRPr lang="en-US" dirty="0"/>
          </a:p>
        </p:txBody>
      </p:sp>
      <p:pic>
        <p:nvPicPr>
          <p:cNvPr id="11266" name="Picture 2" descr="C:\Users\Samin\Desktop\Mul1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4889" y="1600200"/>
            <a:ext cx="5551711" cy="4663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1211</Words>
  <Application>Microsoft Office PowerPoint</Application>
  <PresentationFormat>On-screen Show (4:3)</PresentationFormat>
  <Paragraphs>774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Arithmetic Functions</vt:lpstr>
      <vt:lpstr>Arithmetic Functions</vt:lpstr>
      <vt:lpstr>Half Adder</vt:lpstr>
      <vt:lpstr>Full Adder</vt:lpstr>
      <vt:lpstr>Full Adder</vt:lpstr>
      <vt:lpstr>4-bit Ripple Carry Adder</vt:lpstr>
      <vt:lpstr>4-bit Ripple Carry Adder</vt:lpstr>
      <vt:lpstr>Binary Multiplier</vt:lpstr>
      <vt:lpstr>2-bit by 2-bit Multiplier</vt:lpstr>
      <vt:lpstr>4-Bit by 3-Bit Binary Multiplier</vt:lpstr>
      <vt:lpstr>Binary Adder-Subtractor</vt:lpstr>
      <vt:lpstr>Binary Subtraction</vt:lpstr>
      <vt:lpstr>Binary Subtraction</vt:lpstr>
      <vt:lpstr>Implementation of 1’s Complement</vt:lpstr>
      <vt:lpstr>XOR Operation</vt:lpstr>
      <vt:lpstr>XOR Operation</vt:lpstr>
      <vt:lpstr>XOR Operation</vt:lpstr>
      <vt:lpstr>Implementation of 1’s Complement</vt:lpstr>
      <vt:lpstr>4-bit Ripple Carry Adder</vt:lpstr>
      <vt:lpstr>Adder-Subtractor Circuit  (if S=0, act like an Adder)  (if S=1, act like a Subtractor)</vt:lpstr>
      <vt:lpstr>Adder-Subtractor Circuit  (if S=0, act like an Adder)</vt:lpstr>
      <vt:lpstr>Adder-Subtractor Circuit  (if S=0, act like an Adder)</vt:lpstr>
      <vt:lpstr>Adder-Subtractor Circuit  (if S=1, act like a subtractor)</vt:lpstr>
      <vt:lpstr>Overflow</vt:lpstr>
      <vt:lpstr>BCD Addition</vt:lpstr>
      <vt:lpstr>Binary Coded Decimal (BCD)</vt:lpstr>
      <vt:lpstr>BCD (Contd.)</vt:lpstr>
      <vt:lpstr>BCD (Contd.)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Practice Problems</vt:lpstr>
      <vt:lpstr>Practice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Functions</dc:title>
  <dc:creator>Samin</dc:creator>
  <cp:lastModifiedBy>samin.iftikhar</cp:lastModifiedBy>
  <cp:revision>189</cp:revision>
  <dcterms:created xsi:type="dcterms:W3CDTF">2006-08-16T00:00:00Z</dcterms:created>
  <dcterms:modified xsi:type="dcterms:W3CDTF">2017-03-14T10:46:45Z</dcterms:modified>
</cp:coreProperties>
</file>