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sldIdLst>
    <p:sldId id="256" r:id="rId2"/>
    <p:sldId id="257" r:id="rId3"/>
    <p:sldId id="259" r:id="rId4"/>
    <p:sldId id="260" r:id="rId5"/>
    <p:sldId id="261" r:id="rId6"/>
    <p:sldId id="263" r:id="rId7"/>
    <p:sldId id="258" r:id="rId8"/>
    <p:sldId id="264" r:id="rId9"/>
    <p:sldId id="265" r:id="rId10"/>
    <p:sldId id="266" r:id="rId11"/>
    <p:sldId id="267" r:id="rId12"/>
    <p:sldId id="262" r:id="rId13"/>
    <p:sldId id="268" r:id="rId14"/>
    <p:sldId id="290" r:id="rId15"/>
    <p:sldId id="291" r:id="rId16"/>
    <p:sldId id="292" r:id="rId17"/>
    <p:sldId id="270" r:id="rId18"/>
    <p:sldId id="269" r:id="rId19"/>
    <p:sldId id="275" r:id="rId20"/>
    <p:sldId id="276" r:id="rId21"/>
    <p:sldId id="280" r:id="rId22"/>
    <p:sldId id="281" r:id="rId23"/>
    <p:sldId id="282" r:id="rId24"/>
    <p:sldId id="283" r:id="rId25"/>
    <p:sldId id="277" r:id="rId26"/>
    <p:sldId id="284" r:id="rId27"/>
    <p:sldId id="285" r:id="rId28"/>
    <p:sldId id="286" r:id="rId29"/>
    <p:sldId id="287" r:id="rId30"/>
    <p:sldId id="288" r:id="rId31"/>
    <p:sldId id="289" r:id="rId32"/>
    <p:sldId id="295" r:id="rId33"/>
    <p:sldId id="293" r:id="rId34"/>
    <p:sldId id="272" r:id="rId35"/>
    <p:sldId id="274" r:id="rId36"/>
    <p:sldId id="273" r:id="rId37"/>
    <p:sldId id="298" r:id="rId38"/>
    <p:sldId id="299" r:id="rId39"/>
    <p:sldId id="300" r:id="rId40"/>
    <p:sldId id="309" r:id="rId41"/>
    <p:sldId id="310" r:id="rId42"/>
    <p:sldId id="311" r:id="rId43"/>
    <p:sldId id="312" r:id="rId44"/>
    <p:sldId id="313" r:id="rId45"/>
    <p:sldId id="314" r:id="rId46"/>
    <p:sldId id="302" r:id="rId4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slide" Target="slides/slide25.xml" /><Relationship Id="rId39" Type="http://schemas.openxmlformats.org/officeDocument/2006/relationships/slide" Target="slides/slide38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34" Type="http://schemas.openxmlformats.org/officeDocument/2006/relationships/slide" Target="slides/slide33.xml" /><Relationship Id="rId42" Type="http://schemas.openxmlformats.org/officeDocument/2006/relationships/slide" Target="slides/slide41.xml" /><Relationship Id="rId47" Type="http://schemas.openxmlformats.org/officeDocument/2006/relationships/slide" Target="slides/slide46.xml" /><Relationship Id="rId50" Type="http://schemas.openxmlformats.org/officeDocument/2006/relationships/viewProps" Target="viewProps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slide" Target="slides/slide24.xml" /><Relationship Id="rId33" Type="http://schemas.openxmlformats.org/officeDocument/2006/relationships/slide" Target="slides/slide32.xml" /><Relationship Id="rId38" Type="http://schemas.openxmlformats.org/officeDocument/2006/relationships/slide" Target="slides/slide37.xml" /><Relationship Id="rId46" Type="http://schemas.openxmlformats.org/officeDocument/2006/relationships/slide" Target="slides/slide45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29" Type="http://schemas.openxmlformats.org/officeDocument/2006/relationships/slide" Target="slides/slide28.xml" /><Relationship Id="rId41" Type="http://schemas.openxmlformats.org/officeDocument/2006/relationships/slide" Target="slides/slide40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slide" Target="slides/slide23.xml" /><Relationship Id="rId32" Type="http://schemas.openxmlformats.org/officeDocument/2006/relationships/slide" Target="slides/slide31.xml" /><Relationship Id="rId37" Type="http://schemas.openxmlformats.org/officeDocument/2006/relationships/slide" Target="slides/slide36.xml" /><Relationship Id="rId40" Type="http://schemas.openxmlformats.org/officeDocument/2006/relationships/slide" Target="slides/slide39.xml" /><Relationship Id="rId45" Type="http://schemas.openxmlformats.org/officeDocument/2006/relationships/slide" Target="slides/slide44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slide" Target="slides/slide27.xml" /><Relationship Id="rId36" Type="http://schemas.openxmlformats.org/officeDocument/2006/relationships/slide" Target="slides/slide35.xml" /><Relationship Id="rId49" Type="http://schemas.openxmlformats.org/officeDocument/2006/relationships/presProps" Target="presProps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31" Type="http://schemas.openxmlformats.org/officeDocument/2006/relationships/slide" Target="slides/slide30.xml" /><Relationship Id="rId44" Type="http://schemas.openxmlformats.org/officeDocument/2006/relationships/slide" Target="slides/slide43.xml" /><Relationship Id="rId52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slide" Target="slides/slide26.xml" /><Relationship Id="rId30" Type="http://schemas.openxmlformats.org/officeDocument/2006/relationships/slide" Target="slides/slide29.xml" /><Relationship Id="rId35" Type="http://schemas.openxmlformats.org/officeDocument/2006/relationships/slide" Target="slides/slide34.xml" /><Relationship Id="rId43" Type="http://schemas.openxmlformats.org/officeDocument/2006/relationships/slide" Target="slides/slide42.xml" /><Relationship Id="rId48" Type="http://schemas.openxmlformats.org/officeDocument/2006/relationships/notesMaster" Target="notesMasters/notesMaster1.xml" /><Relationship Id="rId8" Type="http://schemas.openxmlformats.org/officeDocument/2006/relationships/slide" Target="slides/slide7.xml" /><Relationship Id="rId51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C9E206-B96B-419F-B61C-C3E046872391}" type="datetimeFigureOut">
              <a:rPr lang="en-US" smtClean="0"/>
              <a:pPr/>
              <a:t>5/8/2022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28D834-4FDA-4AB2-A69D-C6B34FBE49B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need 1-bit or</a:t>
            </a:r>
            <a:r>
              <a:rPr lang="en-US" baseline="0" dirty="0"/>
              <a:t> n-bit storage elements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8D834-4FDA-4AB2-A69D-C6B34FBE49BF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If control input = 1, 1000 changes</a:t>
            </a:r>
            <a:r>
              <a:rPr lang="en-US" baseline="0" dirty="0"/>
              <a:t> in input signals result in 1000 changes at output of latch. This is what makes the latches transparent.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8D834-4FDA-4AB2-A69D-C6B34FBE49BF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Modified version of SR Flip-Flop</a:t>
            </a:r>
          </a:p>
          <a:p>
            <a:r>
              <a:rPr lang="en-US" dirty="0"/>
              <a:t>Eliminates undesirable condition (1,1) </a:t>
            </a:r>
            <a:r>
              <a:rPr lang="en-US" dirty="0">
                <a:sym typeface="Wingdings" pitchFamily="2" charset="2"/>
              </a:rPr>
              <a:t> Undefined State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8D834-4FDA-4AB2-A69D-C6B34FBE49BF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At</a:t>
            </a:r>
            <a:r>
              <a:rPr lang="en-US" baseline="0" dirty="0"/>
              <a:t> time t, Flip-flop had value 0 saved in it. Now signal (1,1) is coming at time t+1.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8D834-4FDA-4AB2-A69D-C6B34FBE49BF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At</a:t>
            </a:r>
            <a:r>
              <a:rPr lang="en-US" baseline="0" dirty="0"/>
              <a:t> time t, Flip-flop had value 1 saved in it. Now signal (1,1) is coming at time t+1.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8D834-4FDA-4AB2-A69D-C6B34FBE49BF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8D834-4FDA-4AB2-A69D-C6B34FBE49BF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 /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 /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2.xml" /><Relationship Id="rId5" Type="http://schemas.openxmlformats.org/officeDocument/2006/relationships/image" Target="../media/image14.png" /><Relationship Id="rId4" Type="http://schemas.openxmlformats.org/officeDocument/2006/relationships/image" Target="../media/image13.png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 /><Relationship Id="rId1" Type="http://schemas.openxmlformats.org/officeDocument/2006/relationships/slideLayout" Target="../slideLayouts/slideLayout2.xml" 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 /><Relationship Id="rId2" Type="http://schemas.openxmlformats.org/officeDocument/2006/relationships/image" Target="../media/image16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18.png" 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 /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20.png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 /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2.xml" 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 /><Relationship Id="rId1" Type="http://schemas.openxmlformats.org/officeDocument/2006/relationships/slideLayout" Target="../slideLayouts/slideLayout2.xml" 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 /><Relationship Id="rId1" Type="http://schemas.openxmlformats.org/officeDocument/2006/relationships/slideLayout" Target="../slideLayouts/slideLayout2.xml" 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 /><Relationship Id="rId1" Type="http://schemas.openxmlformats.org/officeDocument/2006/relationships/slideLayout" Target="../slideLayouts/slideLayout2.xml" 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 /><Relationship Id="rId1" Type="http://schemas.openxmlformats.org/officeDocument/2006/relationships/slideLayout" Target="../slideLayouts/slideLayout2.xml" 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 /><Relationship Id="rId1" Type="http://schemas.openxmlformats.org/officeDocument/2006/relationships/slideLayout" Target="../slideLayouts/slideLayout2.xml" 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 /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2.xml" 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 /><Relationship Id="rId1" Type="http://schemas.openxmlformats.org/officeDocument/2006/relationships/slideLayout" Target="../slideLayouts/slideLayout2.xml" 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 /><Relationship Id="rId1" Type="http://schemas.openxmlformats.org/officeDocument/2006/relationships/slideLayout" Target="../slideLayouts/slideLayout2.xml" 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 /><Relationship Id="rId1" Type="http://schemas.openxmlformats.org/officeDocument/2006/relationships/slideLayout" Target="../slideLayouts/slideLayout2.xml" 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 /><Relationship Id="rId1" Type="http://schemas.openxmlformats.org/officeDocument/2006/relationships/slideLayout" Target="../slideLayouts/slideLayout2.xml" 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 /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22.png" 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 /><Relationship Id="rId2" Type="http://schemas.openxmlformats.org/officeDocument/2006/relationships/image" Target="../media/image21.png" /><Relationship Id="rId1" Type="http://schemas.openxmlformats.org/officeDocument/2006/relationships/slideLayout" Target="../slideLayouts/slideLayout2.xml" 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 /><Relationship Id="rId2" Type="http://schemas.openxmlformats.org/officeDocument/2006/relationships/image" Target="../media/image23.png" /><Relationship Id="rId1" Type="http://schemas.openxmlformats.org/officeDocument/2006/relationships/slideLayout" Target="../slideLayouts/slideLayout2.xml" 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 /><Relationship Id="rId1" Type="http://schemas.openxmlformats.org/officeDocument/2006/relationships/slideLayout" Target="../slideLayouts/slideLayout2.xml" 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2.xml" 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2.xml" 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2.xml" 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2.xml" 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2.xml" 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 /><Relationship Id="rId1" Type="http://schemas.openxmlformats.org/officeDocument/2006/relationships/slideLayout" Target="../slideLayouts/slideLayout2.xml" 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5.png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Flip-Flops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Reference: Chapter 5</a:t>
            </a:r>
          </a:p>
          <a:p>
            <a:r>
              <a:rPr lang="en-US" dirty="0"/>
              <a:t>Sequential Circuits</a:t>
            </a:r>
          </a:p>
          <a:p>
            <a:r>
              <a:rPr lang="en-US" dirty="0" err="1"/>
              <a:t>Moris</a:t>
            </a:r>
            <a:r>
              <a:rPr lang="en-US" dirty="0"/>
              <a:t> </a:t>
            </a:r>
            <a:r>
              <a:rPr lang="en-US" dirty="0" err="1"/>
              <a:t>Mano</a:t>
            </a:r>
            <a:r>
              <a:rPr lang="en-US" dirty="0"/>
              <a:t> 4</a:t>
            </a:r>
            <a:r>
              <a:rPr lang="en-US" baseline="30000" dirty="0"/>
              <a:t>th</a:t>
            </a:r>
            <a:r>
              <a:rPr lang="en-US" dirty="0"/>
              <a:t> </a:t>
            </a:r>
            <a:r>
              <a:rPr lang="en-US" dirty="0" err="1"/>
              <a:t>Ediditon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SR Latch with Control Input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234733" y="2148840"/>
            <a:ext cx="5937467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324598" y="2128520"/>
          <a:ext cx="2667002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61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01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04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Input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Next State</a:t>
                      </a:r>
                    </a:p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Of</a:t>
                      </a:r>
                      <a:r>
                        <a:rPr lang="en-US" b="1" baseline="0" dirty="0">
                          <a:solidFill>
                            <a:schemeClr val="tx1"/>
                          </a:solidFill>
                        </a:rPr>
                        <a:t> Q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No Change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No Change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Q=0, Reset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Q=1, Set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Undefined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858000" y="5486400"/>
            <a:ext cx="1553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Function Table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62886" y="5486400"/>
            <a:ext cx="1502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Logic Diagram</a:t>
            </a:r>
          </a:p>
        </p:txBody>
      </p:sp>
      <p:sp>
        <p:nvSpPr>
          <p:cNvPr id="9" name="Rectangle 8"/>
          <p:cNvSpPr/>
          <p:nvPr/>
        </p:nvSpPr>
        <p:spPr>
          <a:xfrm>
            <a:off x="844332" y="2133600"/>
            <a:ext cx="4572000" cy="2895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D Latch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533400" y="746760"/>
            <a:ext cx="8227983" cy="2834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334000" y="4126468"/>
          <a:ext cx="304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Next State of Q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No Change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Q=0,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Reset State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= 1, Set State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400800" y="5726668"/>
            <a:ext cx="1574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Function Table</a:t>
            </a:r>
          </a:p>
        </p:txBody>
      </p:sp>
      <p:sp>
        <p:nvSpPr>
          <p:cNvPr id="8" name="Rectangle 7"/>
          <p:cNvSpPr/>
          <p:nvPr/>
        </p:nvSpPr>
        <p:spPr>
          <a:xfrm>
            <a:off x="1143000" y="762000"/>
            <a:ext cx="7010400" cy="2819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lum bright="-20000" contrast="40000"/>
          </a:blip>
          <a:srcRect/>
          <a:stretch>
            <a:fillRect/>
          </a:stretch>
        </p:blipFill>
        <p:spPr bwMode="auto">
          <a:xfrm>
            <a:off x="978607" y="3779520"/>
            <a:ext cx="3669593" cy="2468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3810000" y="3581400"/>
            <a:ext cx="1522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Logic Diagram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" y="6248400"/>
            <a:ext cx="2694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Timing Diagram of D Latch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r>
              <a:rPr lang="en-US" dirty="0"/>
              <a:t>Synchronization in Digital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7772400" cy="4572000"/>
          </a:xfrm>
        </p:spPr>
        <p:txBody>
          <a:bodyPr>
            <a:normAutofit/>
          </a:bodyPr>
          <a:lstStyle/>
          <a:p>
            <a:r>
              <a:rPr lang="en-US" dirty="0"/>
              <a:t>Timing Device – Clock Generator</a:t>
            </a:r>
          </a:p>
          <a:p>
            <a:pPr lvl="1"/>
            <a:r>
              <a:rPr lang="en-US" dirty="0"/>
              <a:t>Generates clock pulses</a:t>
            </a:r>
          </a:p>
          <a:p>
            <a:pPr lvl="1"/>
            <a:endParaRPr lang="en-US" dirty="0"/>
          </a:p>
          <a:p>
            <a:pPr lvl="1">
              <a:buNone/>
            </a:pPr>
            <a:r>
              <a:rPr lang="en-US" dirty="0"/>
              <a:t>Positive Pulse			Negative Pulse</a:t>
            </a:r>
          </a:p>
          <a:p>
            <a:pPr lvl="1">
              <a:buNone/>
            </a:pPr>
            <a:endParaRPr lang="en-US" dirty="0"/>
          </a:p>
          <a:p>
            <a:pPr lvl="1">
              <a:buNone/>
            </a:pPr>
            <a:endParaRPr lang="en-US" dirty="0"/>
          </a:p>
          <a:p>
            <a:pPr lvl="1">
              <a:buNone/>
            </a:pPr>
            <a:r>
              <a:rPr lang="en-US" dirty="0"/>
              <a:t>Positive Edge			Negative Edge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3048000" y="2743200"/>
            <a:ext cx="931025" cy="731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lum bright="-20000" contrast="40000"/>
          </a:blip>
          <a:srcRect/>
          <a:stretch>
            <a:fillRect/>
          </a:stretch>
        </p:blipFill>
        <p:spPr bwMode="auto">
          <a:xfrm>
            <a:off x="7315200" y="2743200"/>
            <a:ext cx="950976" cy="731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lum bright="-20000" contrast="40000"/>
          </a:blip>
          <a:srcRect/>
          <a:stretch>
            <a:fillRect/>
          </a:stretch>
        </p:blipFill>
        <p:spPr bwMode="auto">
          <a:xfrm>
            <a:off x="3200400" y="4343400"/>
            <a:ext cx="66294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>
            <a:lum bright="-20000" contrast="40000"/>
          </a:blip>
          <a:srcRect/>
          <a:stretch>
            <a:fillRect/>
          </a:stretch>
        </p:blipFill>
        <p:spPr bwMode="auto">
          <a:xfrm>
            <a:off x="7436709" y="4343400"/>
            <a:ext cx="716691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838200"/>
          </a:xfrm>
        </p:spPr>
        <p:txBody>
          <a:bodyPr/>
          <a:lstStyle/>
          <a:p>
            <a:r>
              <a:rPr lang="en-US" dirty="0"/>
              <a:t>Synchronization in Digital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sz="3200" dirty="0"/>
              <a:t>Clock as control input of Latches</a:t>
            </a:r>
          </a:p>
          <a:p>
            <a:pPr marL="342900" lvl="1" indent="-342900">
              <a:buFont typeface="Arial" pitchFamily="34" charset="0"/>
              <a:buChar char="•"/>
            </a:pPr>
            <a:endParaRPr lang="en-US" sz="3200" dirty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3200" dirty="0"/>
              <a:t>Problem with Latches</a:t>
            </a:r>
          </a:p>
          <a:p>
            <a:pPr lvl="1"/>
            <a:r>
              <a:rPr lang="en-US" dirty="0"/>
              <a:t>Transparency</a:t>
            </a:r>
          </a:p>
          <a:p>
            <a:pPr lvl="1"/>
            <a:endParaRPr lang="en-US" dirty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3200" dirty="0"/>
              <a:t>Solution </a:t>
            </a:r>
            <a:r>
              <a:rPr lang="en-US" sz="3200" dirty="0">
                <a:sym typeface="Wingdings" pitchFamily="2" charset="2"/>
              </a:rPr>
              <a:t> Flip-Flops</a:t>
            </a:r>
            <a:endParaRPr lang="en-US" sz="3200" dirty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90800"/>
            <a:ext cx="8229600" cy="1143000"/>
          </a:xfrm>
        </p:spPr>
        <p:txBody>
          <a:bodyPr/>
          <a:lstStyle/>
          <a:p>
            <a:r>
              <a:rPr lang="en-US" dirty="0"/>
              <a:t>Flip-Flop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Flip-Flops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Pulse-Triggered Flip-Flops</a:t>
            </a:r>
          </a:p>
          <a:p>
            <a:pPr marL="914400" lvl="1" indent="-514350">
              <a:buNone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Edge-Triggered Flip-Flops</a:t>
            </a:r>
          </a:p>
          <a:p>
            <a:pPr marL="514350" indent="-514350">
              <a:buAutoNum type="arabicPeriod"/>
            </a:pP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67000"/>
            <a:ext cx="8229600" cy="1143000"/>
          </a:xfrm>
        </p:spPr>
        <p:txBody>
          <a:bodyPr/>
          <a:lstStyle/>
          <a:p>
            <a:r>
              <a:rPr lang="en-US" dirty="0"/>
              <a:t>Pulse-Triggered Flip-Flop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SR Master Slave Flip-Flop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3505200" y="2057400"/>
            <a:ext cx="2110587" cy="2651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3657600" y="4953000"/>
            <a:ext cx="1679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Graphic Symbol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5105400" y="4343400"/>
            <a:ext cx="1752600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010400" y="5029200"/>
            <a:ext cx="201228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Right angle means</a:t>
            </a:r>
          </a:p>
          <a:p>
            <a:r>
              <a:rPr lang="en-US" b="1" dirty="0"/>
              <a:t>Output signal </a:t>
            </a:r>
          </a:p>
          <a:p>
            <a:r>
              <a:rPr lang="en-US" b="1" dirty="0"/>
              <a:t>Changes at the end</a:t>
            </a:r>
          </a:p>
          <a:p>
            <a:r>
              <a:rPr lang="en-US" b="1" dirty="0"/>
              <a:t>Of the pulse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4800" y="1600200"/>
            <a:ext cx="406861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Pulse Triggered SR Master-slave Flip Flop</a:t>
            </a:r>
          </a:p>
          <a:p>
            <a:endParaRPr lang="en-US" b="1" dirty="0">
              <a:solidFill>
                <a:srgbClr val="C00000"/>
              </a:solidFill>
            </a:endParaRPr>
          </a:p>
          <a:p>
            <a:r>
              <a:rPr lang="en-US" b="1" dirty="0"/>
              <a:t>Accepts input signals at</a:t>
            </a:r>
          </a:p>
          <a:p>
            <a:r>
              <a:rPr lang="en-US" b="1" dirty="0"/>
              <a:t>Positive Pulse</a:t>
            </a:r>
          </a:p>
          <a:p>
            <a:endParaRPr lang="en-US" b="1" dirty="0"/>
          </a:p>
          <a:p>
            <a:r>
              <a:rPr lang="en-US" b="1" dirty="0"/>
              <a:t>Updates the output at</a:t>
            </a:r>
          </a:p>
          <a:p>
            <a:r>
              <a:rPr lang="en-US" b="1" dirty="0"/>
              <a:t>Negative Pulse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638800" y="2667000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Q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638800" y="3886200"/>
            <a:ext cx="404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Q’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r>
              <a:rPr lang="en-US" dirty="0"/>
              <a:t>SR Master-Slave Flip-Flop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381000" y="1143000"/>
            <a:ext cx="4176792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1518356" y="1219200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363930" y="1143000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62000" y="1066800"/>
            <a:ext cx="3429000" cy="190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lum bright="-20000" contrast="40000"/>
          </a:blip>
          <a:srcRect/>
          <a:stretch>
            <a:fillRect/>
          </a:stretch>
        </p:blipFill>
        <p:spPr bwMode="auto">
          <a:xfrm>
            <a:off x="5029200" y="914400"/>
            <a:ext cx="3385672" cy="2377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5638800" y="3200400"/>
            <a:ext cx="2040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Characteristic Table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43000" y="3600450"/>
            <a:ext cx="7010400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TextBox 11"/>
          <p:cNvSpPr txBox="1"/>
          <p:nvPr/>
        </p:nvSpPr>
        <p:spPr>
          <a:xfrm>
            <a:off x="2286000" y="6172200"/>
            <a:ext cx="4463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Logic Simulation of SR Master-Slave Flip-Flop</a:t>
            </a:r>
          </a:p>
        </p:txBody>
      </p:sp>
      <p:cxnSp>
        <p:nvCxnSpPr>
          <p:cNvPr id="13" name="Straight Connector 12"/>
          <p:cNvCxnSpPr/>
          <p:nvPr/>
        </p:nvCxnSpPr>
        <p:spPr>
          <a:xfrm rot="5400000">
            <a:off x="380206" y="4876006"/>
            <a:ext cx="2590800" cy="158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5400000">
            <a:off x="989806" y="4875212"/>
            <a:ext cx="2590800" cy="158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5400000">
            <a:off x="1599406" y="4875212"/>
            <a:ext cx="2590800" cy="158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rot="5400000">
            <a:off x="2209006" y="4875212"/>
            <a:ext cx="2590800" cy="158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rot="5400000">
            <a:off x="2818606" y="4875212"/>
            <a:ext cx="2590800" cy="158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5400000">
            <a:off x="3428206" y="4875212"/>
            <a:ext cx="2590800" cy="158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5400000">
            <a:off x="4037806" y="4875212"/>
            <a:ext cx="2590800" cy="158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rot="5400000">
            <a:off x="4648994" y="4876006"/>
            <a:ext cx="2590800" cy="158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rot="5400000">
            <a:off x="5257005" y="4876006"/>
            <a:ext cx="2590800" cy="158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rot="5400000">
            <a:off x="5866605" y="4876006"/>
            <a:ext cx="2590800" cy="158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rot="5400000">
            <a:off x="6401594" y="4876006"/>
            <a:ext cx="2590800" cy="158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ight Arrow 26"/>
          <p:cNvSpPr/>
          <p:nvPr/>
        </p:nvSpPr>
        <p:spPr>
          <a:xfrm>
            <a:off x="457200" y="5410200"/>
            <a:ext cx="521208" cy="484632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/>
              <a:t>Master-Slave JK Flip-Flop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lum bright="-20000" contrast="40000"/>
          </a:blip>
          <a:srcRect/>
          <a:stretch>
            <a:fillRect/>
          </a:stretch>
        </p:blipFill>
        <p:spPr bwMode="auto">
          <a:xfrm>
            <a:off x="1371600" y="1143000"/>
            <a:ext cx="6332044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248400" y="3962400"/>
          <a:ext cx="178129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4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0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Q(t+1)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Q(t)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Q(t)’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096000" y="5943600"/>
            <a:ext cx="2040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Characteristic Table</a:t>
            </a:r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4">
            <a:lum bright="-20000" contrast="40000"/>
          </a:blip>
          <a:srcRect/>
          <a:stretch>
            <a:fillRect/>
          </a:stretch>
        </p:blipFill>
        <p:spPr bwMode="auto">
          <a:xfrm>
            <a:off x="990600" y="3886200"/>
            <a:ext cx="2114550" cy="246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1143000" y="6324600"/>
            <a:ext cx="1679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Graphic Symbol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5791200" y="5638800"/>
            <a:ext cx="381000" cy="1588"/>
          </a:xfrm>
          <a:prstGeom prst="straightConnector1">
            <a:avLst/>
          </a:prstGeom>
          <a:ln w="571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048000" y="4355068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Q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048000" y="5574268"/>
            <a:ext cx="404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Q’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590800"/>
            <a:ext cx="8229600" cy="1143000"/>
          </a:xfrm>
        </p:spPr>
        <p:txBody>
          <a:bodyPr/>
          <a:lstStyle/>
          <a:p>
            <a:r>
              <a:rPr lang="en-US" dirty="0"/>
              <a:t>Revision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dirty="0"/>
              <a:t>Master-Slave JK Flip-Flop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lum bright="-20000" contrast="40000"/>
          </a:blip>
          <a:srcRect/>
          <a:stretch>
            <a:fillRect/>
          </a:stretch>
        </p:blipFill>
        <p:spPr bwMode="auto">
          <a:xfrm>
            <a:off x="457200" y="2926080"/>
            <a:ext cx="8020588" cy="3474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951298" y="1078468"/>
          <a:ext cx="178129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4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0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Q(t+1)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Q(t)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Q(t)’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781800" y="697468"/>
            <a:ext cx="2040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Characteristic Table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20000" y="33528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620000" y="50292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90600" y="35052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38200" y="48006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52400" y="41910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81000" y="1143000"/>
            <a:ext cx="220797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Input Signal = (1,1)</a:t>
            </a:r>
          </a:p>
          <a:p>
            <a:endParaRPr lang="en-US" b="1" dirty="0"/>
          </a:p>
          <a:p>
            <a:r>
              <a:rPr lang="en-US" b="1" dirty="0"/>
              <a:t>Case 1:</a:t>
            </a:r>
          </a:p>
          <a:p>
            <a:r>
              <a:rPr lang="en-US" b="1" dirty="0"/>
              <a:t>Previous State = (0,1)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dirty="0"/>
              <a:t>Master-Slave JK Flip-Flop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457200" y="2926080"/>
            <a:ext cx="8020588" cy="3474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951298" y="1078468"/>
          <a:ext cx="178129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4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0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Q(t+1)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Q(t)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Q(t)’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934200" y="697468"/>
            <a:ext cx="2040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Characteristic Table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20000" y="33528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620000" y="50292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90600" y="35052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38200" y="48006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52400" y="41910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81000" y="1143000"/>
            <a:ext cx="220797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Input Signal = (1,1)</a:t>
            </a:r>
          </a:p>
          <a:p>
            <a:endParaRPr lang="en-US" b="1" dirty="0"/>
          </a:p>
          <a:p>
            <a:r>
              <a:rPr lang="en-US" b="1" dirty="0"/>
              <a:t>Case 1:</a:t>
            </a:r>
          </a:p>
          <a:p>
            <a:r>
              <a:rPr lang="en-US" b="1" dirty="0"/>
              <a:t>Previous State = (0,1)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876800" y="41148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dirty="0"/>
              <a:t>Master-Slave JK Flip-Flop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457200" y="2926080"/>
            <a:ext cx="8020588" cy="3474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951298" y="1078468"/>
          <a:ext cx="178129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4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0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Q(t+1)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Q(t)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Q(t)’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934200" y="697468"/>
            <a:ext cx="2040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Characteristic Table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20000" y="33528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620000" y="50292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90600" y="35052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38200" y="48006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52400" y="41910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81000" y="1143000"/>
            <a:ext cx="220797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Input Signal = (1,1)</a:t>
            </a:r>
          </a:p>
          <a:p>
            <a:endParaRPr lang="en-US" b="1" dirty="0"/>
          </a:p>
          <a:p>
            <a:r>
              <a:rPr lang="en-US" b="1" dirty="0"/>
              <a:t>Case 1:</a:t>
            </a:r>
          </a:p>
          <a:p>
            <a:r>
              <a:rPr lang="en-US" b="1" dirty="0"/>
              <a:t>Previous State = (0,1)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676400" y="27432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603314" y="51816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876800" y="41148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dirty="0"/>
              <a:t>Master-Slave JK Flip-Flop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457200" y="2926080"/>
            <a:ext cx="8020588" cy="3474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951298" y="1078468"/>
          <a:ext cx="178129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4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0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Q(t+1)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Q(t)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Q(t)’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934200" y="697468"/>
            <a:ext cx="2040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Characteristic Table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20000" y="33528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620000" y="50292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90600" y="35052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38200" y="48006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52400" y="41910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81000" y="1143000"/>
            <a:ext cx="220797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Input Signal = (1,1)</a:t>
            </a:r>
          </a:p>
          <a:p>
            <a:endParaRPr lang="en-US" b="1" dirty="0"/>
          </a:p>
          <a:p>
            <a:r>
              <a:rPr lang="en-US" b="1" dirty="0"/>
              <a:t>Case 1:</a:t>
            </a:r>
          </a:p>
          <a:p>
            <a:r>
              <a:rPr lang="en-US" b="1" dirty="0"/>
              <a:t>Previous State = (0,1)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676400" y="27432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603314" y="51816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876800" y="41148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670114" y="33644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743200" y="45836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rot="5400000" flipH="1" flipV="1">
            <a:off x="2895600" y="2667000"/>
            <a:ext cx="8382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581400" y="2057400"/>
            <a:ext cx="2095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Which means save 1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dirty="0"/>
              <a:t>Master-Slave JK Flip-Flop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457200" y="2926080"/>
            <a:ext cx="8020588" cy="3474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951298" y="1078468"/>
          <a:ext cx="178129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4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0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Q(t+1)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Q(t)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Q(t)’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934200" y="697468"/>
            <a:ext cx="2040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Characteristic Table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20000" y="33528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620000" y="50292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90600" y="35052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38200" y="48006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52400" y="41910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81000" y="1143000"/>
            <a:ext cx="220797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Input Signal = (1,1)</a:t>
            </a:r>
          </a:p>
          <a:p>
            <a:endParaRPr lang="en-US" b="1" dirty="0"/>
          </a:p>
          <a:p>
            <a:r>
              <a:rPr lang="en-US" b="1" dirty="0"/>
              <a:t>Case 1:</a:t>
            </a:r>
          </a:p>
          <a:p>
            <a:r>
              <a:rPr lang="en-US" b="1" dirty="0"/>
              <a:t>Previous State = (0,1)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676400" y="27432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603314" y="51816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876800" y="41148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670114" y="33644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743200" y="45836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425828" y="34406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419600" y="49646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dirty="0"/>
              <a:t>Master-Slave JK Flip-Flop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457200" y="2926080"/>
            <a:ext cx="8020588" cy="3474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951298" y="1078468"/>
          <a:ext cx="178129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4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0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Q(t+1)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Q(t)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Q(t)’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934200" y="697468"/>
            <a:ext cx="2040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Characteristic Table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90600" y="35052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38200" y="48006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52400" y="41910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81000" y="1143000"/>
            <a:ext cx="220797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Input Signal = (1,1)</a:t>
            </a:r>
          </a:p>
          <a:p>
            <a:endParaRPr lang="en-US" b="1" dirty="0"/>
          </a:p>
          <a:p>
            <a:r>
              <a:rPr lang="en-US" b="1" dirty="0"/>
              <a:t>Case 1:</a:t>
            </a:r>
          </a:p>
          <a:p>
            <a:r>
              <a:rPr lang="en-US" b="1" dirty="0"/>
              <a:t>Previous State = (0,1)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676400" y="27432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603314" y="51816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876800" y="41148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670114" y="33644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743200" y="45836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425828" y="34406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419600" y="49646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308914" y="35930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305800" y="45720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dirty="0"/>
              <a:t>Master-Slave JK Flip-Flop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lum bright="-20000" contrast="40000"/>
          </a:blip>
          <a:srcRect/>
          <a:stretch>
            <a:fillRect/>
          </a:stretch>
        </p:blipFill>
        <p:spPr bwMode="auto">
          <a:xfrm>
            <a:off x="457200" y="2926080"/>
            <a:ext cx="8020588" cy="3474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951298" y="1078468"/>
          <a:ext cx="178129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4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0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Q(t+1)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Q(t)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Q(t)’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934200" y="697468"/>
            <a:ext cx="2040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Characteristic Table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20000" y="33528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620000" y="50292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90600" y="35052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38200" y="48006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52400" y="41910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81000" y="1143000"/>
            <a:ext cx="220797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Input Signal = (1,1)</a:t>
            </a:r>
          </a:p>
          <a:p>
            <a:endParaRPr lang="en-US" b="1" dirty="0"/>
          </a:p>
          <a:p>
            <a:r>
              <a:rPr lang="en-US" b="1" dirty="0"/>
              <a:t>Case 2:</a:t>
            </a:r>
          </a:p>
          <a:p>
            <a:r>
              <a:rPr lang="en-US" b="1" dirty="0"/>
              <a:t>Previous State = (1,0)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dirty="0"/>
              <a:t>Master-Slave JK Flip-Flop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457200" y="2926080"/>
            <a:ext cx="8020588" cy="3474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951298" y="1078468"/>
          <a:ext cx="178129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4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0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Q(t+1)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Q(t)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Q(t)’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934200" y="697468"/>
            <a:ext cx="2040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Characteristic Table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20000" y="33528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620000" y="50292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90600" y="35052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38200" y="48006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52400" y="41910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876800" y="41148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81000" y="1143000"/>
            <a:ext cx="220797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Input Signal = (1,1)</a:t>
            </a:r>
          </a:p>
          <a:p>
            <a:endParaRPr lang="en-US" b="1" dirty="0"/>
          </a:p>
          <a:p>
            <a:r>
              <a:rPr lang="en-US" b="1" dirty="0"/>
              <a:t>Case 2:</a:t>
            </a:r>
          </a:p>
          <a:p>
            <a:r>
              <a:rPr lang="en-US" b="1" dirty="0"/>
              <a:t>Previous State = (1,0)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dirty="0"/>
              <a:t>Master-Slave JK Flip-Flop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457200" y="2926080"/>
            <a:ext cx="8020588" cy="3474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951298" y="1078468"/>
          <a:ext cx="178129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4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0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Q(t+1)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Q(t)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Q(t)’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934200" y="697468"/>
            <a:ext cx="2040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Characteristic Table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20000" y="33528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620000" y="50292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90600" y="35052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38200" y="48006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52400" y="41910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676400" y="27432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603314" y="51816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876800" y="41148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81000" y="1143000"/>
            <a:ext cx="220797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Input Signal = (1,1)</a:t>
            </a:r>
          </a:p>
          <a:p>
            <a:endParaRPr lang="en-US" b="1" dirty="0"/>
          </a:p>
          <a:p>
            <a:r>
              <a:rPr lang="en-US" b="1" dirty="0"/>
              <a:t>Case 2:</a:t>
            </a:r>
          </a:p>
          <a:p>
            <a:r>
              <a:rPr lang="en-US" b="1" dirty="0"/>
              <a:t>Previous State = (1,0)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dirty="0"/>
              <a:t>Master-Slave JK Flip-Flop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457200" y="2926080"/>
            <a:ext cx="8020588" cy="3474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951298" y="1078468"/>
          <a:ext cx="178129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4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0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Q(t+1)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Q(t)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Q(t)’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934200" y="697468"/>
            <a:ext cx="2040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Characteristic Table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20000" y="33528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620000" y="50292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90600" y="35052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38200" y="48006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52400" y="41910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676400" y="27432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603314" y="51816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876800" y="41148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670114" y="33644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743200" y="45836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81000" y="1143000"/>
            <a:ext cx="220797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Input Signal = (1,1)</a:t>
            </a:r>
          </a:p>
          <a:p>
            <a:endParaRPr lang="en-US" b="1" dirty="0"/>
          </a:p>
          <a:p>
            <a:r>
              <a:rPr lang="en-US" b="1" dirty="0"/>
              <a:t>Case 2:</a:t>
            </a:r>
          </a:p>
          <a:p>
            <a:r>
              <a:rPr lang="en-US" b="1" dirty="0"/>
              <a:t>Previous State = (1,0)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rot="5400000" flipH="1" flipV="1">
            <a:off x="2895600" y="2667000"/>
            <a:ext cx="8382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581400" y="2057400"/>
            <a:ext cx="2095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Which means save 0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Logic Circuits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Combinational Logic Circuits</a:t>
            </a:r>
          </a:p>
          <a:p>
            <a:pPr marL="514350" indent="-514350">
              <a:buAutoNum type="arabicPeriod"/>
            </a:pPr>
            <a:r>
              <a:rPr lang="en-US" dirty="0"/>
              <a:t>Sequential Circuits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dirty="0"/>
              <a:t>Master-Slave JK Flip-Flop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457200" y="2926080"/>
            <a:ext cx="8020588" cy="3474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951298" y="1078468"/>
          <a:ext cx="178129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4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0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Q(t+1)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Q(t)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Q(t)’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934200" y="697468"/>
            <a:ext cx="2040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Characteristic Table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20000" y="33528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620000" y="50292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90600" y="35052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38200" y="48006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52400" y="41910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676400" y="27432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603314" y="51816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876800" y="41148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670114" y="33644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743200" y="45836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425828" y="34406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419600" y="49646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81000" y="1143000"/>
            <a:ext cx="220797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Input Signal = (1,1)</a:t>
            </a:r>
          </a:p>
          <a:p>
            <a:endParaRPr lang="en-US" b="1" dirty="0"/>
          </a:p>
          <a:p>
            <a:r>
              <a:rPr lang="en-US" b="1" dirty="0"/>
              <a:t>Case 2:</a:t>
            </a:r>
          </a:p>
          <a:p>
            <a:r>
              <a:rPr lang="en-US" b="1" dirty="0"/>
              <a:t>Previous State = (1,0)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dirty="0"/>
              <a:t>Master-Slave JK Flip-Flop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457200" y="2926080"/>
            <a:ext cx="8020588" cy="3474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951298" y="1078468"/>
          <a:ext cx="178129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4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0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Q(t+1)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Q(t)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Q(t)’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934200" y="697468"/>
            <a:ext cx="2040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Characteristic Table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90600" y="35052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38200" y="48006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52400" y="41910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676400" y="27432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603314" y="51816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876800" y="41148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670114" y="33644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743200" y="45836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425828" y="34406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419600" y="49646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308914" y="35930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305800" y="45720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81000" y="1143000"/>
            <a:ext cx="220797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Input Signal = (1,1)</a:t>
            </a:r>
          </a:p>
          <a:p>
            <a:endParaRPr lang="en-US" b="1" dirty="0"/>
          </a:p>
          <a:p>
            <a:r>
              <a:rPr lang="en-US" b="1" dirty="0"/>
              <a:t>Case 2:</a:t>
            </a:r>
          </a:p>
          <a:p>
            <a:r>
              <a:rPr lang="en-US" b="1" dirty="0"/>
              <a:t>Previous State = (1,0)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Your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you fix the undefined state problem in SR and S’R’ latches?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4953000"/>
          </a:xfrm>
        </p:spPr>
        <p:txBody>
          <a:bodyPr>
            <a:normAutofit/>
          </a:bodyPr>
          <a:lstStyle/>
          <a:p>
            <a:r>
              <a:rPr lang="en-US" dirty="0"/>
              <a:t>Pulse-Triggered Flip-Flop</a:t>
            </a:r>
            <a:br>
              <a:rPr lang="en-US" dirty="0"/>
            </a:br>
            <a:br>
              <a:rPr lang="en-US" dirty="0"/>
            </a:br>
            <a:r>
              <a:rPr lang="en-US" sz="4800" dirty="0" err="1"/>
              <a:t>vs</a:t>
            </a:r>
            <a:br>
              <a:rPr lang="en-US" sz="4800" dirty="0"/>
            </a:br>
            <a:br>
              <a:rPr lang="en-US" dirty="0"/>
            </a:br>
            <a:r>
              <a:rPr lang="en-US" dirty="0"/>
              <a:t>Edge-Triggered Flip-Flop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Positive-Edge-Triggered D Flip-Flop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lum bright="-20000" contrast="40000"/>
          </a:blip>
          <a:srcRect/>
          <a:stretch>
            <a:fillRect/>
          </a:stretch>
        </p:blipFill>
        <p:spPr bwMode="auto">
          <a:xfrm>
            <a:off x="1066800" y="1371600"/>
            <a:ext cx="7112000" cy="2560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1676400" y="1295400"/>
            <a:ext cx="5943600" cy="2667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495800" y="4602480"/>
          <a:ext cx="25146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62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Q(t+1)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Operation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Reset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Set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lum bright="-20000" contrast="40000"/>
          </a:blip>
          <a:srcRect/>
          <a:stretch>
            <a:fillRect/>
          </a:stretch>
        </p:blipFill>
        <p:spPr bwMode="auto">
          <a:xfrm>
            <a:off x="2148980" y="4114800"/>
            <a:ext cx="166102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2133600" y="6019800"/>
            <a:ext cx="1679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Graphic Symbol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724400" y="5791200"/>
            <a:ext cx="2040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Characteristic Table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6200" y="4343400"/>
            <a:ext cx="17426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Triggers on</a:t>
            </a:r>
          </a:p>
          <a:p>
            <a:r>
              <a:rPr lang="en-US" b="1" dirty="0"/>
              <a:t>Positive Edge </a:t>
            </a:r>
          </a:p>
          <a:p>
            <a:r>
              <a:rPr lang="en-US" b="1" dirty="0"/>
              <a:t>of Control signal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657600" y="4431268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Q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657600" y="5257800"/>
            <a:ext cx="404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Q’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Positive-Edge-Triggered D Flip-Flop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1066800" y="1371600"/>
            <a:ext cx="7112000" cy="2560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1676400" y="1295400"/>
            <a:ext cx="5943600" cy="2667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495800" y="4602480"/>
          <a:ext cx="25146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62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Q(t+1)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Operation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Reset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Set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lum bright="-20000" contrast="40000"/>
          </a:blip>
          <a:srcRect/>
          <a:stretch>
            <a:fillRect/>
          </a:stretch>
        </p:blipFill>
        <p:spPr bwMode="auto">
          <a:xfrm>
            <a:off x="2148980" y="4114800"/>
            <a:ext cx="166102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2133600" y="6019800"/>
            <a:ext cx="1679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Graphic Symbol</a:t>
            </a:r>
          </a:p>
        </p:txBody>
      </p:sp>
      <p:sp>
        <p:nvSpPr>
          <p:cNvPr id="8" name="Oval 7"/>
          <p:cNvSpPr/>
          <p:nvPr/>
        </p:nvSpPr>
        <p:spPr>
          <a:xfrm>
            <a:off x="2286000" y="5257800"/>
            <a:ext cx="457200" cy="5334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752600" y="5105400"/>
            <a:ext cx="3810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48309" y="4334470"/>
            <a:ext cx="10695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Dynamic </a:t>
            </a:r>
          </a:p>
          <a:p>
            <a:r>
              <a:rPr lang="en-US" b="1" dirty="0"/>
              <a:t>Indicator</a:t>
            </a:r>
          </a:p>
          <a:p>
            <a:r>
              <a:rPr lang="en-US" b="1" dirty="0"/>
              <a:t>Symbol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724400" y="5791200"/>
            <a:ext cx="2040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Characteristic Table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657600" y="4431268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Q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657600" y="5257800"/>
            <a:ext cx="404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Q’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Negative-Edge-Triggered D Flip-Flop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685800" y="1676400"/>
            <a:ext cx="6008917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1295400" y="1447800"/>
            <a:ext cx="4648200" cy="2590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lum bright="-20000" contrast="40000"/>
          </a:blip>
          <a:srcRect/>
          <a:stretch>
            <a:fillRect/>
          </a:stretch>
        </p:blipFill>
        <p:spPr bwMode="auto">
          <a:xfrm>
            <a:off x="6477000" y="4114800"/>
            <a:ext cx="1431758" cy="1554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6397253" y="5638800"/>
            <a:ext cx="1679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Graphic Symbol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9600" y="5955268"/>
            <a:ext cx="563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Triggers on Negative Edge of Control signal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Positive-Edge-Triggered JK Flip-Flop</a:t>
            </a:r>
          </a:p>
        </p:txBody>
      </p:sp>
      <p:pic>
        <p:nvPicPr>
          <p:cNvPr id="1026" name="Picture 2" descr="C:\Users\Samin\Desktop\20150419_205843.jpg"/>
          <p:cNvPicPr>
            <a:picLocks noChangeAspect="1" noChangeArrowheads="1"/>
          </p:cNvPicPr>
          <p:nvPr/>
        </p:nvPicPr>
        <p:blipFill>
          <a:blip r:embed="rId2">
            <a:lum bright="-10000" contrast="40000"/>
          </a:blip>
          <a:srcRect/>
          <a:stretch>
            <a:fillRect/>
          </a:stretch>
        </p:blipFill>
        <p:spPr bwMode="auto">
          <a:xfrm>
            <a:off x="508000" y="1803400"/>
            <a:ext cx="8128000" cy="3251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19400"/>
            <a:ext cx="8229600" cy="1143000"/>
          </a:xfrm>
        </p:spPr>
        <p:txBody>
          <a:bodyPr/>
          <a:lstStyle/>
          <a:p>
            <a:r>
              <a:rPr lang="en-US" dirty="0"/>
              <a:t>Equations of Flip-Flops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Equation of D Flip-Flop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1458683" y="2209800"/>
            <a:ext cx="6008917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2068283" y="1981200"/>
            <a:ext cx="4648200" cy="2590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114800" y="2209800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756060" y="2209800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429000" y="5181600"/>
            <a:ext cx="23278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Q(t+1) = D(t)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838200"/>
          </a:xfrm>
        </p:spPr>
        <p:txBody>
          <a:bodyPr>
            <a:normAutofit fontScale="90000"/>
          </a:bodyPr>
          <a:lstStyle/>
          <a:p>
            <a:r>
              <a:rPr lang="en-US" dirty="0"/>
              <a:t>Combinational VS Sequential Circuits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153400" cy="2590800"/>
          </a:xfrm>
        </p:spPr>
        <p:txBody>
          <a:bodyPr>
            <a:normAutofit/>
          </a:bodyPr>
          <a:lstStyle/>
          <a:p>
            <a:r>
              <a:rPr lang="en-US" b="1" dirty="0"/>
              <a:t>Combinational Logic Circuits</a:t>
            </a:r>
          </a:p>
          <a:p>
            <a:pPr lvl="1"/>
            <a:r>
              <a:rPr lang="en-US" dirty="0"/>
              <a:t>In which variables are combined by the logical operations</a:t>
            </a:r>
          </a:p>
          <a:p>
            <a:pPr lvl="1"/>
            <a:r>
              <a:rPr lang="en-US" dirty="0"/>
              <a:t>Output depends on inputs and logic operations</a:t>
            </a:r>
          </a:p>
          <a:p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1107381" y="3581400"/>
            <a:ext cx="6817419" cy="2194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2362200" y="6019800"/>
            <a:ext cx="3991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Logic Diagram of a Combinational Circuit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SR Latch with Control Input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1530133" y="2148840"/>
            <a:ext cx="5937467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3558286" y="5486400"/>
            <a:ext cx="1502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Logic Diagram</a:t>
            </a:r>
          </a:p>
        </p:txBody>
      </p:sp>
      <p:sp>
        <p:nvSpPr>
          <p:cNvPr id="9" name="Rectangle 8"/>
          <p:cNvSpPr/>
          <p:nvPr/>
        </p:nvSpPr>
        <p:spPr>
          <a:xfrm>
            <a:off x="2139732" y="2133600"/>
            <a:ext cx="4572000" cy="2895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SR Latch with Control Input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1530133" y="2148840"/>
            <a:ext cx="5937467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3558286" y="5486400"/>
            <a:ext cx="1502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Logic Diagram</a:t>
            </a:r>
          </a:p>
        </p:txBody>
      </p:sp>
      <p:sp>
        <p:nvSpPr>
          <p:cNvPr id="9" name="Rectangle 8"/>
          <p:cNvSpPr/>
          <p:nvPr/>
        </p:nvSpPr>
        <p:spPr>
          <a:xfrm>
            <a:off x="2139732" y="2133600"/>
            <a:ext cx="4572000" cy="2895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38200" y="3352800"/>
            <a:ext cx="646331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C = 1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SR Latch with Control Input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1530133" y="2148840"/>
            <a:ext cx="5937467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3558286" y="5486400"/>
            <a:ext cx="1502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Logic Diagram</a:t>
            </a:r>
          </a:p>
        </p:txBody>
      </p:sp>
      <p:sp>
        <p:nvSpPr>
          <p:cNvPr id="9" name="Rectangle 8"/>
          <p:cNvSpPr/>
          <p:nvPr/>
        </p:nvSpPr>
        <p:spPr>
          <a:xfrm>
            <a:off x="2139732" y="2133600"/>
            <a:ext cx="4572000" cy="2895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38200" y="3352800"/>
            <a:ext cx="646331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C = 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038600" y="2209800"/>
            <a:ext cx="348172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S’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962400" y="4038600"/>
            <a:ext cx="373820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R’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SR Latch with Control Input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1530133" y="2148840"/>
            <a:ext cx="5937467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3558286" y="5486400"/>
            <a:ext cx="1502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Logic Diagram</a:t>
            </a:r>
          </a:p>
        </p:txBody>
      </p:sp>
      <p:sp>
        <p:nvSpPr>
          <p:cNvPr id="9" name="Rectangle 8"/>
          <p:cNvSpPr/>
          <p:nvPr/>
        </p:nvSpPr>
        <p:spPr>
          <a:xfrm>
            <a:off x="2139732" y="2133600"/>
            <a:ext cx="4572000" cy="2895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38200" y="3352800"/>
            <a:ext cx="646331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C = 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038600" y="2209800"/>
            <a:ext cx="348172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S’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962400" y="4038600"/>
            <a:ext cx="373820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R’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943600" y="4495800"/>
            <a:ext cx="1066318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(R’ Q(t) )’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SR Latch with Control Input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1530133" y="2148840"/>
            <a:ext cx="5937467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3558286" y="5486400"/>
            <a:ext cx="1502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Logic Diagram</a:t>
            </a:r>
          </a:p>
        </p:txBody>
      </p:sp>
      <p:sp>
        <p:nvSpPr>
          <p:cNvPr id="9" name="Rectangle 8"/>
          <p:cNvSpPr/>
          <p:nvPr/>
        </p:nvSpPr>
        <p:spPr>
          <a:xfrm>
            <a:off x="2139732" y="2133600"/>
            <a:ext cx="4572000" cy="2895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38200" y="3352800"/>
            <a:ext cx="646331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C = 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038600" y="2209800"/>
            <a:ext cx="348172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S’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962400" y="4038600"/>
            <a:ext cx="373820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R’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943600" y="4495800"/>
            <a:ext cx="1066318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(R’ Q(t) )’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943600" y="2286000"/>
            <a:ext cx="1541769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(S’ (R’ Q(t) )’ )’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Equation of SR Flip-Flop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400"/>
            <a:ext cx="8229600" cy="6858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US" sz="2800" b="1" dirty="0"/>
              <a:t>Q(t+1) = S(t) + R’(t)Q(t)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1219200" y="2209800"/>
            <a:ext cx="6056352" cy="2651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1752600" y="2133600"/>
            <a:ext cx="4800600" cy="2895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38200" y="6324600"/>
            <a:ext cx="6001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Q(t+1) is a function of input signals S and R at time t and Q(t)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Equation </a:t>
            </a:r>
            <a:r>
              <a:rPr lang="en-US"/>
              <a:t>of Positive-Edge-Triggered </a:t>
            </a:r>
            <a:r>
              <a:rPr lang="en-US" dirty="0"/>
              <a:t>JK Flip-Flop</a:t>
            </a:r>
          </a:p>
        </p:txBody>
      </p:sp>
      <p:pic>
        <p:nvPicPr>
          <p:cNvPr id="4" name="Picture 2" descr="C:\Users\Samin\Desktop\20150419_205843.jpg"/>
          <p:cNvPicPr>
            <a:picLocks noChangeAspect="1" noChangeArrowheads="1"/>
          </p:cNvPicPr>
          <p:nvPr/>
        </p:nvPicPr>
        <p:blipFill>
          <a:blip r:embed="rId2">
            <a:lum bright="-10000" contrast="40000"/>
          </a:blip>
          <a:srcRect/>
          <a:stretch>
            <a:fillRect/>
          </a:stretch>
        </p:blipFill>
        <p:spPr bwMode="auto">
          <a:xfrm>
            <a:off x="508000" y="1803400"/>
            <a:ext cx="8128000" cy="32512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1981200" y="5181600"/>
            <a:ext cx="47973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Q(t+1) = J(t)Q’(t) + K’(t)Q(t)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Combinational VS Sequential Circuits (contd.)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133600"/>
          </a:xfrm>
        </p:spPr>
        <p:txBody>
          <a:bodyPr/>
          <a:lstStyle/>
          <a:p>
            <a:r>
              <a:rPr lang="en-US" b="1"/>
              <a:t>Sequential Circuits</a:t>
            </a:r>
            <a:endParaRPr lang="en-US" b="1" dirty="0"/>
          </a:p>
          <a:p>
            <a:pPr lvl="1"/>
            <a:r>
              <a:rPr lang="en-US" dirty="0"/>
              <a:t>Which include storage elements</a:t>
            </a:r>
          </a:p>
          <a:p>
            <a:pPr lvl="1"/>
            <a:r>
              <a:rPr lang="en-US" dirty="0"/>
              <a:t>Output depends on input and the value of storage element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838200" y="3886200"/>
            <a:ext cx="7342632" cy="2011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2590800" y="6096000"/>
            <a:ext cx="3612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Logic Diagram of a Sequential Circuit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 Element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dirty="0"/>
              <a:t>Storage elements are circuits </a:t>
            </a:r>
          </a:p>
          <a:p>
            <a:pPr marL="742950" lvl="2" indent="-342900"/>
            <a:r>
              <a:rPr lang="en-US"/>
              <a:t>that stores </a:t>
            </a:r>
            <a:r>
              <a:rPr lang="en-US" dirty="0"/>
              <a:t>binary information for indefinite time</a:t>
            </a:r>
          </a:p>
          <a:p>
            <a:pPr marL="742950" lvl="2" indent="-342900"/>
            <a:r>
              <a:rPr lang="en-US" dirty="0"/>
              <a:t>Can change their state(value stored) on the basis of input signal</a:t>
            </a:r>
          </a:p>
          <a:p>
            <a:pPr marL="342900" lvl="1" indent="-342900">
              <a:buFont typeface="Arial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514600"/>
            <a:ext cx="8229600" cy="1143000"/>
          </a:xfrm>
        </p:spPr>
        <p:txBody>
          <a:bodyPr/>
          <a:lstStyle/>
          <a:p>
            <a:r>
              <a:rPr lang="en-US" dirty="0"/>
              <a:t>Latches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SR Latch</a:t>
            </a:r>
          </a:p>
        </p:txBody>
      </p:sp>
      <p:pic>
        <p:nvPicPr>
          <p:cNvPr id="1026" name="Picture 2" descr="C:\Users\Samin\Desktop\Latch.jpg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304800" y="990600"/>
            <a:ext cx="3443843" cy="2651760"/>
          </a:xfrm>
          <a:prstGeom prst="rect">
            <a:avLst/>
          </a:prstGeom>
          <a:noFill/>
        </p:spPr>
      </p:pic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476998" y="990600"/>
          <a:ext cx="2514604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09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35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35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55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Input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Output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State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Q’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Set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Reset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Undefined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lum bright="-20000" contrast="40000"/>
          </a:blip>
          <a:srcRect/>
          <a:stretch>
            <a:fillRect/>
          </a:stretch>
        </p:blipFill>
        <p:spPr bwMode="auto">
          <a:xfrm>
            <a:off x="1219200" y="3886200"/>
            <a:ext cx="7000875" cy="217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2556004" y="6031468"/>
            <a:ext cx="4532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Timing diagram / Logic Simulation of SR Latch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010400" y="533400"/>
            <a:ext cx="1574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Function Table</a:t>
            </a:r>
          </a:p>
        </p:txBody>
      </p:sp>
      <p:sp>
        <p:nvSpPr>
          <p:cNvPr id="8" name="Rectangle 7"/>
          <p:cNvSpPr/>
          <p:nvPr/>
        </p:nvSpPr>
        <p:spPr>
          <a:xfrm>
            <a:off x="762000" y="838200"/>
            <a:ext cx="2438400" cy="2971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4">
            <a:lum bright="-20000" contrast="40000"/>
          </a:blip>
          <a:srcRect/>
          <a:stretch>
            <a:fillRect/>
          </a:stretch>
        </p:blipFill>
        <p:spPr bwMode="auto">
          <a:xfrm>
            <a:off x="4267200" y="1143000"/>
            <a:ext cx="1809750" cy="235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1" name="Straight Connector 10"/>
          <p:cNvCxnSpPr/>
          <p:nvPr/>
        </p:nvCxnSpPr>
        <p:spPr>
          <a:xfrm rot="5400000">
            <a:off x="953294" y="4991100"/>
            <a:ext cx="2209006" cy="79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5400000">
            <a:off x="2553494" y="4990306"/>
            <a:ext cx="2209006" cy="79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5400000">
            <a:off x="4229100" y="4990306"/>
            <a:ext cx="2209006" cy="79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5400000">
            <a:off x="5829299" y="4991100"/>
            <a:ext cx="2209006" cy="79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5400000">
            <a:off x="6667499" y="4990306"/>
            <a:ext cx="2209006" cy="79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267200" y="762000"/>
            <a:ext cx="1679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Graphic Symbol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219200" y="304800"/>
            <a:ext cx="1522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Logic Diagram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019800" y="1524000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Q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019800" y="2590800"/>
            <a:ext cx="404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Q’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S’R’ Latch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5410200" y="3514725"/>
          <a:ext cx="3352804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46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46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14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14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206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Input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Output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State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R’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Q’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Set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Reset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Undefined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1371600" y="609600"/>
            <a:ext cx="4810125" cy="275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lum bright="-20000" contrast="40000"/>
          </a:blip>
          <a:srcRect/>
          <a:stretch>
            <a:fillRect/>
          </a:stretch>
        </p:blipFill>
        <p:spPr bwMode="auto">
          <a:xfrm>
            <a:off x="609600" y="3286125"/>
            <a:ext cx="1957314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2819400" y="771525"/>
            <a:ext cx="2743200" cy="2590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38200" y="5964793"/>
            <a:ext cx="1679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Graphic Symbol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629400" y="3069193"/>
            <a:ext cx="1574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Function Table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429000" y="3514725"/>
            <a:ext cx="1522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Logic Diagram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667000" y="3897868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Q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667000" y="4964668"/>
            <a:ext cx="404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Q’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610</TotalTime>
  <Words>1297</Words>
  <Application>Microsoft Office PowerPoint</Application>
  <PresentationFormat>On-screen Show (4:3)</PresentationFormat>
  <Paragraphs>648</Paragraphs>
  <Slides>46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7" baseType="lpstr">
      <vt:lpstr>Office Theme</vt:lpstr>
      <vt:lpstr>Flip-Flops</vt:lpstr>
      <vt:lpstr>Revision</vt:lpstr>
      <vt:lpstr>Types of Logic Circuits</vt:lpstr>
      <vt:lpstr>Combinational VS Sequential Circuits</vt:lpstr>
      <vt:lpstr>Combinational VS Sequential Circuits (contd.)</vt:lpstr>
      <vt:lpstr>Storage Element</vt:lpstr>
      <vt:lpstr>Latches</vt:lpstr>
      <vt:lpstr>SR Latch</vt:lpstr>
      <vt:lpstr>S’R’ Latch</vt:lpstr>
      <vt:lpstr>SR Latch with Control Input</vt:lpstr>
      <vt:lpstr>D Latch</vt:lpstr>
      <vt:lpstr>Synchronization in Digital Systems</vt:lpstr>
      <vt:lpstr>Synchronization in Digital Systems</vt:lpstr>
      <vt:lpstr>Flip-Flop</vt:lpstr>
      <vt:lpstr>Types of Flip-Flops</vt:lpstr>
      <vt:lpstr>Pulse-Triggered Flip-Flop</vt:lpstr>
      <vt:lpstr>SR Master Slave Flip-Flop</vt:lpstr>
      <vt:lpstr>SR Master-Slave Flip-Flop</vt:lpstr>
      <vt:lpstr>Master-Slave JK Flip-Flop</vt:lpstr>
      <vt:lpstr>Master-Slave JK Flip-Flop</vt:lpstr>
      <vt:lpstr>Master-Slave JK Flip-Flop</vt:lpstr>
      <vt:lpstr>Master-Slave JK Flip-Flop</vt:lpstr>
      <vt:lpstr>Master-Slave JK Flip-Flop</vt:lpstr>
      <vt:lpstr>Master-Slave JK Flip-Flop</vt:lpstr>
      <vt:lpstr>Master-Slave JK Flip-Flop</vt:lpstr>
      <vt:lpstr>Master-Slave JK Flip-Flop</vt:lpstr>
      <vt:lpstr>Master-Slave JK Flip-Flop</vt:lpstr>
      <vt:lpstr>Master-Slave JK Flip-Flop</vt:lpstr>
      <vt:lpstr>Master-Slave JK Flip-Flop</vt:lpstr>
      <vt:lpstr>Master-Slave JK Flip-Flop</vt:lpstr>
      <vt:lpstr>Master-Slave JK Flip-Flop</vt:lpstr>
      <vt:lpstr>Test Your Concepts</vt:lpstr>
      <vt:lpstr>Pulse-Triggered Flip-Flop  vs  Edge-Triggered Flip-Flop</vt:lpstr>
      <vt:lpstr>Positive-Edge-Triggered D Flip-Flop</vt:lpstr>
      <vt:lpstr>Positive-Edge-Triggered D Flip-Flop</vt:lpstr>
      <vt:lpstr>Negative-Edge-Triggered D Flip-Flop</vt:lpstr>
      <vt:lpstr>Positive-Edge-Triggered JK Flip-Flop</vt:lpstr>
      <vt:lpstr>Equations of Flip-Flops</vt:lpstr>
      <vt:lpstr>Equation of D Flip-Flop</vt:lpstr>
      <vt:lpstr>SR Latch with Control Input</vt:lpstr>
      <vt:lpstr>SR Latch with Control Input</vt:lpstr>
      <vt:lpstr>SR Latch with Control Input</vt:lpstr>
      <vt:lpstr>SR Latch with Control Input</vt:lpstr>
      <vt:lpstr>SR Latch with Control Input</vt:lpstr>
      <vt:lpstr>Equation of SR Flip-Flop</vt:lpstr>
      <vt:lpstr>Equation of Positive-Edge-Triggered JK Flip-Flop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Flip-Flops</dc:title>
  <dc:creator>Samin</dc:creator>
  <cp:lastModifiedBy>Nazo ‮</cp:lastModifiedBy>
  <cp:revision>232</cp:revision>
  <dcterms:created xsi:type="dcterms:W3CDTF">2006-08-16T00:00:00Z</dcterms:created>
  <dcterms:modified xsi:type="dcterms:W3CDTF">2022-05-08T09:41:37Z</dcterms:modified>
</cp:coreProperties>
</file>