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63" r:id="rId6"/>
    <p:sldId id="259" r:id="rId7"/>
    <p:sldId id="277" r:id="rId8"/>
    <p:sldId id="268" r:id="rId9"/>
    <p:sldId id="267" r:id="rId10"/>
    <p:sldId id="261" r:id="rId11"/>
    <p:sldId id="269" r:id="rId12"/>
    <p:sldId id="270" r:id="rId13"/>
    <p:sldId id="276" r:id="rId14"/>
    <p:sldId id="264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82" autoAdjust="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3C2DB-05CA-4837-B4D8-A9B3B370A455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5DF3-93F5-4695-A8C3-AA0AE7C10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 S , R ) = (0,1) </a:t>
            </a:r>
            <a:r>
              <a:rPr lang="en-US" dirty="0">
                <a:sym typeface="Wingdings" pitchFamily="2" charset="2"/>
              </a:rPr>
              <a:t> Bubbles at S and R inputs  ( 1 , 0 ) coming in the flip-flop  save 1 asynchronously</a:t>
            </a:r>
            <a:endParaRPr lang="en-US" dirty="0"/>
          </a:p>
          <a:p>
            <a:r>
              <a:rPr lang="en-US" dirty="0"/>
              <a:t>Reference: Page 221 </a:t>
            </a:r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Edition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 337 </a:t>
            </a:r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.png" /><Relationship Id="rId4" Type="http://schemas.openxmlformats.org/officeDocument/2006/relationships/image" Target="../media/image11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.png" /><Relationship Id="rId4" Type="http://schemas.openxmlformats.org/officeDocument/2006/relationships/image" Target="../media/image11.png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  <a:p>
            <a:r>
              <a:rPr lang="en-US" dirty="0"/>
              <a:t>Chapter 7</a:t>
            </a:r>
          </a:p>
          <a:p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1. Load Control with Clock Gating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399" y="838200"/>
            <a:ext cx="303627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038600" y="1142999"/>
            <a:ext cx="44917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1219200"/>
            <a:ext cx="79701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C Input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1. Load Control with Clock Gating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5210" y="838200"/>
            <a:ext cx="44917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04800" y="1981200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Cinput</a:t>
            </a:r>
            <a:r>
              <a:rPr lang="en-US" sz="2800" dirty="0"/>
              <a:t> = Load ’ + Clock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u="sng" dirty="0"/>
              <a:t>Load = 1:</a:t>
            </a:r>
          </a:p>
          <a:p>
            <a:pPr algn="just"/>
            <a:endParaRPr lang="en-US" sz="2800" u="sng" dirty="0"/>
          </a:p>
          <a:p>
            <a:pPr algn="just"/>
            <a:r>
              <a:rPr lang="en-US" sz="2800" dirty="0" err="1"/>
              <a:t>Cinput</a:t>
            </a:r>
            <a:r>
              <a:rPr lang="en-US" sz="2800" dirty="0"/>
              <a:t> = 0 + Clock</a:t>
            </a:r>
          </a:p>
          <a:p>
            <a:pPr algn="just"/>
            <a:r>
              <a:rPr lang="en-US" sz="2800" dirty="0" err="1"/>
              <a:t>Cinput</a:t>
            </a:r>
            <a:r>
              <a:rPr lang="en-US" sz="2800" dirty="0"/>
              <a:t> = Clock (X + 0 = X)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- Register is clocked normally</a:t>
            </a:r>
          </a:p>
          <a:p>
            <a:pPr algn="just"/>
            <a:r>
              <a:rPr lang="en-US" sz="2800" dirty="0"/>
              <a:t>- New information is transferred into the register on positive edge of clock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1. Load Control with Clock Gating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5210" y="838200"/>
            <a:ext cx="44917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04800" y="1981200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Cinput</a:t>
            </a:r>
            <a:r>
              <a:rPr lang="en-US" sz="2800" dirty="0"/>
              <a:t> = Load ’ + Clock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u="sng" dirty="0"/>
              <a:t>Load = 0:</a:t>
            </a:r>
          </a:p>
          <a:p>
            <a:pPr algn="just"/>
            <a:endParaRPr lang="en-US" sz="2800" u="sng" dirty="0"/>
          </a:p>
          <a:p>
            <a:pPr algn="just"/>
            <a:r>
              <a:rPr lang="en-US" sz="2800" dirty="0" err="1"/>
              <a:t>Cinput</a:t>
            </a:r>
            <a:r>
              <a:rPr lang="en-US" sz="2800" dirty="0"/>
              <a:t> = 1 + Clock</a:t>
            </a:r>
          </a:p>
          <a:p>
            <a:pPr algn="just"/>
            <a:r>
              <a:rPr lang="en-US" sz="2800" dirty="0" err="1"/>
              <a:t>Cinput</a:t>
            </a:r>
            <a:r>
              <a:rPr lang="en-US" sz="2800" dirty="0"/>
              <a:t> = 1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-  Clock has been stopped to enter Flip-Flop</a:t>
            </a:r>
          </a:p>
          <a:p>
            <a:pPr algn="just"/>
            <a:r>
              <a:rPr lang="en-US" sz="2800" dirty="0"/>
              <a:t>- No positive transitions on C Inputs, contents of registers remain unchanged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1. Load Control with Clock Gating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399" y="838200"/>
            <a:ext cx="303627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038600" y="1142999"/>
            <a:ext cx="44917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3717702" y="3093720"/>
            <a:ext cx="4816698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1219200"/>
            <a:ext cx="79701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C Input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4495800"/>
            <a:ext cx="1143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343400" y="39624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400006" y="39624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33900" y="48387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57600" y="5373469"/>
            <a:ext cx="1690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Clock stopped</a:t>
            </a:r>
          </a:p>
          <a:p>
            <a:r>
              <a:rPr lang="en-US" b="1" dirty="0">
                <a:solidFill>
                  <a:srgbClr val="C00000"/>
                </a:solidFill>
              </a:rPr>
              <a:t>Behind the gate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6400" y="4648200"/>
            <a:ext cx="1905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6477000" y="48006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8400" y="5334000"/>
            <a:ext cx="19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Clock being passed</a:t>
            </a:r>
          </a:p>
          <a:p>
            <a:r>
              <a:rPr lang="en-US" b="1" dirty="0">
                <a:solidFill>
                  <a:srgbClr val="C00000"/>
                </a:solidFill>
              </a:rPr>
              <a:t>To register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2. Load Control with D Input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685800"/>
            <a:ext cx="256854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648200" y="1295400"/>
            <a:ext cx="3793787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5791200" y="3352800"/>
            <a:ext cx="1497612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1600200" y="519684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54218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2. Load Control with D Input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685800"/>
            <a:ext cx="256854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648200" y="1295400"/>
            <a:ext cx="3793787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5791200" y="3352800"/>
            <a:ext cx="1497612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1600200" y="519684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54218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12954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Enable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rot="16200000" flipH="1">
            <a:off x="4278134" y="1687334"/>
            <a:ext cx="316470" cy="27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2. Load Control with D Input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81000" y="1798320"/>
            <a:ext cx="843063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2. Load Control with D Input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81000" y="1798320"/>
            <a:ext cx="843063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143000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3429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4114" y="3745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6096000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 . 0 = 0</a:t>
            </a:r>
          </a:p>
          <a:p>
            <a:r>
              <a:rPr lang="en-US" b="1" dirty="0"/>
              <a:t>X . 1 =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2590800"/>
            <a:ext cx="3433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3048000"/>
            <a:ext cx="3433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1295400"/>
            <a:ext cx="564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Requirement: Enable = 0 </a:t>
            </a:r>
            <a:r>
              <a:rPr lang="en-US" b="1" dirty="0">
                <a:sym typeface="Wingdings" pitchFamily="2" charset="2"/>
              </a:rPr>
              <a:t> Flip Flop Disabled  Retain Q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2. Load Control with D Input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81000" y="1798320"/>
            <a:ext cx="843063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143000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3429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4114" y="3745468"/>
            <a:ext cx="3305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6096000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 . 0 = 0</a:t>
            </a:r>
          </a:p>
          <a:p>
            <a:r>
              <a:rPr lang="en-US" b="1" dirty="0"/>
              <a:t>X . 1 =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2590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3048000"/>
            <a:ext cx="3305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1295400"/>
            <a:ext cx="590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Requirement: Enable </a:t>
            </a:r>
            <a:r>
              <a:rPr lang="en-US" b="1" dirty="0"/>
              <a:t>= 1 </a:t>
            </a:r>
            <a:r>
              <a:rPr lang="en-US" b="1" dirty="0">
                <a:sym typeface="Wingdings" pitchFamily="2" charset="2"/>
              </a:rPr>
              <a:t> Flip Flop Enabled  Save Data D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Positive-Edge-Triggered D Flip-Flop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2057400"/>
            <a:ext cx="5334000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1981200"/>
            <a:ext cx="44196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002268"/>
          <a:ext cx="251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Q(t+1)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565033" y="2678668"/>
            <a:ext cx="166102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549653" y="4583668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Graphic Symbol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0" y="2221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 Table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1600200" y="51054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09600" y="52578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D Flip-Flop with Direct Inputs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447800" y="762000"/>
            <a:ext cx="6453819" cy="3749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1600200" y="51054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467600" y="2286000"/>
            <a:ext cx="14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Independent</a:t>
            </a:r>
          </a:p>
          <a:p>
            <a:r>
              <a:rPr lang="en-US" b="1" dirty="0"/>
              <a:t>Of clock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6858000" y="28956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6629400" y="1600200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52578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4-bit Register with parallel load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05000" y="838200"/>
            <a:ext cx="3257097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6019800" y="990600"/>
            <a:ext cx="1785404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19400" y="6248400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Logic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3581400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Symbol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15000" y="5105400"/>
          <a:ext cx="24384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91200" y="4648200"/>
            <a:ext cx="192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Register Contents: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4-bit Register with parallel load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610303" y="838200"/>
            <a:ext cx="3257097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291796" y="2057400"/>
            <a:ext cx="1785404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19400" y="6248400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Logic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72796" y="4648200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Symbol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2362200"/>
            <a:ext cx="1661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4 Flip-Flops</a:t>
            </a:r>
          </a:p>
          <a:p>
            <a:r>
              <a:rPr lang="en-US" b="1" dirty="0">
                <a:solidFill>
                  <a:srgbClr val="C00000"/>
                </a:solidFill>
              </a:rPr>
              <a:t>connected with</a:t>
            </a:r>
          </a:p>
          <a:p>
            <a:r>
              <a:rPr lang="en-US" b="1" dirty="0">
                <a:solidFill>
                  <a:srgbClr val="C00000"/>
                </a:solidFill>
              </a:rPr>
              <a:t>one clock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95400" y="152400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790700" y="22479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3276600"/>
            <a:ext cx="20862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Reset functionality</a:t>
            </a:r>
          </a:p>
          <a:p>
            <a:r>
              <a:rPr lang="en-US" b="1" dirty="0">
                <a:solidFill>
                  <a:srgbClr val="C00000"/>
                </a:solidFill>
              </a:rPr>
              <a:t>for Register</a:t>
            </a:r>
          </a:p>
          <a:p>
            <a:r>
              <a:rPr lang="en-US" b="1" dirty="0">
                <a:solidFill>
                  <a:srgbClr val="C00000"/>
                </a:solidFill>
              </a:rPr>
              <a:t>(initialization)</a:t>
            </a:r>
          </a:p>
          <a:p>
            <a:r>
              <a:rPr lang="en-US" b="1" dirty="0">
                <a:solidFill>
                  <a:srgbClr val="C00000"/>
                </a:solidFill>
              </a:rPr>
              <a:t>to set all 4 bits</a:t>
            </a:r>
          </a:p>
          <a:p>
            <a:r>
              <a:rPr lang="en-US" b="1" dirty="0">
                <a:solidFill>
                  <a:srgbClr val="C00000"/>
                </a:solidFill>
              </a:rPr>
              <a:t>to zero (irrespective</a:t>
            </a:r>
          </a:p>
          <a:p>
            <a:r>
              <a:rPr lang="en-US" b="1" dirty="0">
                <a:solidFill>
                  <a:srgbClr val="C00000"/>
                </a:solidFill>
              </a:rPr>
              <a:t>of clock signal) i.e.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8600" y="5105400"/>
          <a:ext cx="2438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4-bit Register works?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600200" y="519684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54218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Clock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895600" y="609600"/>
            <a:ext cx="2870662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00800" y="2133600"/>
            <a:ext cx="20406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if we connect</a:t>
            </a:r>
          </a:p>
          <a:p>
            <a:r>
              <a:rPr lang="en-US" b="1" dirty="0">
                <a:solidFill>
                  <a:srgbClr val="C00000"/>
                </a:solidFill>
              </a:rPr>
              <a:t>Clock to first two</a:t>
            </a:r>
          </a:p>
          <a:p>
            <a:r>
              <a:rPr lang="en-US" b="1" dirty="0">
                <a:solidFill>
                  <a:srgbClr val="C00000"/>
                </a:solidFill>
              </a:rPr>
              <a:t>Flip-flops and </a:t>
            </a:r>
          </a:p>
          <a:p>
            <a:r>
              <a:rPr lang="en-US" b="1" dirty="0">
                <a:solidFill>
                  <a:srgbClr val="C00000"/>
                </a:solidFill>
              </a:rPr>
              <a:t>(Clock)’ to last </a:t>
            </a:r>
          </a:p>
          <a:p>
            <a:r>
              <a:rPr lang="en-US" b="1" dirty="0">
                <a:solidFill>
                  <a:srgbClr val="C00000"/>
                </a:solidFill>
              </a:rPr>
              <a:t>Two flip-flops?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Register Load: </a:t>
            </a:r>
          </a:p>
          <a:p>
            <a:pPr marL="514350" indent="-514350">
              <a:buNone/>
            </a:pPr>
            <a:r>
              <a:rPr lang="en-US" dirty="0"/>
              <a:t>	“Transfer of new information into a register”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Parallel Loading:</a:t>
            </a:r>
          </a:p>
          <a:p>
            <a:pPr marL="514350" indent="-514350">
              <a:buNone/>
            </a:pPr>
            <a:r>
              <a:rPr lang="en-US" dirty="0"/>
              <a:t>	All the bits of register loaded simultaneously with a common clock pulse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u="sng" dirty="0"/>
              <a:t>Problem:</a:t>
            </a:r>
          </a:p>
          <a:p>
            <a:pPr marL="514350" indent="-514350">
              <a:buNone/>
            </a:pPr>
            <a:r>
              <a:rPr lang="en-US" dirty="0"/>
              <a:t>Keep the data saved until user wants to change it i.e. Do not update contents with clock.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u="sng" dirty="0"/>
              <a:t>Solution:</a:t>
            </a:r>
          </a:p>
          <a:p>
            <a:pPr marL="514350" indent="-514350">
              <a:buNone/>
            </a:pPr>
            <a:r>
              <a:rPr lang="en-US" dirty="0"/>
              <a:t>Update register functionality such that:</a:t>
            </a:r>
          </a:p>
          <a:p>
            <a:pPr marL="514350" indent="-514350">
              <a:buNone/>
            </a:pPr>
            <a:r>
              <a:rPr lang="en-US" dirty="0"/>
              <a:t>Load = 0 </a:t>
            </a:r>
            <a:r>
              <a:rPr lang="en-US" dirty="0">
                <a:sym typeface="Wingdings" pitchFamily="2" charset="2"/>
              </a:rPr>
              <a:t> Content unchanged even with clock</a:t>
            </a:r>
          </a:p>
          <a:p>
            <a:pPr marL="514350" indent="-514350">
              <a:buNone/>
            </a:pPr>
            <a:r>
              <a:rPr lang="en-US" dirty="0">
                <a:sym typeface="Wingdings" pitchFamily="2" charset="2"/>
              </a:rPr>
              <a:t>Load = 1  Follow the clock to change the contents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u="sng" dirty="0"/>
              <a:t>Methods to control Register Load: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control with Clock Gating</a:t>
            </a:r>
          </a:p>
          <a:p>
            <a:pPr marL="914400" lvl="1" indent="-514350">
              <a:buNone/>
            </a:pPr>
            <a:r>
              <a:rPr lang="en-US" dirty="0"/>
              <a:t>Clock Gating: Prevent clock from reaching the flip-flops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 control with D Input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466</Words>
  <Application>Microsoft Office PowerPoint</Application>
  <PresentationFormat>On-screen Show (4:3)</PresentationFormat>
  <Paragraphs>134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Registers</vt:lpstr>
      <vt:lpstr>Positive-Edge-Triggered D Flip-Flop</vt:lpstr>
      <vt:lpstr>D Flip-Flop with Direct Inputs</vt:lpstr>
      <vt:lpstr>4-bit Register with parallel load</vt:lpstr>
      <vt:lpstr>4-bit Register with parallel load</vt:lpstr>
      <vt:lpstr>How 4-bit Register works?</vt:lpstr>
      <vt:lpstr>Register Load</vt:lpstr>
      <vt:lpstr>Register Load</vt:lpstr>
      <vt:lpstr>Register Load</vt:lpstr>
      <vt:lpstr>1. Load Control with Clock Gating</vt:lpstr>
      <vt:lpstr>1. Load Control with Clock Gating</vt:lpstr>
      <vt:lpstr>1. Load Control with Clock Gating</vt:lpstr>
      <vt:lpstr>1. Load Control with Clock Gating</vt:lpstr>
      <vt:lpstr>2. Load Control with D Input</vt:lpstr>
      <vt:lpstr>2. Load Control with D Input</vt:lpstr>
      <vt:lpstr>2. Load Control with D Input</vt:lpstr>
      <vt:lpstr>2. Load Control with D Input</vt:lpstr>
      <vt:lpstr>2. Load Control with D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Registers and Register Transfers</dc:title>
  <dc:creator>Samin</dc:creator>
  <cp:lastModifiedBy>Nazo ‮</cp:lastModifiedBy>
  <cp:revision>120</cp:revision>
  <dcterms:created xsi:type="dcterms:W3CDTF">2006-08-16T00:00:00Z</dcterms:created>
  <dcterms:modified xsi:type="dcterms:W3CDTF">2022-05-29T19:58:15Z</dcterms:modified>
</cp:coreProperties>
</file>