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7" r:id="rId3"/>
    <p:sldId id="258" r:id="rId4"/>
    <p:sldId id="261" r:id="rId5"/>
    <p:sldId id="264" r:id="rId6"/>
    <p:sldId id="266" r:id="rId7"/>
    <p:sldId id="273" r:id="rId8"/>
    <p:sldId id="268" r:id="rId9"/>
    <p:sldId id="290" r:id="rId10"/>
    <p:sldId id="291" r:id="rId11"/>
    <p:sldId id="292" r:id="rId12"/>
    <p:sldId id="293" r:id="rId13"/>
    <p:sldId id="284" r:id="rId14"/>
    <p:sldId id="269" r:id="rId15"/>
    <p:sldId id="270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105" d="100"/>
          <a:sy n="105" d="100"/>
        </p:scale>
        <p:origin x="171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C2DB-05CA-4837-B4D8-A9B3B370A455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5DF3-93F5-4695-A8C3-AA0AE7C10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354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354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Function table of Bidirectional shift register with Parallel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Bidirectional</a:t>
            </a:r>
            <a:r>
              <a:rPr lang="en-US" baseline="0" dirty="0"/>
              <a:t> Shift Register with parallel Load. </a:t>
            </a:r>
            <a:r>
              <a:rPr lang="en-US" dirty="0"/>
              <a:t>Page 355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337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</a:t>
            </a:r>
            <a:r>
              <a:rPr lang="en-US" baseline="0" dirty="0"/>
              <a:t> 337 </a:t>
            </a:r>
            <a:r>
              <a:rPr lang="en-US" baseline="0" dirty="0" err="1"/>
              <a:t>Moris</a:t>
            </a:r>
            <a:r>
              <a:rPr lang="en-US" baseline="0" dirty="0"/>
              <a:t> </a:t>
            </a:r>
            <a:r>
              <a:rPr lang="en-US" baseline="0" dirty="0" err="1"/>
              <a:t>Mano</a:t>
            </a:r>
            <a:r>
              <a:rPr lang="en-US" baseline="0" dirty="0"/>
              <a:t> 4</a:t>
            </a:r>
            <a:r>
              <a:rPr lang="en-US" baseline="30000" dirty="0"/>
              <a:t>th</a:t>
            </a:r>
            <a:r>
              <a:rPr lang="en-US" baseline="0" dirty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339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</a:t>
            </a:r>
            <a:r>
              <a:rPr lang="en-US"/>
              <a:t>4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353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375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375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pair of significant</a:t>
            </a:r>
            <a:r>
              <a:rPr lang="en-US" baseline="0" dirty="0"/>
              <a:t> bits (A</a:t>
            </a:r>
            <a:r>
              <a:rPr lang="en-US" sz="1000" baseline="0" dirty="0"/>
              <a:t>i, Bi</a:t>
            </a:r>
            <a:r>
              <a:rPr lang="en-US" baseline="0" dirty="0"/>
              <a:t>) is being added at one clock pulse. </a:t>
            </a:r>
            <a:r>
              <a:rPr lang="en-US" dirty="0"/>
              <a:t>Page 377</a:t>
            </a:r>
            <a:r>
              <a:rPr lang="en-US" baseline="0" dirty="0"/>
              <a:t> </a:t>
            </a:r>
            <a:r>
              <a:rPr lang="en-US" baseline="0" dirty="0" err="1"/>
              <a:t>Moris</a:t>
            </a:r>
            <a:r>
              <a:rPr lang="en-US" baseline="0" dirty="0"/>
              <a:t> </a:t>
            </a:r>
            <a:r>
              <a:rPr lang="en-US" baseline="0" dirty="0" err="1"/>
              <a:t>Mano</a:t>
            </a:r>
            <a:r>
              <a:rPr lang="en-US" baseline="0" dirty="0"/>
              <a:t> 4</a:t>
            </a:r>
            <a:r>
              <a:rPr lang="en-US" baseline="30000" dirty="0"/>
              <a:t>th</a:t>
            </a:r>
            <a:r>
              <a:rPr lang="en-US" baseline="0" dirty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377</a:t>
            </a:r>
            <a:r>
              <a:rPr lang="en-US" baseline="0" dirty="0"/>
              <a:t> </a:t>
            </a:r>
            <a:r>
              <a:rPr lang="en-US" baseline="0" dirty="0" err="1"/>
              <a:t>Moris</a:t>
            </a:r>
            <a:r>
              <a:rPr lang="en-US" baseline="0" dirty="0"/>
              <a:t> </a:t>
            </a:r>
            <a:r>
              <a:rPr lang="en-US" baseline="0" dirty="0" err="1"/>
              <a:t>Mano</a:t>
            </a:r>
            <a:r>
              <a:rPr lang="en-US" baseline="0" dirty="0"/>
              <a:t> 4</a:t>
            </a:r>
            <a:r>
              <a:rPr lang="en-US" baseline="30000" dirty="0"/>
              <a:t>th</a:t>
            </a:r>
            <a:r>
              <a:rPr lang="en-US" baseline="0" dirty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Reference</a:t>
            </a:r>
          </a:p>
          <a:p>
            <a:r>
              <a:rPr lang="en-US" dirty="0"/>
              <a:t>Chapter 7</a:t>
            </a:r>
          </a:p>
          <a:p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Shift Register works?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</a:p>
          <a:p>
            <a:r>
              <a:rPr lang="en-US" dirty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and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19600" y="48768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Shift Register works?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</a:p>
          <a:p>
            <a:r>
              <a:rPr lang="en-US" dirty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and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638800" y="48768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Shift Register works?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</a:p>
          <a:p>
            <a:r>
              <a:rPr lang="en-US" dirty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and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58000" y="49530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Can you design a register which shifts the data left?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err="1"/>
              <a:t>vs</a:t>
            </a:r>
            <a:r>
              <a:rPr lang="en-US" dirty="0"/>
              <a:t> Serial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Digital System is said to operate in </a:t>
            </a:r>
            <a:r>
              <a:rPr lang="en-US" b="1" dirty="0"/>
              <a:t>“Parallel Mode”</a:t>
            </a:r>
            <a:r>
              <a:rPr lang="en-US" dirty="0"/>
              <a:t> when all the bits are transferred or manipulated at a time.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Digital System is said to operate in </a:t>
            </a:r>
            <a:r>
              <a:rPr lang="en-US" b="1" dirty="0"/>
              <a:t>“Serial Mode”</a:t>
            </a:r>
            <a:r>
              <a:rPr lang="en-US" dirty="0"/>
              <a:t> when information in the system is transferred or manipulated one bit at a 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block doing?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20574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Transfer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20574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Serial Transfer Works?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20574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A = 1011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B = 0010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will be the value of both registers after 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and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Serial Transfer Works?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031125" y="28346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30444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6858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676400" y="3596640"/>
            <a:ext cx="6672884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419600"/>
            <a:ext cx="1020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r>
              <a:rPr lang="en-US" b="1" dirty="0">
                <a:solidFill>
                  <a:srgbClr val="C00000"/>
                </a:solidFill>
              </a:rPr>
              <a:t>B = A</a:t>
            </a:r>
          </a:p>
          <a:p>
            <a:r>
              <a:rPr lang="en-US" b="1" dirty="0">
                <a:solidFill>
                  <a:srgbClr val="C00000"/>
                </a:solidFill>
              </a:rPr>
              <a:t>A =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after T</a:t>
            </a:r>
            <a:r>
              <a:rPr lang="en-US" sz="2000" dirty="0"/>
              <a:t>4</a:t>
            </a:r>
            <a:r>
              <a:rPr lang="en-US" dirty="0"/>
              <a:t> we want:</a:t>
            </a:r>
          </a:p>
          <a:p>
            <a:pPr lvl="1" algn="ctr">
              <a:buNone/>
            </a:pPr>
            <a:r>
              <a:rPr lang="en-US" dirty="0"/>
              <a:t>B = A and A = A</a:t>
            </a:r>
          </a:p>
          <a:p>
            <a:pPr lvl="1" algn="ctr">
              <a:buNone/>
            </a:pPr>
            <a:r>
              <a:rPr lang="en-US" dirty="0"/>
              <a:t>Or</a:t>
            </a:r>
          </a:p>
          <a:p>
            <a:pPr lvl="1" algn="ctr">
              <a:buNone/>
            </a:pPr>
            <a:r>
              <a:rPr lang="en-US" dirty="0"/>
              <a:t>B = A and A = B</a:t>
            </a:r>
          </a:p>
          <a:p>
            <a:pPr lvl="1" algn="ctr">
              <a:buNone/>
            </a:pPr>
            <a:r>
              <a:rPr lang="en-US" dirty="0"/>
              <a:t>Or </a:t>
            </a:r>
          </a:p>
          <a:p>
            <a:pPr lvl="1" algn="ctr">
              <a:buNone/>
            </a:pPr>
            <a:r>
              <a:rPr lang="en-US" dirty="0"/>
              <a:t>B = A and C = B and A = C</a:t>
            </a:r>
          </a:p>
          <a:p>
            <a:pPr lvl="1" algn="ctr">
              <a:buNone/>
            </a:pPr>
            <a:endParaRPr lang="en-US" dirty="0"/>
          </a:p>
          <a:p>
            <a:pPr lvl="1"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Registers with Parallel Load</a:t>
            </a:r>
          </a:p>
          <a:p>
            <a:pPr marL="914400" lvl="1" indent="-514350">
              <a:buNone/>
            </a:pPr>
            <a:r>
              <a:rPr lang="en-US" dirty="0"/>
              <a:t>Simultaneously loading all bits from external input</a:t>
            </a:r>
          </a:p>
          <a:p>
            <a:pPr marL="914400" lvl="1" indent="-51435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Shift Registers</a:t>
            </a:r>
          </a:p>
          <a:p>
            <a:pPr marL="914400" lvl="1" indent="-514350"/>
            <a:r>
              <a:rPr lang="en-US" dirty="0"/>
              <a:t>Register which can shift its stored bits in one or both directions</a:t>
            </a:r>
          </a:p>
          <a:p>
            <a:pPr marL="914400" lvl="1" indent="-514350"/>
            <a:r>
              <a:rPr lang="en-US" dirty="0"/>
              <a:t>One bit (external input) being saved at a time</a:t>
            </a:r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Transfer with Shift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Requirement:</a:t>
            </a:r>
          </a:p>
          <a:p>
            <a:pPr algn="just">
              <a:buNone/>
            </a:pPr>
            <a:r>
              <a:rPr lang="en-US" dirty="0"/>
              <a:t>If Shift = 1 </a:t>
            </a:r>
            <a:r>
              <a:rPr lang="en-US" dirty="0">
                <a:sym typeface="Wingdings" pitchFamily="2" charset="2"/>
              </a:rPr>
              <a:t> Transfer Contents of registers</a:t>
            </a:r>
          </a:p>
          <a:p>
            <a:pPr algn="just">
              <a:buNone/>
            </a:pPr>
            <a:r>
              <a:rPr lang="en-US" dirty="0">
                <a:sym typeface="Wingdings" pitchFamily="2" charset="2"/>
              </a:rPr>
              <a:t>If Shift = 0  Retain data</a:t>
            </a:r>
          </a:p>
          <a:p>
            <a:pPr algn="just">
              <a:buNone/>
            </a:pPr>
            <a:endParaRPr lang="en-US" dirty="0">
              <a:sym typeface="Wingdings" pitchFamily="2" charset="2"/>
            </a:endParaRPr>
          </a:p>
          <a:p>
            <a:pPr algn="just">
              <a:buNone/>
            </a:pPr>
            <a:r>
              <a:rPr lang="en-US" dirty="0">
                <a:sym typeface="Wingdings" pitchFamily="2" charset="2"/>
              </a:rPr>
              <a:t>How will you implement this functionality?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Transfer with Shift Control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33400" y="1724025"/>
            <a:ext cx="8175193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What is this block doing?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990600"/>
            <a:ext cx="7664154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62400" y="1905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A</a:t>
            </a:r>
            <a:r>
              <a:rPr lang="en-US" sz="1200" b="1" dirty="0"/>
              <a:t>1</a:t>
            </a:r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343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200" b="1" dirty="0"/>
              <a:t>3</a:t>
            </a:r>
            <a:r>
              <a:rPr lang="en-US" b="1" dirty="0"/>
              <a:t>B</a:t>
            </a:r>
            <a:r>
              <a:rPr lang="en-US" sz="1200" b="1" dirty="0"/>
              <a:t>2</a:t>
            </a:r>
            <a:r>
              <a:rPr lang="en-US" b="1" dirty="0"/>
              <a:t>B</a:t>
            </a:r>
            <a:r>
              <a:rPr lang="en-US" sz="1200" b="1" dirty="0"/>
              <a:t>1</a:t>
            </a:r>
            <a:r>
              <a:rPr lang="en-US" b="1" dirty="0"/>
              <a:t>B</a:t>
            </a:r>
            <a:r>
              <a:rPr lang="en-US" sz="1200" b="1" dirty="0"/>
              <a:t>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9600" y="5562600"/>
            <a:ext cx="507344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Serial Addition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990600"/>
            <a:ext cx="7664154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1" y="685800"/>
            <a:ext cx="129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are we saving carry in flip-flop?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1905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200" b="1" dirty="0"/>
              <a:t>3</a:t>
            </a:r>
            <a:r>
              <a:rPr lang="en-US" b="1" dirty="0"/>
              <a:t>A</a:t>
            </a:r>
            <a:r>
              <a:rPr lang="en-US" sz="1200" b="1" dirty="0"/>
              <a:t>2</a:t>
            </a:r>
            <a:r>
              <a:rPr lang="en-US" b="1" dirty="0"/>
              <a:t>A</a:t>
            </a:r>
            <a:r>
              <a:rPr lang="en-US" sz="1200" b="1" dirty="0"/>
              <a:t>1</a:t>
            </a:r>
            <a:r>
              <a:rPr lang="en-US" b="1" dirty="0"/>
              <a:t>A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4343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200" b="1" dirty="0"/>
              <a:t>3</a:t>
            </a:r>
            <a:r>
              <a:rPr lang="en-US" b="1" dirty="0"/>
              <a:t>B</a:t>
            </a:r>
            <a:r>
              <a:rPr lang="en-US" sz="1200" b="1" dirty="0"/>
              <a:t>2</a:t>
            </a:r>
            <a:r>
              <a:rPr lang="en-US" b="1" dirty="0"/>
              <a:t>B</a:t>
            </a:r>
            <a:r>
              <a:rPr lang="en-US" sz="1200" b="1" dirty="0"/>
              <a:t>1</a:t>
            </a:r>
            <a:r>
              <a:rPr lang="en-US" b="1" dirty="0"/>
              <a:t>B</a:t>
            </a:r>
            <a:r>
              <a:rPr lang="en-US" sz="1200" b="1" dirty="0"/>
              <a:t>0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9600" y="5562600"/>
            <a:ext cx="507344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96200" y="208966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85490" y="3048000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How can you perform following functionality using the Serial Addition Circuit (without changing the circuit)?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dirty="0"/>
              <a:t>A = A + B + C + 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Shift Register with Parallel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Requirements:</a:t>
            </a:r>
          </a:p>
          <a:p>
            <a:pPr>
              <a:buNone/>
            </a:pPr>
            <a:r>
              <a:rPr lang="en-US" dirty="0"/>
              <a:t>Design a register which</a:t>
            </a:r>
          </a:p>
          <a:p>
            <a:pPr lvl="1"/>
            <a:r>
              <a:rPr lang="en-US" dirty="0"/>
              <a:t>Behaves like a shift register, if Shift = 1</a:t>
            </a:r>
          </a:p>
          <a:p>
            <a:pPr lvl="1"/>
            <a:r>
              <a:rPr lang="en-US" dirty="0"/>
              <a:t>Behaves like register with parallel load, if Load = 1</a:t>
            </a:r>
          </a:p>
          <a:p>
            <a:pPr lvl="1"/>
            <a:r>
              <a:rPr lang="en-US" dirty="0"/>
              <a:t>Retains data, if Shift = 0 and Load = 0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Shift Register with Parallel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Requirements:</a:t>
            </a:r>
          </a:p>
          <a:p>
            <a:pPr>
              <a:buNone/>
            </a:pPr>
            <a:r>
              <a:rPr lang="en-US" dirty="0"/>
              <a:t>Design a register which</a:t>
            </a:r>
          </a:p>
          <a:p>
            <a:pPr lvl="1"/>
            <a:r>
              <a:rPr lang="en-US" dirty="0"/>
              <a:t>Behaves like a shift register, if Shift = 1</a:t>
            </a:r>
          </a:p>
          <a:p>
            <a:pPr lvl="1"/>
            <a:r>
              <a:rPr lang="en-US" dirty="0"/>
              <a:t>Behaves like register with parallel load, if Load = 1</a:t>
            </a:r>
          </a:p>
          <a:p>
            <a:pPr lvl="1"/>
            <a:r>
              <a:rPr lang="en-US" dirty="0"/>
              <a:t>Retains data, if Shift = 0 and Load = 0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4384040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Change(Hold)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Load Parallel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down from Q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Shift Register with Parallel Load</a:t>
            </a:r>
          </a:p>
        </p:txBody>
      </p:sp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838200"/>
            <a:ext cx="6704941" cy="566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28800" y="76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4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3162" y="11400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3162" y="1524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162" y="2584846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3162" y="29688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4032646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0" y="44166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600" y="5404246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57882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2256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304800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When Shift = 1</a:t>
            </a:r>
          </a:p>
          <a:p>
            <a:r>
              <a:rPr lang="en-US" b="1" dirty="0">
                <a:solidFill>
                  <a:srgbClr val="C00000"/>
                </a:solidFill>
              </a:rPr>
              <a:t>Shifting data right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724400" y="381000"/>
            <a:ext cx="3810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5400" y="228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057400"/>
            <a:ext cx="28194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190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3429000"/>
            <a:ext cx="28194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276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4800600"/>
            <a:ext cx="28194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4648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8200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914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33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3162" y="1524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3162" y="29688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3581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00600" y="44166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4953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0600" y="57882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7000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5162" y="76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686300" y="419100"/>
            <a:ext cx="838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304800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Load = 1 &amp; Shift = 0</a:t>
            </a:r>
          </a:p>
          <a:p>
            <a:r>
              <a:rPr lang="en-US" b="1" dirty="0">
                <a:solidFill>
                  <a:srgbClr val="C00000"/>
                </a:solidFill>
              </a:rPr>
              <a:t>Parallel Load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2095" y="152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2057400"/>
            <a:ext cx="32004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190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71600" y="3429000"/>
            <a:ext cx="31242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276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71600" y="4800600"/>
            <a:ext cx="31242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4648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4-bit Register with parallel load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05000" y="838200"/>
            <a:ext cx="325709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19800" y="990600"/>
            <a:ext cx="17854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6248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5814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Symbol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0" y="5105400"/>
          <a:ext cx="2438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4648200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 Contents: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8200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33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9906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25908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3581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4400" y="3962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4953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5410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5162" y="76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686300" y="876300"/>
            <a:ext cx="838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304800"/>
            <a:ext cx="214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Load = 0 &amp; Shift = 0</a:t>
            </a:r>
          </a:p>
          <a:p>
            <a:r>
              <a:rPr lang="en-US" b="1" dirty="0">
                <a:solidFill>
                  <a:srgbClr val="C00000"/>
                </a:solidFill>
              </a:rPr>
              <a:t>Retain previous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72095" y="31646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057400"/>
            <a:ext cx="3200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190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3429000"/>
            <a:ext cx="3124200" cy="1066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276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4800600"/>
            <a:ext cx="3124200" cy="1066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4648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Enabled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961877" y="76200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this circuit </a:t>
            </a:r>
          </a:p>
          <a:p>
            <a:r>
              <a:rPr lang="en-US" b="1" dirty="0">
                <a:solidFill>
                  <a:srgbClr val="C00000"/>
                </a:solidFill>
              </a:rPr>
              <a:t>Doing when</a:t>
            </a:r>
          </a:p>
          <a:p>
            <a:r>
              <a:rPr lang="en-US" b="1" dirty="0">
                <a:solidFill>
                  <a:srgbClr val="C00000"/>
                </a:solidFill>
              </a:rPr>
              <a:t>Load = 1 &amp; Shift = 1</a:t>
            </a:r>
          </a:p>
          <a:p>
            <a:r>
              <a:rPr lang="en-US" b="1" dirty="0">
                <a:solidFill>
                  <a:srgbClr val="C00000"/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 register with following requirements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752600" y="2590800"/>
            <a:ext cx="573370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0" y="54102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4081046"/>
            <a:ext cx="1337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(Or Shift Left)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4309646"/>
            <a:ext cx="145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(Or Shift Right)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1752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What is this Circuit doing?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What is this Circuit doing?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581400"/>
            <a:ext cx="457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3810000"/>
            <a:ext cx="838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715000"/>
            <a:ext cx="217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Q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(t+1) = </a:t>
            </a:r>
            <a:r>
              <a:rPr lang="en-US" b="1" dirty="0" err="1">
                <a:solidFill>
                  <a:srgbClr val="C00000"/>
                </a:solidFill>
              </a:rPr>
              <a:t>Q</a:t>
            </a:r>
            <a:r>
              <a:rPr lang="en-US" sz="1400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(t) </a:t>
            </a:r>
          </a:p>
          <a:p>
            <a:r>
              <a:rPr lang="en-US" b="1" dirty="0">
                <a:solidFill>
                  <a:srgbClr val="C00000"/>
                </a:solidFill>
              </a:rPr>
              <a:t>Retain Previous 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What is this Circuit doing?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962400"/>
            <a:ext cx="457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811588"/>
            <a:ext cx="838200" cy="379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5715000"/>
            <a:ext cx="25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Shift Left (or Shift Down)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What is this Circuit doing?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457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811588"/>
            <a:ext cx="838200" cy="379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5715000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Shift Right </a:t>
            </a:r>
            <a:r>
              <a:rPr lang="en-US" b="1" dirty="0">
                <a:solidFill>
                  <a:srgbClr val="C00000"/>
                </a:solidFill>
              </a:rPr>
              <a:t>(or Shift Up)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What is this Circuit doing?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4572000"/>
            <a:ext cx="990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811588"/>
            <a:ext cx="838200" cy="8366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87" y="571500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Parallel Load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Bidirectional shift register with Parallel Load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3820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Bidirectional shift register with Parallel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Make flip-flop level full circuit of 4-bit Bidirectional Shift Register with Parallel Load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1. Load Control with Clock Gating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33399" y="838200"/>
            <a:ext cx="30362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038600" y="1142999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3717702" y="3093720"/>
            <a:ext cx="481669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79701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 Input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4495800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343400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400006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339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5373469"/>
            <a:ext cx="169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Clock stopped</a:t>
            </a:r>
          </a:p>
          <a:p>
            <a:r>
              <a:rPr lang="en-US" b="1" dirty="0">
                <a:solidFill>
                  <a:srgbClr val="C00000"/>
                </a:solidFill>
              </a:rPr>
              <a:t>Behind the gate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46482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6477000" y="480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533400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Clock being passed</a:t>
            </a:r>
          </a:p>
          <a:p>
            <a:r>
              <a:rPr lang="en-US" b="1" dirty="0">
                <a:solidFill>
                  <a:srgbClr val="C00000"/>
                </a:solidFill>
              </a:rPr>
              <a:t>To register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be the Serial Output for Bidirectional Shift Register?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3000" y="2133600"/>
            <a:ext cx="3819748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be the Serial Output for Bidirectional Shift Register?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3000" y="2133600"/>
            <a:ext cx="3819748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5105400" y="5027612"/>
            <a:ext cx="1066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4876800"/>
            <a:ext cx="24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Serial Out For Shift Left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be the Serial Output for Bidirectional Shift Register?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3000" y="2133600"/>
            <a:ext cx="3819748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5029200" y="3962400"/>
            <a:ext cx="1066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24600" y="3810000"/>
            <a:ext cx="253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Serial Out For </a:t>
            </a:r>
            <a:r>
              <a:rPr lang="en-US" b="1" dirty="0">
                <a:solidFill>
                  <a:srgbClr val="C00000"/>
                </a:solidFill>
              </a:rPr>
              <a:t>Shift Right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 – Parallel Out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yourself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Control with D Input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295400" y="685800"/>
            <a:ext cx="2568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648200" y="1295400"/>
            <a:ext cx="379378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352800"/>
            <a:ext cx="14976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block doing?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514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572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4797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419725" y="1476375"/>
            <a:ext cx="3114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06276" y="11430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Symbol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1828800"/>
            <a:ext cx="15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External Input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1000" y="21336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Shift Register works?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</a:p>
          <a:p>
            <a:r>
              <a:rPr lang="en-US" dirty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and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09800" y="4876800"/>
            <a:ext cx="9144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096000"/>
            <a:ext cx="478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 Edge Triggered D Flip-Flop: Q(t+1) = D(t)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Shift Register works?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</a:p>
          <a:p>
            <a:r>
              <a:rPr lang="en-US" dirty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T</a:t>
            </a:r>
            <a:r>
              <a:rPr lang="en-US" sz="1200" b="1" dirty="0">
                <a:solidFill>
                  <a:srgbClr val="C00000"/>
                </a:solidFill>
              </a:rPr>
              <a:t>3</a:t>
            </a:r>
            <a:r>
              <a:rPr lang="en-US" b="1" dirty="0">
                <a:solidFill>
                  <a:srgbClr val="C00000"/>
                </a:solidFill>
              </a:rPr>
              <a:t> and T</a:t>
            </a:r>
            <a:r>
              <a:rPr lang="en-US" sz="1200" b="1" dirty="0">
                <a:solidFill>
                  <a:srgbClr val="C00000"/>
                </a:solidFill>
              </a:rPr>
              <a:t>4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124200" y="48768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1045</Words>
  <Application>Microsoft Office PowerPoint</Application>
  <PresentationFormat>On-screen Show (4:3)</PresentationFormat>
  <Paragraphs>278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Registers</vt:lpstr>
      <vt:lpstr>Types of Registers</vt:lpstr>
      <vt:lpstr>4-bit Register with parallel load</vt:lpstr>
      <vt:lpstr>1. Load Control with Clock Gating</vt:lpstr>
      <vt:lpstr>2. Load Control with D Input</vt:lpstr>
      <vt:lpstr>What is this block doing?</vt:lpstr>
      <vt:lpstr>Shift Register</vt:lpstr>
      <vt:lpstr>How Shift Register works?</vt:lpstr>
      <vt:lpstr>How Shift Register works?</vt:lpstr>
      <vt:lpstr>How Shift Register works?</vt:lpstr>
      <vt:lpstr>How Shift Register works?</vt:lpstr>
      <vt:lpstr>How Shift Register works?</vt:lpstr>
      <vt:lpstr>Homework</vt:lpstr>
      <vt:lpstr>Parallel vs Serial Mode</vt:lpstr>
      <vt:lpstr>What is this block doing?</vt:lpstr>
      <vt:lpstr>Serial Transfer</vt:lpstr>
      <vt:lpstr>How Serial Transfer Works?</vt:lpstr>
      <vt:lpstr>How Serial Transfer Works?</vt:lpstr>
      <vt:lpstr>Homework</vt:lpstr>
      <vt:lpstr>Serial Transfer with Shift Control</vt:lpstr>
      <vt:lpstr>Serial Transfer with Shift Control</vt:lpstr>
      <vt:lpstr>What is this block doing?</vt:lpstr>
      <vt:lpstr>Serial Addition</vt:lpstr>
      <vt:lpstr>Homework</vt:lpstr>
      <vt:lpstr>Shift Register with Parallel Load</vt:lpstr>
      <vt:lpstr>Shift Register with Parallel Load</vt:lpstr>
      <vt:lpstr>Shift Register with Parallel Load</vt:lpstr>
      <vt:lpstr>PowerPoint Presentation</vt:lpstr>
      <vt:lpstr>PowerPoint Presentation</vt:lpstr>
      <vt:lpstr>PowerPoint Presentation</vt:lpstr>
      <vt:lpstr>PowerPoint Presentation</vt:lpstr>
      <vt:lpstr>Design a register with following requirements</vt:lpstr>
      <vt:lpstr>What is this Circuit doing?</vt:lpstr>
      <vt:lpstr>What is this Circuit doing?</vt:lpstr>
      <vt:lpstr>What is this Circuit doing?</vt:lpstr>
      <vt:lpstr>What is this Circuit doing?</vt:lpstr>
      <vt:lpstr>What is this Circuit doing?</vt:lpstr>
      <vt:lpstr>Bidirectional shift register with Parallel Load</vt:lpstr>
      <vt:lpstr>Bidirectional shift register with Parallel Load</vt:lpstr>
      <vt:lpstr>What will be the Serial Output for Bidirectional Shift Register?</vt:lpstr>
      <vt:lpstr>What will be the Serial Output for Bidirectional Shift Register?</vt:lpstr>
      <vt:lpstr>What will be the Serial Output for Bidirectional Shift Register?</vt:lpstr>
      <vt:lpstr>Serial In – Parallel Out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Register Transfers</dc:title>
  <dc:creator>Samin</dc:creator>
  <cp:lastModifiedBy>Nazo ‮</cp:lastModifiedBy>
  <cp:revision>215</cp:revision>
  <dcterms:created xsi:type="dcterms:W3CDTF">2006-08-16T00:00:00Z</dcterms:created>
  <dcterms:modified xsi:type="dcterms:W3CDTF">2022-05-29T19:58:37Z</dcterms:modified>
</cp:coreProperties>
</file>