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9" r:id="rId4"/>
    <p:sldId id="260" r:id="rId5"/>
    <p:sldId id="294" r:id="rId6"/>
    <p:sldId id="261" r:id="rId7"/>
    <p:sldId id="262" r:id="rId8"/>
    <p:sldId id="295" r:id="rId9"/>
    <p:sldId id="264" r:id="rId10"/>
    <p:sldId id="299" r:id="rId11"/>
    <p:sldId id="298" r:id="rId12"/>
    <p:sldId id="266" r:id="rId13"/>
    <p:sldId id="267" r:id="rId14"/>
    <p:sldId id="269" r:id="rId15"/>
    <p:sldId id="268" r:id="rId16"/>
    <p:sldId id="270" r:id="rId17"/>
    <p:sldId id="277" r:id="rId18"/>
    <p:sldId id="278" r:id="rId19"/>
    <p:sldId id="279" r:id="rId20"/>
    <p:sldId id="280" r:id="rId21"/>
    <p:sldId id="282" r:id="rId22"/>
    <p:sldId id="283" r:id="rId23"/>
    <p:sldId id="286" r:id="rId24"/>
    <p:sldId id="284" r:id="rId25"/>
    <p:sldId id="285" r:id="rId26"/>
    <p:sldId id="271" r:id="rId27"/>
    <p:sldId id="287" r:id="rId28"/>
    <p:sldId id="288" r:id="rId29"/>
    <p:sldId id="289" r:id="rId30"/>
    <p:sldId id="290" r:id="rId31"/>
    <p:sldId id="291" r:id="rId32"/>
    <p:sldId id="292" r:id="rId33"/>
    <p:sldId id="293" r:id="rId34"/>
    <p:sldId id="272" r:id="rId35"/>
    <p:sldId id="273" r:id="rId36"/>
    <p:sldId id="274" r:id="rId37"/>
    <p:sldId id="263" r:id="rId38"/>
    <p:sldId id="258" r:id="rId39"/>
    <p:sldId id="275" r:id="rId40"/>
    <p:sldId id="27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1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88D8D-B9EF-4EA4-BBEB-F8759EE8C9AD}" type="datetimeFigureOut">
              <a:rPr lang="en-US" smtClean="0"/>
              <a:pPr/>
              <a:t>5/30/2022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74FA9-8E9D-4D15-9CF2-54DEBBAC1A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Serial Gating. Page 360 – </a:t>
            </a:r>
            <a:r>
              <a:rPr lang="en-US" dirty="0" err="1"/>
              <a:t>Moris</a:t>
            </a:r>
            <a:r>
              <a:rPr lang="en-US" dirty="0"/>
              <a:t> </a:t>
            </a:r>
            <a:r>
              <a:rPr lang="en-US" dirty="0" err="1"/>
              <a:t>Mano</a:t>
            </a:r>
            <a:r>
              <a:rPr lang="en-US"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13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31</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Counters</a:t>
            </a:r>
          </a:p>
        </p:txBody>
      </p:sp>
      <p:sp>
        <p:nvSpPr>
          <p:cNvPr id="3" name="Subtitle 2"/>
          <p:cNvSpPr>
            <a:spLocks noGrp="1"/>
          </p:cNvSpPr>
          <p:nvPr>
            <p:ph type="subTitle" idx="1"/>
          </p:nvPr>
        </p:nvSpPr>
        <p:spPr/>
        <p:txBody>
          <a:bodyPr>
            <a:normAutofit fontScale="85000" lnSpcReduction="20000"/>
          </a:bodyPr>
          <a:lstStyle/>
          <a:p>
            <a:r>
              <a:rPr lang="en-US" dirty="0"/>
              <a:t>Reference</a:t>
            </a:r>
          </a:p>
          <a:p>
            <a:r>
              <a:rPr lang="en-US" dirty="0"/>
              <a:t>Chapter 7</a:t>
            </a:r>
          </a:p>
          <a:p>
            <a:r>
              <a:rPr lang="en-US" dirty="0"/>
              <a:t>Registers and Register Transfers</a:t>
            </a:r>
          </a:p>
          <a:p>
            <a:r>
              <a:rPr lang="en-US" dirty="0" err="1"/>
              <a:t>Moris</a:t>
            </a:r>
            <a:r>
              <a:rPr lang="en-US" dirty="0"/>
              <a:t> </a:t>
            </a:r>
            <a:r>
              <a:rPr lang="en-US" dirty="0" err="1"/>
              <a:t>Mano</a:t>
            </a:r>
            <a:r>
              <a:rPr lang="en-US" dirty="0"/>
              <a:t> 4</a:t>
            </a:r>
            <a:r>
              <a:rPr lang="en-US" baseline="30000" dirty="0"/>
              <a:t>th</a:t>
            </a:r>
            <a:r>
              <a:rPr lang="en-US" dirty="0"/>
              <a:t> Edition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4" y="-120236"/>
            <a:ext cx="8229600" cy="806036"/>
          </a:xfrm>
        </p:spPr>
        <p:txBody>
          <a:bodyPr>
            <a:normAutofit fontScale="90000"/>
          </a:bodyPr>
          <a:lstStyle/>
          <a:p>
            <a:r>
              <a:rPr lang="en-US" dirty="0"/>
              <a:t>Synchronous 3-bit Up-Down Counter</a:t>
            </a:r>
          </a:p>
        </p:txBody>
      </p:sp>
      <p:pic>
        <p:nvPicPr>
          <p:cNvPr id="1026" name="Picture 2" descr="C:\Users\Samin\Desktop\20150517_162428.jpg"/>
          <p:cNvPicPr>
            <a:picLocks noChangeAspect="1" noChangeArrowheads="1"/>
          </p:cNvPicPr>
          <p:nvPr/>
        </p:nvPicPr>
        <p:blipFill>
          <a:blip r:embed="rId2" cstate="print">
            <a:lum contrast="40000"/>
          </a:blip>
          <a:srcRect/>
          <a:stretch>
            <a:fillRect/>
          </a:stretch>
        </p:blipFill>
        <p:spPr bwMode="auto">
          <a:xfrm>
            <a:off x="4582884" y="1676400"/>
            <a:ext cx="4471849" cy="4572000"/>
          </a:xfrm>
          <a:prstGeom prst="rect">
            <a:avLst/>
          </a:prstGeom>
          <a:noFill/>
        </p:spPr>
      </p:pic>
      <p:sp>
        <p:nvSpPr>
          <p:cNvPr id="4" name="TextBox 3"/>
          <p:cNvSpPr txBox="1"/>
          <p:nvPr/>
        </p:nvSpPr>
        <p:spPr>
          <a:xfrm>
            <a:off x="114519" y="560441"/>
            <a:ext cx="4293331" cy="646331"/>
          </a:xfrm>
          <a:prstGeom prst="rect">
            <a:avLst/>
          </a:prstGeom>
          <a:noFill/>
        </p:spPr>
        <p:txBody>
          <a:bodyPr wrap="square" rtlCol="0">
            <a:spAutoFit/>
          </a:bodyPr>
          <a:lstStyle/>
          <a:p>
            <a:r>
              <a:rPr lang="en-US" b="1" dirty="0"/>
              <a:t>For S=0  </a:t>
            </a:r>
            <a:r>
              <a:rPr lang="en-US" b="1" dirty="0">
                <a:sym typeface="Wingdings" panose="05000000000000000000" pitchFamily="2" charset="2"/>
              </a:rPr>
              <a:t> </a:t>
            </a:r>
            <a:r>
              <a:rPr lang="en-US" b="1" dirty="0"/>
              <a:t>Count Upward</a:t>
            </a:r>
          </a:p>
          <a:p>
            <a:r>
              <a:rPr lang="en-US" b="1" dirty="0"/>
              <a:t>For S=1 </a:t>
            </a:r>
            <a:r>
              <a:rPr lang="en-US" b="1" dirty="0">
                <a:sym typeface="Wingdings" panose="05000000000000000000" pitchFamily="2" charset="2"/>
              </a:rPr>
              <a:t> </a:t>
            </a:r>
            <a:r>
              <a:rPr lang="en-US" b="1" dirty="0"/>
              <a:t>Count Downward</a:t>
            </a:r>
          </a:p>
        </p:txBody>
      </p:sp>
      <p:pic>
        <p:nvPicPr>
          <p:cNvPr id="3" name="Picture 2"/>
          <p:cNvPicPr>
            <a:picLocks noChangeAspect="1"/>
          </p:cNvPicPr>
          <p:nvPr/>
        </p:nvPicPr>
        <p:blipFill>
          <a:blip r:embed="rId3">
            <a:lum bright="20000" contrast="20000"/>
          </a:blip>
          <a:stretch>
            <a:fillRect/>
          </a:stretch>
        </p:blipFill>
        <p:spPr>
          <a:xfrm>
            <a:off x="1" y="1524000"/>
            <a:ext cx="4582884" cy="4876800"/>
          </a:xfrm>
          <a:prstGeom prst="rect">
            <a:avLst/>
          </a:prstGeom>
        </p:spPr>
      </p:pic>
      <p:sp>
        <p:nvSpPr>
          <p:cNvPr id="5" name="TextBox 4"/>
          <p:cNvSpPr txBox="1"/>
          <p:nvPr/>
        </p:nvSpPr>
        <p:spPr>
          <a:xfrm>
            <a:off x="7391400" y="2209800"/>
            <a:ext cx="522002" cy="276999"/>
          </a:xfrm>
          <a:prstGeom prst="rect">
            <a:avLst/>
          </a:prstGeom>
          <a:noFill/>
        </p:spPr>
        <p:txBody>
          <a:bodyPr wrap="none" rtlCol="0">
            <a:spAutoFit/>
          </a:bodyPr>
          <a:lstStyle/>
          <a:p>
            <a:r>
              <a:rPr lang="en-US" sz="1200" b="1" dirty="0">
                <a:solidFill>
                  <a:schemeClr val="accent1"/>
                </a:solidFill>
                <a:latin typeface="Arial" panose="020B0604020202020204" pitchFamily="34" charset="0"/>
                <a:cs typeface="Arial" panose="020B0604020202020204" pitchFamily="34" charset="0"/>
              </a:rPr>
              <a:t>FF A</a:t>
            </a:r>
          </a:p>
        </p:txBody>
      </p:sp>
      <p:sp>
        <p:nvSpPr>
          <p:cNvPr id="7" name="TextBox 6"/>
          <p:cNvSpPr txBox="1"/>
          <p:nvPr/>
        </p:nvSpPr>
        <p:spPr>
          <a:xfrm>
            <a:off x="7391400" y="3338899"/>
            <a:ext cx="527709" cy="276999"/>
          </a:xfrm>
          <a:prstGeom prst="rect">
            <a:avLst/>
          </a:prstGeom>
          <a:noFill/>
        </p:spPr>
        <p:txBody>
          <a:bodyPr wrap="none" rtlCol="0">
            <a:spAutoFit/>
          </a:bodyPr>
          <a:lstStyle/>
          <a:p>
            <a:r>
              <a:rPr lang="en-US" sz="1200" b="1" dirty="0">
                <a:solidFill>
                  <a:schemeClr val="accent1"/>
                </a:solidFill>
                <a:latin typeface="Arial" panose="020B0604020202020204" pitchFamily="34" charset="0"/>
                <a:cs typeface="Arial" panose="020B0604020202020204" pitchFamily="34" charset="0"/>
              </a:rPr>
              <a:t>FF B</a:t>
            </a:r>
          </a:p>
        </p:txBody>
      </p:sp>
      <p:sp>
        <p:nvSpPr>
          <p:cNvPr id="8" name="TextBox 7"/>
          <p:cNvSpPr txBox="1"/>
          <p:nvPr/>
        </p:nvSpPr>
        <p:spPr>
          <a:xfrm>
            <a:off x="7391400" y="4655149"/>
            <a:ext cx="527709" cy="276999"/>
          </a:xfrm>
          <a:prstGeom prst="rect">
            <a:avLst/>
          </a:prstGeom>
          <a:noFill/>
        </p:spPr>
        <p:txBody>
          <a:bodyPr wrap="none" rtlCol="0">
            <a:spAutoFit/>
          </a:bodyPr>
          <a:lstStyle/>
          <a:p>
            <a:r>
              <a:rPr lang="en-US" sz="1200" b="1" dirty="0">
                <a:solidFill>
                  <a:schemeClr val="accent1"/>
                </a:solidFill>
                <a:latin typeface="Arial" panose="020B0604020202020204" pitchFamily="34" charset="0"/>
                <a:cs typeface="Arial" panose="020B0604020202020204" pitchFamily="34" charset="0"/>
              </a:rPr>
              <a:t>FF C</a:t>
            </a:r>
          </a:p>
        </p:txBody>
      </p:sp>
    </p:spTree>
    <p:extLst>
      <p:ext uri="{BB962C8B-B14F-4D97-AF65-F5344CB8AC3E}">
        <p14:creationId xmlns:p14="http://schemas.microsoft.com/office/powerpoint/2010/main" val="2436269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Counter</a:t>
            </a:r>
          </a:p>
        </p:txBody>
      </p:sp>
      <p:pic>
        <p:nvPicPr>
          <p:cNvPr id="1027" name="Picture 3"/>
          <p:cNvPicPr>
            <a:picLocks noChangeAspect="1" noChangeArrowheads="1"/>
          </p:cNvPicPr>
          <p:nvPr/>
        </p:nvPicPr>
        <p:blipFill>
          <a:blip r:embed="rId2"/>
          <a:srcRect/>
          <a:stretch>
            <a:fillRect/>
          </a:stretch>
        </p:blipFill>
        <p:spPr bwMode="auto">
          <a:xfrm>
            <a:off x="466725" y="2138363"/>
            <a:ext cx="8210550" cy="2581275"/>
          </a:xfrm>
          <a:prstGeom prst="rect">
            <a:avLst/>
          </a:prstGeom>
          <a:noFill/>
          <a:ln w="9525">
            <a:noFill/>
            <a:miter lim="800000"/>
            <a:headEnd/>
            <a:tailEnd/>
          </a:ln>
          <a:effectLst/>
        </p:spPr>
      </p:pic>
      <p:sp>
        <p:nvSpPr>
          <p:cNvPr id="6" name="TextBox 5"/>
          <p:cNvSpPr txBox="1"/>
          <p:nvPr/>
        </p:nvSpPr>
        <p:spPr>
          <a:xfrm>
            <a:off x="8382000" y="2895600"/>
            <a:ext cx="445956" cy="369332"/>
          </a:xfrm>
          <a:prstGeom prst="rect">
            <a:avLst/>
          </a:prstGeom>
          <a:solidFill>
            <a:srgbClr val="FFFF00"/>
          </a:solidFill>
        </p:spPr>
        <p:txBody>
          <a:bodyPr wrap="none" rtlCol="0">
            <a:spAutoFit/>
          </a:bodyPr>
          <a:lstStyle/>
          <a:p>
            <a:r>
              <a:rPr lang="en-US" b="1" dirty="0">
                <a:solidFill>
                  <a:srgbClr val="C00000"/>
                </a:solidFill>
              </a:rPr>
              <a:t>EN</a:t>
            </a:r>
          </a:p>
        </p:txBody>
      </p:sp>
      <p:sp>
        <p:nvSpPr>
          <p:cNvPr id="7" name="TextBox 6"/>
          <p:cNvSpPr txBox="1"/>
          <p:nvPr/>
        </p:nvSpPr>
        <p:spPr>
          <a:xfrm>
            <a:off x="6705600" y="1992868"/>
            <a:ext cx="684803"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0</a:t>
            </a:r>
            <a:r>
              <a:rPr lang="en-US" b="1" dirty="0">
                <a:solidFill>
                  <a:srgbClr val="C00000"/>
                </a:solidFill>
              </a:rPr>
              <a:t>(t)</a:t>
            </a:r>
          </a:p>
        </p:txBody>
      </p:sp>
      <p:sp>
        <p:nvSpPr>
          <p:cNvPr id="8" name="TextBox 7"/>
          <p:cNvSpPr txBox="1"/>
          <p:nvPr/>
        </p:nvSpPr>
        <p:spPr>
          <a:xfrm>
            <a:off x="4876800" y="1992868"/>
            <a:ext cx="659155"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1</a:t>
            </a:r>
            <a:r>
              <a:rPr lang="en-US" b="1" dirty="0">
                <a:solidFill>
                  <a:srgbClr val="C00000"/>
                </a:solidFill>
              </a:rPr>
              <a:t>(t)</a:t>
            </a:r>
          </a:p>
        </p:txBody>
      </p:sp>
      <p:sp>
        <p:nvSpPr>
          <p:cNvPr id="9" name="TextBox 8"/>
          <p:cNvSpPr txBox="1"/>
          <p:nvPr/>
        </p:nvSpPr>
        <p:spPr>
          <a:xfrm>
            <a:off x="3124200" y="1992868"/>
            <a:ext cx="659155"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2</a:t>
            </a:r>
            <a:r>
              <a:rPr lang="en-US" b="1" dirty="0">
                <a:solidFill>
                  <a:srgbClr val="C00000"/>
                </a:solidFill>
              </a:rPr>
              <a:t>(t)</a:t>
            </a:r>
          </a:p>
        </p:txBody>
      </p:sp>
      <p:sp>
        <p:nvSpPr>
          <p:cNvPr id="10" name="TextBox 9"/>
          <p:cNvSpPr txBox="1"/>
          <p:nvPr/>
        </p:nvSpPr>
        <p:spPr>
          <a:xfrm>
            <a:off x="1371600" y="1992868"/>
            <a:ext cx="659155"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3</a:t>
            </a:r>
            <a:r>
              <a:rPr lang="en-US" b="1" dirty="0">
                <a:solidFill>
                  <a:srgbClr val="C00000"/>
                </a:solidFill>
              </a:rPr>
              <a:t>(t)</a:t>
            </a:r>
          </a:p>
        </p:txBody>
      </p:sp>
      <p:sp>
        <p:nvSpPr>
          <p:cNvPr id="11" name="TextBox 10"/>
          <p:cNvSpPr txBox="1"/>
          <p:nvPr/>
        </p:nvSpPr>
        <p:spPr>
          <a:xfrm>
            <a:off x="6553200" y="4419600"/>
            <a:ext cx="891591"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0</a:t>
            </a:r>
            <a:r>
              <a:rPr lang="en-US" b="1" dirty="0">
                <a:solidFill>
                  <a:srgbClr val="C00000"/>
                </a:solidFill>
              </a:rPr>
              <a:t>(t+1)</a:t>
            </a:r>
          </a:p>
        </p:txBody>
      </p:sp>
      <p:sp>
        <p:nvSpPr>
          <p:cNvPr id="12" name="TextBox 11"/>
          <p:cNvSpPr txBox="1"/>
          <p:nvPr/>
        </p:nvSpPr>
        <p:spPr>
          <a:xfrm>
            <a:off x="4724400" y="4419600"/>
            <a:ext cx="891591"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1</a:t>
            </a:r>
            <a:r>
              <a:rPr lang="en-US" b="1" dirty="0">
                <a:solidFill>
                  <a:srgbClr val="C00000"/>
                </a:solidFill>
              </a:rPr>
              <a:t>(t+1)</a:t>
            </a:r>
          </a:p>
        </p:txBody>
      </p:sp>
      <p:sp>
        <p:nvSpPr>
          <p:cNvPr id="13" name="TextBox 12"/>
          <p:cNvSpPr txBox="1"/>
          <p:nvPr/>
        </p:nvSpPr>
        <p:spPr>
          <a:xfrm>
            <a:off x="2971800" y="4419600"/>
            <a:ext cx="891591"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2</a:t>
            </a:r>
            <a:r>
              <a:rPr lang="en-US" b="1" dirty="0">
                <a:solidFill>
                  <a:srgbClr val="C00000"/>
                </a:solidFill>
              </a:rPr>
              <a:t>(t+1)</a:t>
            </a:r>
          </a:p>
        </p:txBody>
      </p:sp>
      <p:sp>
        <p:nvSpPr>
          <p:cNvPr id="14" name="TextBox 13"/>
          <p:cNvSpPr txBox="1"/>
          <p:nvPr/>
        </p:nvSpPr>
        <p:spPr>
          <a:xfrm>
            <a:off x="1219200" y="4419600"/>
            <a:ext cx="891591"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3</a:t>
            </a:r>
            <a:r>
              <a:rPr lang="en-US" b="1" dirty="0">
                <a:solidFill>
                  <a:srgbClr val="C00000"/>
                </a:solidFill>
              </a:rPr>
              <a:t>(t+1)</a:t>
            </a:r>
          </a:p>
        </p:txBody>
      </p:sp>
      <p:sp>
        <p:nvSpPr>
          <p:cNvPr id="15" name="TextBox 14"/>
          <p:cNvSpPr txBox="1"/>
          <p:nvPr/>
        </p:nvSpPr>
        <p:spPr>
          <a:xfrm>
            <a:off x="1443014" y="3200400"/>
            <a:ext cx="470000" cy="369332"/>
          </a:xfrm>
          <a:prstGeom prst="rect">
            <a:avLst/>
          </a:prstGeom>
          <a:noFill/>
        </p:spPr>
        <p:txBody>
          <a:bodyPr wrap="none" rtlCol="0">
            <a:spAutoFit/>
          </a:bodyPr>
          <a:lstStyle/>
          <a:p>
            <a:r>
              <a:rPr lang="en-US" b="1" dirty="0"/>
              <a:t>HA</a:t>
            </a:r>
          </a:p>
        </p:txBody>
      </p:sp>
      <p:sp>
        <p:nvSpPr>
          <p:cNvPr id="16" name="TextBox 15"/>
          <p:cNvSpPr txBox="1"/>
          <p:nvPr/>
        </p:nvSpPr>
        <p:spPr>
          <a:xfrm>
            <a:off x="3187600" y="3200400"/>
            <a:ext cx="470000" cy="369332"/>
          </a:xfrm>
          <a:prstGeom prst="rect">
            <a:avLst/>
          </a:prstGeom>
          <a:noFill/>
        </p:spPr>
        <p:txBody>
          <a:bodyPr wrap="none" rtlCol="0">
            <a:spAutoFit/>
          </a:bodyPr>
          <a:lstStyle/>
          <a:p>
            <a:r>
              <a:rPr lang="en-US" b="1" dirty="0"/>
              <a:t>HA</a:t>
            </a:r>
          </a:p>
        </p:txBody>
      </p:sp>
      <p:sp>
        <p:nvSpPr>
          <p:cNvPr id="17" name="TextBox 16"/>
          <p:cNvSpPr txBox="1"/>
          <p:nvPr/>
        </p:nvSpPr>
        <p:spPr>
          <a:xfrm>
            <a:off x="4940200" y="3200400"/>
            <a:ext cx="470000" cy="369332"/>
          </a:xfrm>
          <a:prstGeom prst="rect">
            <a:avLst/>
          </a:prstGeom>
          <a:noFill/>
        </p:spPr>
        <p:txBody>
          <a:bodyPr wrap="none" rtlCol="0">
            <a:spAutoFit/>
          </a:bodyPr>
          <a:lstStyle/>
          <a:p>
            <a:r>
              <a:rPr lang="en-US" b="1" dirty="0"/>
              <a:t>HA</a:t>
            </a:r>
          </a:p>
        </p:txBody>
      </p:sp>
      <p:sp>
        <p:nvSpPr>
          <p:cNvPr id="18" name="TextBox 17"/>
          <p:cNvSpPr txBox="1"/>
          <p:nvPr/>
        </p:nvSpPr>
        <p:spPr>
          <a:xfrm>
            <a:off x="6692800" y="3200400"/>
            <a:ext cx="470000" cy="369332"/>
          </a:xfrm>
          <a:prstGeom prst="rect">
            <a:avLst/>
          </a:prstGeom>
          <a:noFill/>
        </p:spPr>
        <p:txBody>
          <a:bodyPr wrap="none" rtlCol="0">
            <a:spAutoFit/>
          </a:bodyPr>
          <a:lstStyle/>
          <a:p>
            <a:r>
              <a:rPr lang="en-US" b="1" dirty="0"/>
              <a:t>HA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Half Adder</a:t>
            </a:r>
          </a:p>
        </p:txBody>
      </p:sp>
      <p:pic>
        <p:nvPicPr>
          <p:cNvPr id="1027" name="Picture 3"/>
          <p:cNvPicPr>
            <a:picLocks noChangeAspect="1" noChangeArrowheads="1"/>
          </p:cNvPicPr>
          <p:nvPr/>
        </p:nvPicPr>
        <p:blipFill>
          <a:blip r:embed="rId2">
            <a:lum bright="-20000" contrast="40000"/>
          </a:blip>
          <a:srcRect/>
          <a:stretch>
            <a:fillRect/>
          </a:stretch>
        </p:blipFill>
        <p:spPr bwMode="auto">
          <a:xfrm>
            <a:off x="2514600" y="2819400"/>
            <a:ext cx="3581402" cy="1737360"/>
          </a:xfrm>
          <a:prstGeom prst="rect">
            <a:avLst/>
          </a:prstGeom>
          <a:noFill/>
          <a:ln w="9525">
            <a:noFill/>
            <a:miter lim="800000"/>
            <a:headEnd/>
            <a:tailEnd/>
          </a:ln>
          <a:effectLst/>
        </p:spPr>
      </p:pic>
      <p:sp>
        <p:nvSpPr>
          <p:cNvPr id="8" name="Rectangle 7"/>
          <p:cNvSpPr/>
          <p:nvPr/>
        </p:nvSpPr>
        <p:spPr>
          <a:xfrm>
            <a:off x="3048002" y="2743200"/>
            <a:ext cx="2438400" cy="1905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Serial Counter</a:t>
            </a:r>
          </a:p>
        </p:txBody>
      </p:sp>
      <p:pic>
        <p:nvPicPr>
          <p:cNvPr id="1026" name="Picture 2"/>
          <p:cNvPicPr>
            <a:picLocks noChangeAspect="1" noChangeArrowheads="1"/>
          </p:cNvPicPr>
          <p:nvPr/>
        </p:nvPicPr>
        <p:blipFill>
          <a:blip r:embed="rId3">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Serial Counter</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Rectangle 4"/>
          <p:cNvSpPr/>
          <p:nvPr/>
        </p:nvSpPr>
        <p:spPr>
          <a:xfrm>
            <a:off x="3352800" y="12192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24384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2800" y="36576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52800" y="48768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3276600"/>
            <a:ext cx="1299138" cy="369332"/>
          </a:xfrm>
          <a:prstGeom prst="rect">
            <a:avLst/>
          </a:prstGeom>
          <a:noFill/>
        </p:spPr>
        <p:txBody>
          <a:bodyPr wrap="none" rtlCol="0">
            <a:spAutoFit/>
          </a:bodyPr>
          <a:lstStyle/>
          <a:p>
            <a:r>
              <a:rPr lang="en-US" b="1" dirty="0">
                <a:solidFill>
                  <a:srgbClr val="C00000"/>
                </a:solidFill>
              </a:rPr>
              <a:t>Half Adders</a:t>
            </a:r>
          </a:p>
        </p:txBody>
      </p:sp>
      <p:cxnSp>
        <p:nvCxnSpPr>
          <p:cNvPr id="11" name="Straight Arrow Connector 10"/>
          <p:cNvCxnSpPr/>
          <p:nvPr/>
        </p:nvCxnSpPr>
        <p:spPr>
          <a:xfrm flipV="1">
            <a:off x="1600200" y="1905000"/>
            <a:ext cx="16002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52600" y="2895600"/>
            <a:ext cx="1371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2600" y="3581400"/>
            <a:ext cx="1295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47800" y="3657600"/>
            <a:ext cx="1828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Serial Counter</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13" name="TextBox 12"/>
          <p:cNvSpPr txBox="1"/>
          <p:nvPr/>
        </p:nvSpPr>
        <p:spPr>
          <a:xfrm>
            <a:off x="4876800" y="1066800"/>
            <a:ext cx="381836" cy="369332"/>
          </a:xfrm>
          <a:prstGeom prst="rect">
            <a:avLst/>
          </a:prstGeom>
          <a:noFill/>
        </p:spPr>
        <p:txBody>
          <a:bodyPr wrap="none" rtlCol="0">
            <a:spAutoFit/>
          </a:bodyPr>
          <a:lstStyle/>
          <a:p>
            <a:r>
              <a:rPr lang="en-US" b="1" dirty="0"/>
              <a:t>S</a:t>
            </a:r>
            <a:r>
              <a:rPr lang="en-US" sz="1400" b="1" dirty="0"/>
              <a:t>0</a:t>
            </a:r>
            <a:endParaRPr lang="en-US" b="1" dirty="0"/>
          </a:p>
        </p:txBody>
      </p:sp>
      <p:sp>
        <p:nvSpPr>
          <p:cNvPr id="15" name="TextBox 14"/>
          <p:cNvSpPr txBox="1"/>
          <p:nvPr/>
        </p:nvSpPr>
        <p:spPr>
          <a:xfrm>
            <a:off x="4800600" y="2297668"/>
            <a:ext cx="385042" cy="369332"/>
          </a:xfrm>
          <a:prstGeom prst="rect">
            <a:avLst/>
          </a:prstGeom>
          <a:noFill/>
        </p:spPr>
        <p:txBody>
          <a:bodyPr wrap="none" rtlCol="0">
            <a:spAutoFit/>
          </a:bodyPr>
          <a:lstStyle/>
          <a:p>
            <a:r>
              <a:rPr lang="en-US" b="1" dirty="0"/>
              <a:t>S</a:t>
            </a:r>
            <a:r>
              <a:rPr lang="en-US" sz="1400" b="1" dirty="0"/>
              <a:t>1</a:t>
            </a:r>
            <a:endParaRPr lang="en-US" b="1" dirty="0"/>
          </a:p>
        </p:txBody>
      </p:sp>
      <p:sp>
        <p:nvSpPr>
          <p:cNvPr id="17" name="TextBox 16"/>
          <p:cNvSpPr txBox="1"/>
          <p:nvPr/>
        </p:nvSpPr>
        <p:spPr>
          <a:xfrm>
            <a:off x="4800600" y="3505200"/>
            <a:ext cx="385042" cy="369332"/>
          </a:xfrm>
          <a:prstGeom prst="rect">
            <a:avLst/>
          </a:prstGeom>
          <a:noFill/>
        </p:spPr>
        <p:txBody>
          <a:bodyPr wrap="none" rtlCol="0">
            <a:spAutoFit/>
          </a:bodyPr>
          <a:lstStyle/>
          <a:p>
            <a:r>
              <a:rPr lang="en-US" b="1" dirty="0"/>
              <a:t>S</a:t>
            </a:r>
            <a:r>
              <a:rPr lang="en-US" sz="1400" b="1" dirty="0"/>
              <a:t>2</a:t>
            </a:r>
            <a:endParaRPr lang="en-US" b="1" dirty="0"/>
          </a:p>
        </p:txBody>
      </p:sp>
      <p:sp>
        <p:nvSpPr>
          <p:cNvPr id="18" name="TextBox 17"/>
          <p:cNvSpPr txBox="1"/>
          <p:nvPr/>
        </p:nvSpPr>
        <p:spPr>
          <a:xfrm>
            <a:off x="4800600" y="4800600"/>
            <a:ext cx="385042" cy="369332"/>
          </a:xfrm>
          <a:prstGeom prst="rect">
            <a:avLst/>
          </a:prstGeom>
          <a:noFill/>
        </p:spPr>
        <p:txBody>
          <a:bodyPr wrap="none" rtlCol="0">
            <a:spAutoFit/>
          </a:bodyPr>
          <a:lstStyle/>
          <a:p>
            <a:r>
              <a:rPr lang="en-US" b="1" dirty="0"/>
              <a:t>S</a:t>
            </a:r>
            <a:r>
              <a:rPr lang="en-US" sz="1400" b="1" dirty="0"/>
              <a:t>3</a:t>
            </a:r>
            <a:endParaRPr lang="en-US" b="1" dirty="0"/>
          </a:p>
        </p:txBody>
      </p:sp>
      <p:sp>
        <p:nvSpPr>
          <p:cNvPr id="20" name="TextBox 19"/>
          <p:cNvSpPr txBox="1"/>
          <p:nvPr/>
        </p:nvSpPr>
        <p:spPr>
          <a:xfrm>
            <a:off x="3048000" y="2209800"/>
            <a:ext cx="397866" cy="369332"/>
          </a:xfrm>
          <a:prstGeom prst="rect">
            <a:avLst/>
          </a:prstGeom>
          <a:noFill/>
        </p:spPr>
        <p:txBody>
          <a:bodyPr wrap="none" rtlCol="0">
            <a:spAutoFit/>
          </a:bodyPr>
          <a:lstStyle/>
          <a:p>
            <a:r>
              <a:rPr lang="en-US" b="1" dirty="0"/>
              <a:t>C</a:t>
            </a:r>
            <a:r>
              <a:rPr lang="en-US" sz="1400" b="1" dirty="0"/>
              <a:t>1</a:t>
            </a:r>
            <a:endParaRPr lang="en-US" b="1" dirty="0"/>
          </a:p>
        </p:txBody>
      </p:sp>
      <p:sp>
        <p:nvSpPr>
          <p:cNvPr id="21" name="TextBox 20"/>
          <p:cNvSpPr txBox="1"/>
          <p:nvPr/>
        </p:nvSpPr>
        <p:spPr>
          <a:xfrm>
            <a:off x="3048000" y="3364468"/>
            <a:ext cx="397866" cy="369332"/>
          </a:xfrm>
          <a:prstGeom prst="rect">
            <a:avLst/>
          </a:prstGeom>
          <a:noFill/>
        </p:spPr>
        <p:txBody>
          <a:bodyPr wrap="none" rtlCol="0">
            <a:spAutoFit/>
          </a:bodyPr>
          <a:lstStyle/>
          <a:p>
            <a:r>
              <a:rPr lang="en-US" b="1" dirty="0"/>
              <a:t>C</a:t>
            </a:r>
            <a:r>
              <a:rPr lang="en-US" sz="1400" b="1" dirty="0"/>
              <a:t>2</a:t>
            </a:r>
            <a:endParaRPr lang="en-US" b="1" dirty="0"/>
          </a:p>
        </p:txBody>
      </p:sp>
      <p:sp>
        <p:nvSpPr>
          <p:cNvPr id="22" name="TextBox 21"/>
          <p:cNvSpPr txBox="1"/>
          <p:nvPr/>
        </p:nvSpPr>
        <p:spPr>
          <a:xfrm>
            <a:off x="3124200" y="4659868"/>
            <a:ext cx="397866" cy="369332"/>
          </a:xfrm>
          <a:prstGeom prst="rect">
            <a:avLst/>
          </a:prstGeom>
          <a:noFill/>
        </p:spPr>
        <p:txBody>
          <a:bodyPr wrap="none" rtlCol="0">
            <a:spAutoFit/>
          </a:bodyPr>
          <a:lstStyle/>
          <a:p>
            <a:r>
              <a:rPr lang="en-US" b="1" dirty="0"/>
              <a:t>C</a:t>
            </a:r>
            <a:r>
              <a:rPr lang="en-US" sz="1400" b="1" dirty="0"/>
              <a:t>3</a:t>
            </a:r>
            <a:endParaRPr lang="en-US" b="1" dirty="0"/>
          </a:p>
        </p:txBody>
      </p:sp>
      <p:sp>
        <p:nvSpPr>
          <p:cNvPr id="23" name="TextBox 22"/>
          <p:cNvSpPr txBox="1"/>
          <p:nvPr/>
        </p:nvSpPr>
        <p:spPr>
          <a:xfrm>
            <a:off x="3335934" y="5879068"/>
            <a:ext cx="397866" cy="369332"/>
          </a:xfrm>
          <a:prstGeom prst="rect">
            <a:avLst/>
          </a:prstGeom>
          <a:noFill/>
        </p:spPr>
        <p:txBody>
          <a:bodyPr wrap="none" rtlCol="0">
            <a:spAutoFit/>
          </a:bodyPr>
          <a:lstStyle/>
          <a:p>
            <a:r>
              <a:rPr lang="en-US" b="1" dirty="0"/>
              <a:t>C</a:t>
            </a:r>
            <a:r>
              <a:rPr lang="en-US" sz="1400" b="1" dirty="0"/>
              <a:t>4</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Serial Counter</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4" name="TextBox 3"/>
          <p:cNvSpPr txBox="1"/>
          <p:nvPr/>
        </p:nvSpPr>
        <p:spPr>
          <a:xfrm>
            <a:off x="228600" y="3276600"/>
            <a:ext cx="2573653" cy="646331"/>
          </a:xfrm>
          <a:prstGeom prst="rect">
            <a:avLst/>
          </a:prstGeom>
          <a:noFill/>
        </p:spPr>
        <p:txBody>
          <a:bodyPr wrap="none" rtlCol="0">
            <a:spAutoFit/>
          </a:bodyPr>
          <a:lstStyle/>
          <a:p>
            <a:r>
              <a:rPr lang="en-US" b="1" dirty="0"/>
              <a:t>If EN = 0, Hold Data</a:t>
            </a:r>
          </a:p>
          <a:p>
            <a:r>
              <a:rPr lang="en-US" b="1" dirty="0"/>
              <a:t>If EN = 1, Increment by 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7010400" y="1295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7010400" y="24500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7086600" y="36692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7089714" y="49646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76200" y="5449669"/>
            <a:ext cx="3488840" cy="646331"/>
          </a:xfrm>
          <a:prstGeom prst="rect">
            <a:avLst/>
          </a:prstGeom>
          <a:noFill/>
        </p:spPr>
        <p:txBody>
          <a:bodyPr wrap="none" rtlCol="0">
            <a:spAutoFit/>
          </a:bodyPr>
          <a:lstStyle/>
          <a:p>
            <a:r>
              <a:rPr lang="en-US" b="1" dirty="0">
                <a:solidFill>
                  <a:srgbClr val="C00000"/>
                </a:solidFill>
              </a:rPr>
              <a:t>Value at time t = 0010</a:t>
            </a:r>
          </a:p>
          <a:p>
            <a:r>
              <a:rPr lang="en-US" b="1" dirty="0">
                <a:solidFill>
                  <a:srgbClr val="C00000"/>
                </a:solidFill>
              </a:rPr>
              <a:t>What will be the value at time t+1 </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1" name="TextBox 10"/>
          <p:cNvSpPr txBox="1"/>
          <p:nvPr/>
        </p:nvSpPr>
        <p:spPr>
          <a:xfrm>
            <a:off x="76200" y="5449669"/>
            <a:ext cx="2252348" cy="646331"/>
          </a:xfrm>
          <a:prstGeom prst="rect">
            <a:avLst/>
          </a:prstGeom>
          <a:noFill/>
        </p:spPr>
        <p:txBody>
          <a:bodyPr wrap="none" rtlCol="0">
            <a:spAutoFit/>
          </a:bodyPr>
          <a:lstStyle/>
          <a:p>
            <a:r>
              <a:rPr lang="en-US" b="1" dirty="0" err="1">
                <a:solidFill>
                  <a:srgbClr val="C00000"/>
                </a:solidFill>
              </a:rPr>
              <a:t>Qi</a:t>
            </a:r>
            <a:r>
              <a:rPr lang="en-US" b="1" dirty="0">
                <a:solidFill>
                  <a:srgbClr val="C00000"/>
                </a:solidFill>
              </a:rPr>
              <a:t> outputs coming to </a:t>
            </a:r>
          </a:p>
          <a:p>
            <a:r>
              <a:rPr lang="en-US" b="1" dirty="0">
                <a:solidFill>
                  <a:srgbClr val="C00000"/>
                </a:solidFill>
              </a:rPr>
              <a:t>XORs and ANDs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Counter</a:t>
            </a:r>
          </a:p>
        </p:txBody>
      </p:sp>
      <p:sp>
        <p:nvSpPr>
          <p:cNvPr id="3" name="Content Placeholder 2"/>
          <p:cNvSpPr>
            <a:spLocks noGrp="1"/>
          </p:cNvSpPr>
          <p:nvPr>
            <p:ph idx="1"/>
          </p:nvPr>
        </p:nvSpPr>
        <p:spPr/>
        <p:txBody>
          <a:bodyPr/>
          <a:lstStyle/>
          <a:p>
            <a:pPr algn="just"/>
            <a:r>
              <a:rPr lang="en-US" dirty="0"/>
              <a:t>A register that goes through a prescribed sequence of distinct states upon the application of a sequence of input pulses</a:t>
            </a:r>
          </a:p>
          <a:p>
            <a:pPr algn="just"/>
            <a:r>
              <a:rPr lang="en-US" dirty="0"/>
              <a:t>Input pulses may be</a:t>
            </a:r>
          </a:p>
          <a:p>
            <a:pPr lvl="1" algn="just"/>
            <a:r>
              <a:rPr lang="en-US" dirty="0"/>
              <a:t>Clock pulses</a:t>
            </a:r>
          </a:p>
          <a:p>
            <a:pPr lvl="1" algn="just"/>
            <a:r>
              <a:rPr lang="en-US" dirty="0"/>
              <a:t>Originate from some other source</a:t>
            </a:r>
          </a:p>
          <a:p>
            <a:pPr lvl="1" algn="just"/>
            <a:r>
              <a:rPr lang="en-US" dirty="0"/>
              <a:t>May occur at regular or irregular interval of time</a:t>
            </a:r>
          </a:p>
          <a:p>
            <a:pPr lvl="1"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9" name="TextBox 18"/>
          <p:cNvSpPr txBox="1"/>
          <p:nvPr/>
        </p:nvSpPr>
        <p:spPr>
          <a:xfrm>
            <a:off x="5029200" y="4953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4495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9" name="TextBox 18"/>
          <p:cNvSpPr txBox="1"/>
          <p:nvPr/>
        </p:nvSpPr>
        <p:spPr>
          <a:xfrm>
            <a:off x="5029200" y="4953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4495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1" name="Oval 20"/>
          <p:cNvSpPr/>
          <p:nvPr/>
        </p:nvSpPr>
        <p:spPr>
          <a:xfrm>
            <a:off x="3048000" y="5334000"/>
            <a:ext cx="2590800" cy="1295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8600" y="4114800"/>
            <a:ext cx="2730299" cy="923330"/>
          </a:xfrm>
          <a:prstGeom prst="rect">
            <a:avLst/>
          </a:prstGeom>
          <a:noFill/>
        </p:spPr>
        <p:txBody>
          <a:bodyPr wrap="none" rtlCol="0">
            <a:spAutoFit/>
          </a:bodyPr>
          <a:lstStyle/>
          <a:p>
            <a:r>
              <a:rPr lang="en-US" b="1" dirty="0">
                <a:solidFill>
                  <a:srgbClr val="C00000"/>
                </a:solidFill>
              </a:rPr>
              <a:t>Value of this AND depends</a:t>
            </a:r>
          </a:p>
          <a:p>
            <a:r>
              <a:rPr lang="en-US" b="1" dirty="0">
                <a:solidFill>
                  <a:srgbClr val="C00000"/>
                </a:solidFill>
              </a:rPr>
              <a:t>On three ANDs in previous</a:t>
            </a:r>
          </a:p>
          <a:p>
            <a:r>
              <a:rPr lang="en-US" b="1" dirty="0">
                <a:solidFill>
                  <a:srgbClr val="C00000"/>
                </a:solidFill>
              </a:rPr>
              <a:t>Levels of gating</a:t>
            </a:r>
          </a:p>
        </p:txBody>
      </p:sp>
      <p:cxnSp>
        <p:nvCxnSpPr>
          <p:cNvPr id="24" name="Straight Arrow Connector 23"/>
          <p:cNvCxnSpPr/>
          <p:nvPr/>
        </p:nvCxnSpPr>
        <p:spPr>
          <a:xfrm>
            <a:off x="1447800" y="5105400"/>
            <a:ext cx="2057400" cy="685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76200" y="5449669"/>
            <a:ext cx="2096151" cy="646331"/>
          </a:xfrm>
          <a:prstGeom prst="rect">
            <a:avLst/>
          </a:prstGeom>
          <a:noFill/>
        </p:spPr>
        <p:txBody>
          <a:bodyPr wrap="none" rtlCol="0">
            <a:spAutoFit/>
          </a:bodyPr>
          <a:lstStyle/>
          <a:p>
            <a:r>
              <a:rPr lang="en-US" dirty="0"/>
              <a:t>This data will be </a:t>
            </a:r>
          </a:p>
          <a:p>
            <a:r>
              <a:rPr lang="en-US" dirty="0"/>
              <a:t>available at next tick</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9" name="TextBox 18"/>
          <p:cNvSpPr txBox="1"/>
          <p:nvPr/>
        </p:nvSpPr>
        <p:spPr>
          <a:xfrm>
            <a:off x="5029200" y="4953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4495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1" name="Oval 20"/>
          <p:cNvSpPr/>
          <p:nvPr/>
        </p:nvSpPr>
        <p:spPr>
          <a:xfrm>
            <a:off x="4876800" y="838200"/>
            <a:ext cx="685800" cy="5181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990600" y="2895600"/>
            <a:ext cx="4114800" cy="2438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70866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5" name="TextBox 14"/>
          <p:cNvSpPr txBox="1"/>
          <p:nvPr/>
        </p:nvSpPr>
        <p:spPr>
          <a:xfrm>
            <a:off x="70135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7" name="TextBox 16"/>
          <p:cNvSpPr txBox="1"/>
          <p:nvPr/>
        </p:nvSpPr>
        <p:spPr>
          <a:xfrm>
            <a:off x="70866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9" name="TextBox 18"/>
          <p:cNvSpPr txBox="1"/>
          <p:nvPr/>
        </p:nvSpPr>
        <p:spPr>
          <a:xfrm>
            <a:off x="7086600" y="4953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1" name="Oval 20"/>
          <p:cNvSpPr/>
          <p:nvPr/>
        </p:nvSpPr>
        <p:spPr>
          <a:xfrm>
            <a:off x="6934200" y="838200"/>
            <a:ext cx="685800" cy="5181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Parallel Counter</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1829954" y="1109662"/>
            <a:ext cx="4951846" cy="5394960"/>
          </a:xfrm>
          <a:prstGeom prst="rect">
            <a:avLst/>
          </a:prstGeom>
          <a:noFill/>
          <a:ln w="9525">
            <a:noFill/>
            <a:miter lim="800000"/>
            <a:headEnd/>
            <a:tailEnd/>
          </a:ln>
          <a:effectLst/>
        </p:spPr>
      </p:pic>
      <p:sp>
        <p:nvSpPr>
          <p:cNvPr id="5" name="TextBox 4"/>
          <p:cNvSpPr txBox="1"/>
          <p:nvPr/>
        </p:nvSpPr>
        <p:spPr>
          <a:xfrm>
            <a:off x="4038600" y="6324600"/>
            <a:ext cx="692818" cy="369332"/>
          </a:xfrm>
          <a:prstGeom prst="rect">
            <a:avLst/>
          </a:prstGeom>
          <a:noFill/>
        </p:spPr>
        <p:txBody>
          <a:bodyPr wrap="none" rtlCol="0">
            <a:spAutoFit/>
          </a:bodyPr>
          <a:lstStyle/>
          <a:p>
            <a:r>
              <a:rPr lang="en-US" b="1" dirty="0"/>
              <a:t>Clock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6" name="TextBox 5"/>
          <p:cNvSpPr txBox="1"/>
          <p:nvPr/>
        </p:nvSpPr>
        <p:spPr>
          <a:xfrm>
            <a:off x="76200" y="5449669"/>
            <a:ext cx="3488840" cy="646331"/>
          </a:xfrm>
          <a:prstGeom prst="rect">
            <a:avLst/>
          </a:prstGeom>
          <a:noFill/>
        </p:spPr>
        <p:txBody>
          <a:bodyPr wrap="none" rtlCol="0">
            <a:spAutoFit/>
          </a:bodyPr>
          <a:lstStyle/>
          <a:p>
            <a:r>
              <a:rPr lang="en-US" b="1" dirty="0">
                <a:solidFill>
                  <a:srgbClr val="C00000"/>
                </a:solidFill>
              </a:rPr>
              <a:t>Value at time t = 0010</a:t>
            </a:r>
          </a:p>
          <a:p>
            <a:r>
              <a:rPr lang="en-US" b="1" dirty="0">
                <a:solidFill>
                  <a:srgbClr val="C00000"/>
                </a:solidFill>
              </a:rPr>
              <a:t>What will be the value at time t+1 </a:t>
            </a:r>
          </a:p>
        </p:txBody>
      </p:sp>
      <p:sp>
        <p:nvSpPr>
          <p:cNvPr id="7" name="TextBox 6"/>
          <p:cNvSpPr txBox="1"/>
          <p:nvPr/>
        </p:nvSpPr>
        <p:spPr>
          <a:xfrm>
            <a:off x="8080314" y="13832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8" name="TextBox 7"/>
          <p:cNvSpPr txBox="1"/>
          <p:nvPr/>
        </p:nvSpPr>
        <p:spPr>
          <a:xfrm>
            <a:off x="8083428" y="2537936"/>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8156514"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8156514" y="4648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7" name="TextBox 6"/>
          <p:cNvSpPr txBox="1"/>
          <p:nvPr/>
        </p:nvSpPr>
        <p:spPr>
          <a:xfrm>
            <a:off x="5715000" y="1013936"/>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8" name="TextBox 7"/>
          <p:cNvSpPr txBox="1"/>
          <p:nvPr/>
        </p:nvSpPr>
        <p:spPr>
          <a:xfrm>
            <a:off x="5718114"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5791200" y="3124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5791200" y="4278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7" name="TextBox 6"/>
          <p:cNvSpPr txBox="1"/>
          <p:nvPr/>
        </p:nvSpPr>
        <p:spPr>
          <a:xfrm>
            <a:off x="5715000" y="1013936"/>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8" name="TextBox 7"/>
          <p:cNvSpPr txBox="1"/>
          <p:nvPr/>
        </p:nvSpPr>
        <p:spPr>
          <a:xfrm>
            <a:off x="5718114"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5791200" y="3124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5791200" y="4278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2" name="TextBox 11"/>
          <p:cNvSpPr txBox="1"/>
          <p:nvPr/>
        </p:nvSpPr>
        <p:spPr>
          <a:xfrm>
            <a:off x="4727514" y="2754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3" name="TextBox 12"/>
          <p:cNvSpPr txBox="1"/>
          <p:nvPr/>
        </p:nvSpPr>
        <p:spPr>
          <a:xfrm>
            <a:off x="4724400" y="3897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4" name="TextBox 13"/>
          <p:cNvSpPr txBox="1"/>
          <p:nvPr/>
        </p:nvSpPr>
        <p:spPr>
          <a:xfrm>
            <a:off x="4724400" y="49646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724400" y="60314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3086871" cy="369332"/>
          </a:xfrm>
          <a:prstGeom prst="rect">
            <a:avLst/>
          </a:prstGeom>
          <a:noFill/>
        </p:spPr>
        <p:txBody>
          <a:bodyPr wrap="none" rtlCol="0">
            <a:spAutoFit/>
          </a:bodyPr>
          <a:lstStyle/>
          <a:p>
            <a:r>
              <a:rPr lang="en-US" b="1" dirty="0">
                <a:solidFill>
                  <a:srgbClr val="C00000"/>
                </a:solidFill>
              </a:rPr>
              <a:t>This signal 0 is coming from Q</a:t>
            </a:r>
            <a:r>
              <a:rPr lang="en-US" sz="1200" b="1" dirty="0">
                <a:solidFill>
                  <a:srgbClr val="C00000"/>
                </a:solidFill>
              </a:rPr>
              <a:t>0</a:t>
            </a:r>
            <a:endParaRPr lang="en-US" b="1" dirty="0">
              <a:solidFill>
                <a:srgbClr val="C00000"/>
              </a:solidFill>
            </a:endParaRPr>
          </a:p>
        </p:txBody>
      </p:sp>
      <p:cxnSp>
        <p:nvCxnSpPr>
          <p:cNvPr id="22" name="Straight Arrow Connector 21"/>
          <p:cNvCxnSpPr/>
          <p:nvPr/>
        </p:nvCxnSpPr>
        <p:spPr>
          <a:xfrm flipV="1">
            <a:off x="3276600" y="30480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76600" y="39624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48000" y="41910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743200" y="4419600"/>
            <a:ext cx="1905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71800" y="1295400"/>
            <a:ext cx="25908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260914" y="1676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Counter</a:t>
            </a:r>
          </a:p>
        </p:txBody>
      </p:sp>
      <p:sp>
        <p:nvSpPr>
          <p:cNvPr id="3" name="Content Placeholder 2"/>
          <p:cNvSpPr>
            <a:spLocks noGrp="1"/>
          </p:cNvSpPr>
          <p:nvPr>
            <p:ph idx="1"/>
          </p:nvPr>
        </p:nvSpPr>
        <p:spPr/>
        <p:txBody>
          <a:bodyPr/>
          <a:lstStyle/>
          <a:p>
            <a:pPr algn="just"/>
            <a:r>
              <a:rPr lang="en-US" dirty="0"/>
              <a:t>Counter that follows the binary number sequence is called binary counter</a:t>
            </a:r>
          </a:p>
          <a:p>
            <a:pPr algn="just"/>
            <a:r>
              <a:rPr lang="en-US" dirty="0"/>
              <a:t>An n-bit binary counter consists of n flip-flops and can count in binary from 0 through 2</a:t>
            </a:r>
            <a:r>
              <a:rPr lang="en-US" baseline="30000" dirty="0"/>
              <a:t>n</a:t>
            </a:r>
            <a:r>
              <a:rPr lang="en-US" dirty="0"/>
              <a:t>-1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7" name="TextBox 6"/>
          <p:cNvSpPr txBox="1"/>
          <p:nvPr/>
        </p:nvSpPr>
        <p:spPr>
          <a:xfrm>
            <a:off x="5715000" y="1013936"/>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8" name="TextBox 7"/>
          <p:cNvSpPr txBox="1"/>
          <p:nvPr/>
        </p:nvSpPr>
        <p:spPr>
          <a:xfrm>
            <a:off x="5718114"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5791200" y="3124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5791200" y="4278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2" name="TextBox 11"/>
          <p:cNvSpPr txBox="1"/>
          <p:nvPr/>
        </p:nvSpPr>
        <p:spPr>
          <a:xfrm>
            <a:off x="5413314" y="28310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3" name="TextBox 12"/>
          <p:cNvSpPr txBox="1"/>
          <p:nvPr/>
        </p:nvSpPr>
        <p:spPr>
          <a:xfrm>
            <a:off x="5410200" y="39740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4" name="TextBox 13"/>
          <p:cNvSpPr txBox="1"/>
          <p:nvPr/>
        </p:nvSpPr>
        <p:spPr>
          <a:xfrm>
            <a:off x="5410200" y="51170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5565714" y="60314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2546851" cy="646331"/>
          </a:xfrm>
          <a:prstGeom prst="rect">
            <a:avLst/>
          </a:prstGeom>
          <a:noFill/>
        </p:spPr>
        <p:txBody>
          <a:bodyPr wrap="none" rtlCol="0">
            <a:spAutoFit/>
          </a:bodyPr>
          <a:lstStyle/>
          <a:p>
            <a:r>
              <a:rPr lang="en-US" b="1" dirty="0">
                <a:solidFill>
                  <a:srgbClr val="C00000"/>
                </a:solidFill>
              </a:rPr>
              <a:t>All the ANDs which got 0</a:t>
            </a:r>
          </a:p>
          <a:p>
            <a:r>
              <a:rPr lang="en-US" b="1" dirty="0">
                <a:solidFill>
                  <a:srgbClr val="C00000"/>
                </a:solidFill>
              </a:rPr>
              <a:t>Gave output 0</a:t>
            </a:r>
          </a:p>
        </p:txBody>
      </p:sp>
      <p:cxnSp>
        <p:nvCxnSpPr>
          <p:cNvPr id="22" name="Straight Arrow Connector 21"/>
          <p:cNvCxnSpPr/>
          <p:nvPr/>
        </p:nvCxnSpPr>
        <p:spPr>
          <a:xfrm flipV="1">
            <a:off x="3276600" y="30480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76600" y="39624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48000" y="41910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743200" y="4419600"/>
            <a:ext cx="1905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71800" y="1295400"/>
            <a:ext cx="25908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60914" y="1676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8" name="TextBox 7"/>
          <p:cNvSpPr txBox="1"/>
          <p:nvPr/>
        </p:nvSpPr>
        <p:spPr>
          <a:xfrm>
            <a:off x="6324600" y="2514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6324600" y="3581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6400800" y="4648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5" name="TextBox 14"/>
          <p:cNvSpPr txBox="1"/>
          <p:nvPr/>
        </p:nvSpPr>
        <p:spPr>
          <a:xfrm>
            <a:off x="6400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1343125" cy="646331"/>
          </a:xfrm>
          <a:prstGeom prst="rect">
            <a:avLst/>
          </a:prstGeom>
          <a:noFill/>
        </p:spPr>
        <p:txBody>
          <a:bodyPr wrap="none" rtlCol="0">
            <a:spAutoFit/>
          </a:bodyPr>
          <a:lstStyle/>
          <a:p>
            <a:r>
              <a:rPr lang="en-US" b="1" dirty="0">
                <a:solidFill>
                  <a:srgbClr val="C00000"/>
                </a:solidFill>
              </a:rPr>
              <a:t>X XOR 1 = X’</a:t>
            </a:r>
          </a:p>
          <a:p>
            <a:r>
              <a:rPr lang="en-US" b="1" dirty="0">
                <a:solidFill>
                  <a:srgbClr val="C00000"/>
                </a:solidFill>
              </a:rPr>
              <a:t>X XOR 0 = X</a:t>
            </a:r>
          </a:p>
        </p:txBody>
      </p:sp>
      <p:sp>
        <p:nvSpPr>
          <p:cNvPr id="21" name="TextBox 20"/>
          <p:cNvSpPr txBox="1"/>
          <p:nvPr/>
        </p:nvSpPr>
        <p:spPr>
          <a:xfrm>
            <a:off x="6324600" y="14478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8" name="TextBox 7"/>
          <p:cNvSpPr txBox="1"/>
          <p:nvPr/>
        </p:nvSpPr>
        <p:spPr>
          <a:xfrm>
            <a:off x="6324600" y="2514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6324600" y="3581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6400800" y="4648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5" name="TextBox 14"/>
          <p:cNvSpPr txBox="1"/>
          <p:nvPr/>
        </p:nvSpPr>
        <p:spPr>
          <a:xfrm>
            <a:off x="6400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3063467" cy="646331"/>
          </a:xfrm>
          <a:prstGeom prst="rect">
            <a:avLst/>
          </a:prstGeom>
          <a:noFill/>
        </p:spPr>
        <p:txBody>
          <a:bodyPr wrap="none" rtlCol="0">
            <a:spAutoFit/>
          </a:bodyPr>
          <a:lstStyle/>
          <a:p>
            <a:r>
              <a:rPr lang="en-US" b="1" dirty="0">
                <a:solidFill>
                  <a:srgbClr val="C00000"/>
                </a:solidFill>
              </a:rPr>
              <a:t>This data will be available</a:t>
            </a:r>
          </a:p>
          <a:p>
            <a:r>
              <a:rPr lang="en-US" b="1" dirty="0">
                <a:solidFill>
                  <a:srgbClr val="C00000"/>
                </a:solidFill>
              </a:rPr>
              <a:t>On counter output at time t+1</a:t>
            </a:r>
          </a:p>
        </p:txBody>
      </p:sp>
      <p:sp>
        <p:nvSpPr>
          <p:cNvPr id="21" name="TextBox 20"/>
          <p:cNvSpPr txBox="1"/>
          <p:nvPr/>
        </p:nvSpPr>
        <p:spPr>
          <a:xfrm>
            <a:off x="6324600" y="14478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2" name="Oval 11"/>
          <p:cNvSpPr/>
          <p:nvPr/>
        </p:nvSpPr>
        <p:spPr>
          <a:xfrm>
            <a:off x="6096000" y="990600"/>
            <a:ext cx="914400" cy="464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8" name="TextBox 7"/>
          <p:cNvSpPr txBox="1"/>
          <p:nvPr/>
        </p:nvSpPr>
        <p:spPr>
          <a:xfrm>
            <a:off x="8305800" y="2514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8305800" y="3581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8382000" y="4648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5" name="TextBox 14"/>
          <p:cNvSpPr txBox="1"/>
          <p:nvPr/>
        </p:nvSpPr>
        <p:spPr>
          <a:xfrm>
            <a:off x="6400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2051524" cy="369332"/>
          </a:xfrm>
          <a:prstGeom prst="rect">
            <a:avLst/>
          </a:prstGeom>
          <a:noFill/>
        </p:spPr>
        <p:txBody>
          <a:bodyPr wrap="none" rtlCol="0">
            <a:spAutoFit/>
          </a:bodyPr>
          <a:lstStyle/>
          <a:p>
            <a:r>
              <a:rPr lang="en-US" b="1" dirty="0">
                <a:solidFill>
                  <a:srgbClr val="C00000"/>
                </a:solidFill>
              </a:rPr>
              <a:t>Counter at time t+1</a:t>
            </a:r>
          </a:p>
        </p:txBody>
      </p:sp>
      <p:sp>
        <p:nvSpPr>
          <p:cNvPr id="21" name="TextBox 20"/>
          <p:cNvSpPr txBox="1"/>
          <p:nvPr/>
        </p:nvSpPr>
        <p:spPr>
          <a:xfrm>
            <a:off x="8305800" y="14478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2" name="Oval 11"/>
          <p:cNvSpPr/>
          <p:nvPr/>
        </p:nvSpPr>
        <p:spPr>
          <a:xfrm>
            <a:off x="8077200" y="990600"/>
            <a:ext cx="914400" cy="464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4-Bit Synchronous Binary Counter</a:t>
            </a:r>
          </a:p>
        </p:txBody>
      </p:sp>
      <p:pic>
        <p:nvPicPr>
          <p:cNvPr id="3074" name="Picture 2"/>
          <p:cNvPicPr>
            <a:picLocks noChangeAspect="1" noChangeArrowheads="1"/>
          </p:cNvPicPr>
          <p:nvPr/>
        </p:nvPicPr>
        <p:blipFill>
          <a:blip r:embed="rId2">
            <a:lum bright="-20000" contrast="40000"/>
          </a:blip>
          <a:srcRect/>
          <a:stretch>
            <a:fillRect/>
          </a:stretch>
        </p:blipFill>
        <p:spPr bwMode="auto">
          <a:xfrm>
            <a:off x="3200400" y="2103120"/>
            <a:ext cx="2488039" cy="292608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Serial VS Parallel Counter</a:t>
            </a:r>
          </a:p>
        </p:txBody>
      </p:sp>
      <p:pic>
        <p:nvPicPr>
          <p:cNvPr id="4" name="Picture 2"/>
          <p:cNvPicPr>
            <a:picLocks noChangeAspect="1" noChangeArrowheads="1"/>
          </p:cNvPicPr>
          <p:nvPr/>
        </p:nvPicPr>
        <p:blipFill>
          <a:blip r:embed="rId2">
            <a:lum bright="-20000" contrast="40000"/>
          </a:blip>
          <a:srcRect/>
          <a:stretch>
            <a:fillRect/>
          </a:stretch>
        </p:blipFill>
        <p:spPr bwMode="auto">
          <a:xfrm>
            <a:off x="4795124" y="990600"/>
            <a:ext cx="4196476" cy="4572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lum bright="-20000" contrast="40000"/>
          </a:blip>
          <a:srcRect/>
          <a:stretch>
            <a:fillRect/>
          </a:stretch>
        </p:blipFill>
        <p:spPr bwMode="auto">
          <a:xfrm>
            <a:off x="76200" y="1143000"/>
            <a:ext cx="4488646" cy="4389120"/>
          </a:xfrm>
          <a:prstGeom prst="rect">
            <a:avLst/>
          </a:prstGeom>
          <a:noFill/>
          <a:ln w="9525">
            <a:noFill/>
            <a:miter lim="800000"/>
            <a:headEnd/>
            <a:tailEnd/>
          </a:ln>
          <a:effectLst/>
        </p:spPr>
      </p:pic>
      <p:sp>
        <p:nvSpPr>
          <p:cNvPr id="6" name="TextBox 5"/>
          <p:cNvSpPr txBox="1"/>
          <p:nvPr/>
        </p:nvSpPr>
        <p:spPr>
          <a:xfrm>
            <a:off x="228600" y="5791200"/>
            <a:ext cx="7841249" cy="646331"/>
          </a:xfrm>
          <a:prstGeom prst="rect">
            <a:avLst/>
          </a:prstGeom>
          <a:noFill/>
        </p:spPr>
        <p:txBody>
          <a:bodyPr wrap="none" rtlCol="0">
            <a:spAutoFit/>
          </a:bodyPr>
          <a:lstStyle/>
          <a:p>
            <a:r>
              <a:rPr lang="en-US" b="1" dirty="0"/>
              <a:t>Gate delay being accumulated in Serial Counter as last AND is at level 4 of gating.</a:t>
            </a:r>
          </a:p>
          <a:p>
            <a:r>
              <a:rPr lang="en-US" b="1" dirty="0"/>
              <a:t>For example, going from state 1111 to state 0000.</a:t>
            </a:r>
          </a:p>
        </p:txBody>
      </p:sp>
      <p:sp>
        <p:nvSpPr>
          <p:cNvPr id="7" name="TextBox 6"/>
          <p:cNvSpPr txBox="1"/>
          <p:nvPr/>
        </p:nvSpPr>
        <p:spPr>
          <a:xfrm>
            <a:off x="6781800" y="5334000"/>
            <a:ext cx="574196" cy="307777"/>
          </a:xfrm>
          <a:prstGeom prst="rect">
            <a:avLst/>
          </a:prstGeom>
          <a:noFill/>
        </p:spPr>
        <p:txBody>
          <a:bodyPr wrap="none" rtlCol="0">
            <a:spAutoFit/>
          </a:bodyPr>
          <a:lstStyle/>
          <a:p>
            <a:r>
              <a:rPr lang="en-US" sz="1400" dirty="0"/>
              <a:t>Clock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Serial VS Parallel Counter</a:t>
            </a:r>
          </a:p>
        </p:txBody>
      </p:sp>
      <p:pic>
        <p:nvPicPr>
          <p:cNvPr id="4" name="Picture 2"/>
          <p:cNvPicPr>
            <a:picLocks noChangeAspect="1" noChangeArrowheads="1"/>
          </p:cNvPicPr>
          <p:nvPr/>
        </p:nvPicPr>
        <p:blipFill>
          <a:blip r:embed="rId2">
            <a:lum bright="-20000" contrast="40000"/>
          </a:blip>
          <a:srcRect/>
          <a:stretch>
            <a:fillRect/>
          </a:stretch>
        </p:blipFill>
        <p:spPr bwMode="auto">
          <a:xfrm>
            <a:off x="4795124" y="990600"/>
            <a:ext cx="4196476" cy="4572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lum bright="-20000" contrast="40000"/>
          </a:blip>
          <a:srcRect/>
          <a:stretch>
            <a:fillRect/>
          </a:stretch>
        </p:blipFill>
        <p:spPr bwMode="auto">
          <a:xfrm>
            <a:off x="76200" y="1143000"/>
            <a:ext cx="4488646" cy="4389120"/>
          </a:xfrm>
          <a:prstGeom prst="rect">
            <a:avLst/>
          </a:prstGeom>
          <a:noFill/>
          <a:ln w="9525">
            <a:noFill/>
            <a:miter lim="800000"/>
            <a:headEnd/>
            <a:tailEnd/>
          </a:ln>
          <a:effectLst/>
        </p:spPr>
      </p:pic>
      <p:sp>
        <p:nvSpPr>
          <p:cNvPr id="6" name="TextBox 5"/>
          <p:cNvSpPr txBox="1"/>
          <p:nvPr/>
        </p:nvSpPr>
        <p:spPr>
          <a:xfrm>
            <a:off x="228600" y="5715000"/>
            <a:ext cx="7278852" cy="646331"/>
          </a:xfrm>
          <a:prstGeom prst="rect">
            <a:avLst/>
          </a:prstGeom>
          <a:noFill/>
        </p:spPr>
        <p:txBody>
          <a:bodyPr wrap="none" rtlCol="0">
            <a:spAutoFit/>
          </a:bodyPr>
          <a:lstStyle/>
          <a:p>
            <a:r>
              <a:rPr lang="en-US" b="1" dirty="0"/>
              <a:t>Output of 4</a:t>
            </a:r>
            <a:r>
              <a:rPr lang="en-US" b="1" baseline="30000" dirty="0"/>
              <a:t>th</a:t>
            </a:r>
            <a:r>
              <a:rPr lang="en-US" b="1" dirty="0"/>
              <a:t> AND gate depends on the outputs of all previous AND gates. </a:t>
            </a:r>
          </a:p>
          <a:p>
            <a:r>
              <a:rPr lang="en-US" b="1" dirty="0"/>
              <a:t>i.e. Delay of four AND Gates being accumulated.</a:t>
            </a:r>
          </a:p>
        </p:txBody>
      </p:sp>
      <p:sp>
        <p:nvSpPr>
          <p:cNvPr id="7" name="Oval 6"/>
          <p:cNvSpPr/>
          <p:nvPr/>
        </p:nvSpPr>
        <p:spPr>
          <a:xfrm>
            <a:off x="1219200" y="1524000"/>
            <a:ext cx="838200" cy="3810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rot="5400000">
            <a:off x="609600" y="4876800"/>
            <a:ext cx="9144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81800" y="5334000"/>
            <a:ext cx="574196" cy="307777"/>
          </a:xfrm>
          <a:prstGeom prst="rect">
            <a:avLst/>
          </a:prstGeom>
          <a:noFill/>
        </p:spPr>
        <p:txBody>
          <a:bodyPr wrap="none" rtlCol="0">
            <a:spAutoFit/>
          </a:bodyPr>
          <a:lstStyle/>
          <a:p>
            <a:r>
              <a:rPr lang="en-US" sz="1400" dirty="0"/>
              <a:t>Clock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normAutofit lnSpcReduction="10000"/>
          </a:bodyPr>
          <a:lstStyle/>
          <a:p>
            <a:pPr marL="514350" indent="-514350" algn="just">
              <a:buNone/>
            </a:pPr>
            <a:r>
              <a:rPr lang="en-US" b="1" dirty="0"/>
              <a:t>1.	</a:t>
            </a:r>
            <a:r>
              <a:rPr lang="en-US" b="1" u="sng" dirty="0"/>
              <a:t>Arbitrary Count Sequence:</a:t>
            </a:r>
            <a:r>
              <a:rPr lang="en-US" dirty="0"/>
              <a:t> Design a synchronous counter which follows sequence given below:</a:t>
            </a:r>
          </a:p>
          <a:p>
            <a:pPr algn="just">
              <a:buNone/>
            </a:pPr>
            <a:r>
              <a:rPr lang="en-US" dirty="0"/>
              <a:t>	0, 2, 4, 6, 8, 0, 2,…</a:t>
            </a:r>
          </a:p>
          <a:p>
            <a:pPr algn="just">
              <a:buNone/>
            </a:pPr>
            <a:endParaRPr lang="en-US" dirty="0"/>
          </a:p>
          <a:p>
            <a:pPr marL="514350" indent="-514350" algn="just">
              <a:buNone/>
            </a:pPr>
            <a:r>
              <a:rPr lang="en-US" b="1" dirty="0"/>
              <a:t>2. </a:t>
            </a:r>
            <a:r>
              <a:rPr lang="en-US" b="1" u="sng" dirty="0"/>
              <a:t>BCD Counter:</a:t>
            </a:r>
            <a:r>
              <a:rPr lang="en-US" dirty="0"/>
              <a:t> Design a BCD synchronous counter which follows the sequence given below:</a:t>
            </a:r>
          </a:p>
          <a:p>
            <a:pPr algn="just">
              <a:buNone/>
            </a:pPr>
            <a:r>
              <a:rPr lang="en-US" dirty="0"/>
              <a:t>	0,1,2,3,4,5,6,7,8,9,0,1,2,…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Practice Problems</a:t>
            </a:r>
          </a:p>
        </p:txBody>
      </p:sp>
      <p:sp>
        <p:nvSpPr>
          <p:cNvPr id="3" name="Content Placeholder 2"/>
          <p:cNvSpPr>
            <a:spLocks noGrp="1"/>
          </p:cNvSpPr>
          <p:nvPr>
            <p:ph idx="1"/>
          </p:nvPr>
        </p:nvSpPr>
        <p:spPr>
          <a:xfrm>
            <a:off x="457200" y="1066800"/>
            <a:ext cx="8229600" cy="5334000"/>
          </a:xfrm>
        </p:spPr>
        <p:txBody>
          <a:bodyPr>
            <a:normAutofit/>
          </a:bodyPr>
          <a:lstStyle/>
          <a:p>
            <a:pPr algn="just">
              <a:buNone/>
            </a:pPr>
            <a:r>
              <a:rPr lang="en-US" b="1" dirty="0"/>
              <a:t>3. </a:t>
            </a:r>
            <a:r>
              <a:rPr lang="en-US" b="1" u="sng" dirty="0"/>
              <a:t>Modulo-7 Counter:</a:t>
            </a:r>
            <a:r>
              <a:rPr lang="en-US" dirty="0"/>
              <a:t> Which follows the sequence 0,1,2,3,4,5,6,0,1,2,…</a:t>
            </a:r>
          </a:p>
          <a:p>
            <a:pPr algn="just">
              <a:buNone/>
            </a:pPr>
            <a:endParaRPr lang="en-US" dirty="0"/>
          </a:p>
          <a:p>
            <a:pPr algn="just">
              <a:buNone/>
            </a:pPr>
            <a:r>
              <a:rPr lang="en-US" b="1" dirty="0"/>
              <a:t>4. Digital Watch</a:t>
            </a:r>
          </a:p>
          <a:p>
            <a:pPr algn="just">
              <a:buNone/>
            </a:pPr>
            <a:r>
              <a:rPr lang="en-US" dirty="0"/>
              <a:t>	For your convenience consider we have 64 seconds in one minute, 64 minutes in one hour and total 32 hours in a day.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normAutofit fontScale="92500" lnSpcReduction="10000"/>
          </a:bodyPr>
          <a:lstStyle/>
          <a:p>
            <a:pPr algn="just">
              <a:buNone/>
            </a:pPr>
            <a:r>
              <a:rPr lang="en-US" b="1" dirty="0"/>
              <a:t>5. Automatic Parking Control</a:t>
            </a:r>
          </a:p>
          <a:p>
            <a:pPr algn="just">
              <a:buNone/>
            </a:pPr>
            <a:r>
              <a:rPr lang="en-US" dirty="0"/>
              <a:t>	Take </a:t>
            </a:r>
            <a:r>
              <a:rPr lang="en-US" dirty="0" err="1"/>
              <a:t>CarIn</a:t>
            </a:r>
            <a:r>
              <a:rPr lang="en-US" dirty="0"/>
              <a:t> and </a:t>
            </a:r>
            <a:r>
              <a:rPr lang="en-US" dirty="0" err="1"/>
              <a:t>CarOut</a:t>
            </a:r>
            <a:r>
              <a:rPr lang="en-US" dirty="0"/>
              <a:t> signals from sensors at Entry and Exit Gates respectively. Parking area has total capacity of 32 cars, when total count of cars in the plaza reaches 32 lock the Entry Door otherwise the door will remain unlocked.</a:t>
            </a:r>
          </a:p>
          <a:p>
            <a:pPr>
              <a:buNone/>
            </a:pPr>
            <a:r>
              <a:rPr lang="en-US" b="1" dirty="0"/>
              <a:t>6. Counter with Parallel Load</a:t>
            </a:r>
          </a:p>
          <a:p>
            <a:pPr algn="just">
              <a:buNone/>
            </a:pPr>
            <a:r>
              <a:rPr lang="en-US" dirty="0"/>
              <a:t>	Register composed of </a:t>
            </a:r>
            <a:r>
              <a:rPr lang="en-US" b="1" dirty="0"/>
              <a:t>D Flip-Flops </a:t>
            </a:r>
            <a:r>
              <a:rPr lang="en-US" dirty="0"/>
              <a:t>which loads the data if Load = 1 otherwise behaves like a binary counter.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Counters</a:t>
            </a:r>
          </a:p>
        </p:txBody>
      </p:sp>
      <p:sp>
        <p:nvSpPr>
          <p:cNvPr id="3" name="Content Placeholder 2"/>
          <p:cNvSpPr>
            <a:spLocks noGrp="1"/>
          </p:cNvSpPr>
          <p:nvPr>
            <p:ph idx="1"/>
          </p:nvPr>
        </p:nvSpPr>
        <p:spPr/>
        <p:txBody>
          <a:bodyPr/>
          <a:lstStyle/>
          <a:p>
            <a:pPr marL="514350" indent="-514350" algn="just">
              <a:buAutoNum type="arabicPeriod"/>
            </a:pPr>
            <a:r>
              <a:rPr lang="en-US" dirty="0"/>
              <a:t>Asynchronous Counters</a:t>
            </a:r>
          </a:p>
          <a:p>
            <a:pPr marL="914400" lvl="1" indent="-514350" algn="just">
              <a:buNone/>
            </a:pPr>
            <a:r>
              <a:rPr lang="en-US" dirty="0"/>
              <a:t>	In which C input of some of the flip-flops are triggered not by common pulse but rather by the transitions that occur on other flip-flop outputs</a:t>
            </a:r>
          </a:p>
          <a:p>
            <a:pPr marL="914400" lvl="1" indent="-514350" algn="just">
              <a:buNone/>
            </a:pPr>
            <a:r>
              <a:rPr lang="en-US" dirty="0"/>
              <a:t>e.g. Ripple counters</a:t>
            </a:r>
          </a:p>
          <a:p>
            <a:pPr marL="514350" indent="-514350" algn="just">
              <a:buAutoNum type="arabicPeriod"/>
            </a:pPr>
            <a:r>
              <a:rPr lang="en-US" dirty="0"/>
              <a:t>Synchronous Counters</a:t>
            </a:r>
          </a:p>
          <a:p>
            <a:pPr marL="914400" lvl="1" indent="-514350" algn="just">
              <a:buNone/>
            </a:pPr>
            <a:r>
              <a:rPr lang="en-US" dirty="0"/>
              <a:t>	In which the C inputs of all flip-flops receive common pulse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lstStyle/>
          <a:p>
            <a:pPr algn="just">
              <a:buNone/>
            </a:pPr>
            <a:r>
              <a:rPr lang="en-US" b="1" dirty="0"/>
              <a:t>7. </a:t>
            </a:r>
            <a:r>
              <a:rPr lang="en-US" dirty="0"/>
              <a:t>Counter composed </a:t>
            </a:r>
            <a:r>
              <a:rPr lang="en-US"/>
              <a:t>of </a:t>
            </a:r>
            <a:r>
              <a:rPr lang="en-US" b="1" dirty="0"/>
              <a:t>D</a:t>
            </a:r>
            <a:r>
              <a:rPr lang="en-US" b="1"/>
              <a:t> </a:t>
            </a:r>
            <a:r>
              <a:rPr lang="en-US" b="1" dirty="0"/>
              <a:t>Flip-Flops </a:t>
            </a:r>
            <a:r>
              <a:rPr lang="en-US" dirty="0"/>
              <a:t>which takes X and Y selection inputs and performs following operations:</a:t>
            </a:r>
          </a:p>
          <a:p>
            <a:pPr algn="just">
              <a:buNone/>
            </a:pPr>
            <a:endParaRPr lang="en-US" dirty="0"/>
          </a:p>
        </p:txBody>
      </p:sp>
      <p:graphicFrame>
        <p:nvGraphicFramePr>
          <p:cNvPr id="4" name="Table 3"/>
          <p:cNvGraphicFramePr>
            <a:graphicFrameLocks noGrp="1"/>
          </p:cNvGraphicFramePr>
          <p:nvPr/>
        </p:nvGraphicFramePr>
        <p:xfrm>
          <a:off x="1524000" y="33528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Operation</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Count</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Shift Right</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Shift Left</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Parallel Load</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t>Asynchronous Counters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4-bit Ripple Counter</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221682" y="609600"/>
            <a:ext cx="2588318" cy="53035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lum bright="-20000" contrast="40000"/>
          </a:blip>
          <a:srcRect/>
          <a:stretch>
            <a:fillRect/>
          </a:stretch>
        </p:blipFill>
        <p:spPr bwMode="auto">
          <a:xfrm>
            <a:off x="5073733" y="762000"/>
            <a:ext cx="2774867" cy="5120640"/>
          </a:xfrm>
          <a:prstGeom prst="rect">
            <a:avLst/>
          </a:prstGeom>
          <a:noFill/>
          <a:ln w="9525">
            <a:noFill/>
            <a:miter lim="800000"/>
            <a:headEnd/>
            <a:tailEnd/>
          </a:ln>
          <a:effectLst/>
        </p:spPr>
      </p:pic>
      <p:sp>
        <p:nvSpPr>
          <p:cNvPr id="6" name="TextBox 5"/>
          <p:cNvSpPr txBox="1"/>
          <p:nvPr/>
        </p:nvSpPr>
        <p:spPr>
          <a:xfrm>
            <a:off x="533400" y="6019800"/>
            <a:ext cx="6092309" cy="369332"/>
          </a:xfrm>
          <a:prstGeom prst="rect">
            <a:avLst/>
          </a:prstGeom>
          <a:noFill/>
        </p:spPr>
        <p:txBody>
          <a:bodyPr wrap="none" rtlCol="0">
            <a:spAutoFit/>
          </a:bodyPr>
          <a:lstStyle/>
          <a:p>
            <a:r>
              <a:rPr lang="en-US" b="1" dirty="0">
                <a:solidFill>
                  <a:srgbClr val="C00000"/>
                </a:solidFill>
              </a:rPr>
              <a:t>What will be the state of counter on positive edge after 1111?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4-bit Ripple Counter</a:t>
            </a:r>
          </a:p>
        </p:txBody>
      </p:sp>
      <p:sp>
        <p:nvSpPr>
          <p:cNvPr id="3" name="Content Placeholder 2"/>
          <p:cNvSpPr>
            <a:spLocks noGrp="1"/>
          </p:cNvSpPr>
          <p:nvPr>
            <p:ph idx="1"/>
          </p:nvPr>
        </p:nvSpPr>
        <p:spPr>
          <a:xfrm>
            <a:off x="457200" y="1600200"/>
            <a:ext cx="4419600" cy="4525963"/>
          </a:xfrm>
        </p:spPr>
        <p:txBody>
          <a:bodyPr/>
          <a:lstStyle/>
          <a:p>
            <a:pPr algn="just"/>
            <a:r>
              <a:rPr lang="en-US" dirty="0"/>
              <a:t>Design a 4-bit ripple counter for downward counting</a:t>
            </a:r>
          </a:p>
        </p:txBody>
      </p:sp>
      <p:pic>
        <p:nvPicPr>
          <p:cNvPr id="2051" name="Picture 3"/>
          <p:cNvPicPr>
            <a:picLocks noChangeAspect="1" noChangeArrowheads="1"/>
          </p:cNvPicPr>
          <p:nvPr/>
        </p:nvPicPr>
        <p:blipFill>
          <a:blip r:embed="rId2">
            <a:lum bright="-20000" contrast="40000"/>
          </a:blip>
          <a:srcRect/>
          <a:stretch>
            <a:fillRect/>
          </a:stretch>
        </p:blipFill>
        <p:spPr bwMode="auto">
          <a:xfrm>
            <a:off x="5562600" y="1676400"/>
            <a:ext cx="2685828" cy="4480560"/>
          </a:xfrm>
          <a:prstGeom prst="rect">
            <a:avLst/>
          </a:prstGeom>
          <a:noFill/>
          <a:ln w="9525">
            <a:noFill/>
            <a:miter lim="800000"/>
            <a:headEnd/>
            <a:tailEnd/>
          </a:ln>
          <a:effectLst/>
        </p:spPr>
      </p:pic>
      <p:sp>
        <p:nvSpPr>
          <p:cNvPr id="5" name="TextBox 4"/>
          <p:cNvSpPr txBox="1"/>
          <p:nvPr/>
        </p:nvSpPr>
        <p:spPr>
          <a:xfrm>
            <a:off x="609600" y="3657600"/>
            <a:ext cx="4243854" cy="646331"/>
          </a:xfrm>
          <a:prstGeom prst="rect">
            <a:avLst/>
          </a:prstGeom>
          <a:noFill/>
        </p:spPr>
        <p:txBody>
          <a:bodyPr wrap="none" rtlCol="0">
            <a:spAutoFit/>
          </a:bodyPr>
          <a:lstStyle/>
          <a:p>
            <a:r>
              <a:rPr lang="en-US" b="1" dirty="0">
                <a:solidFill>
                  <a:srgbClr val="C00000"/>
                </a:solidFill>
              </a:rPr>
              <a:t>Can you design an asynchronous Up-Down</a:t>
            </a:r>
          </a:p>
          <a:p>
            <a:r>
              <a:rPr lang="en-US" b="1" dirty="0">
                <a:solidFill>
                  <a:srgbClr val="C00000"/>
                </a:solidFill>
              </a:rPr>
              <a:t>Counter with Selection Input?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a:t>Synchronous Counters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Synchronous 3-bit Up-Down Counter</a:t>
            </a:r>
          </a:p>
        </p:txBody>
      </p:sp>
      <p:pic>
        <p:nvPicPr>
          <p:cNvPr id="1026" name="Picture 2" descr="C:\Users\Samin\Desktop\20150517_162428.jpg"/>
          <p:cNvPicPr>
            <a:picLocks noChangeAspect="1" noChangeArrowheads="1"/>
          </p:cNvPicPr>
          <p:nvPr/>
        </p:nvPicPr>
        <p:blipFill>
          <a:blip r:embed="rId2" cstate="print">
            <a:lum contrast="40000"/>
          </a:blip>
          <a:srcRect/>
          <a:stretch>
            <a:fillRect/>
          </a:stretch>
        </p:blipFill>
        <p:spPr bwMode="auto">
          <a:xfrm>
            <a:off x="2362200" y="1676400"/>
            <a:ext cx="4471849" cy="4572000"/>
          </a:xfrm>
          <a:prstGeom prst="rect">
            <a:avLst/>
          </a:prstGeom>
          <a:noFill/>
        </p:spPr>
      </p:pic>
      <p:sp>
        <p:nvSpPr>
          <p:cNvPr id="4" name="TextBox 3"/>
          <p:cNvSpPr txBox="1"/>
          <p:nvPr/>
        </p:nvSpPr>
        <p:spPr>
          <a:xfrm>
            <a:off x="6908069" y="4038600"/>
            <a:ext cx="1854931" cy="1477328"/>
          </a:xfrm>
          <a:prstGeom prst="rect">
            <a:avLst/>
          </a:prstGeom>
          <a:noFill/>
        </p:spPr>
        <p:txBody>
          <a:bodyPr wrap="none" rtlCol="0">
            <a:spAutoFit/>
          </a:bodyPr>
          <a:lstStyle/>
          <a:p>
            <a:r>
              <a:rPr lang="en-US" b="1" dirty="0"/>
              <a:t>For S=0 </a:t>
            </a:r>
          </a:p>
          <a:p>
            <a:r>
              <a:rPr lang="en-US" b="1" dirty="0"/>
              <a:t>Count Upward</a:t>
            </a:r>
          </a:p>
          <a:p>
            <a:endParaRPr lang="en-US" b="1" dirty="0"/>
          </a:p>
          <a:p>
            <a:r>
              <a:rPr lang="en-US" b="1" dirty="0"/>
              <a:t>For S=1</a:t>
            </a:r>
          </a:p>
          <a:p>
            <a:r>
              <a:rPr lang="en-US" b="1" dirty="0"/>
              <a:t>Count Downward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426</TotalTime>
  <Words>823</Words>
  <Application>Microsoft Office PowerPoint</Application>
  <PresentationFormat>On-screen Show (4:3)</PresentationFormat>
  <Paragraphs>303</Paragraphs>
  <Slides>40</Slides>
  <Notes>9</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Counters</vt:lpstr>
      <vt:lpstr>Counter</vt:lpstr>
      <vt:lpstr>Binary Counter</vt:lpstr>
      <vt:lpstr>Types of Counters</vt:lpstr>
      <vt:lpstr>Asynchronous Counters</vt:lpstr>
      <vt:lpstr>4-bit Ripple Counter</vt:lpstr>
      <vt:lpstr>4-bit Ripple Counter</vt:lpstr>
      <vt:lpstr>Synchronous Counters</vt:lpstr>
      <vt:lpstr>Synchronous 3-bit Up-Down Counter</vt:lpstr>
      <vt:lpstr>Synchronous 3-bit Up-Down Counter</vt:lpstr>
      <vt:lpstr>Serial Counter</vt:lpstr>
      <vt:lpstr>Half Adder</vt:lpstr>
      <vt:lpstr>Serial Counter</vt:lpstr>
      <vt:lpstr>Serial Counter</vt:lpstr>
      <vt:lpstr>Serial Counter</vt:lpstr>
      <vt:lpstr>Serial Counter</vt:lpstr>
      <vt:lpstr>How Serial Counter Works?</vt:lpstr>
      <vt:lpstr>How Serial Counter Works?</vt:lpstr>
      <vt:lpstr>How Serial Counter Works?</vt:lpstr>
      <vt:lpstr>How Serial Counter Works?</vt:lpstr>
      <vt:lpstr>How Serial Counter Works?</vt:lpstr>
      <vt:lpstr>How Serial Counter Works?</vt:lpstr>
      <vt:lpstr>How Serial Counter Works?</vt:lpstr>
      <vt:lpstr>How Serial Counter Works?</vt:lpstr>
      <vt:lpstr>How Serial Counter Works?</vt:lpstr>
      <vt:lpstr>Parallel Counter</vt:lpstr>
      <vt:lpstr>How Parallel Counter works?</vt:lpstr>
      <vt:lpstr>How Parallel Counter works?</vt:lpstr>
      <vt:lpstr>How Parallel Counter works?</vt:lpstr>
      <vt:lpstr>How Parallel Counter works?</vt:lpstr>
      <vt:lpstr>How Parallel Counter works?</vt:lpstr>
      <vt:lpstr>How Parallel Counter works?</vt:lpstr>
      <vt:lpstr>How Parallel Counter works?</vt:lpstr>
      <vt:lpstr>4-Bit Synchronous Binary Counter</vt:lpstr>
      <vt:lpstr>Serial VS Parallel Counter</vt:lpstr>
      <vt:lpstr>Serial VS Parallel Counter</vt:lpstr>
      <vt:lpstr>Practice Problems</vt:lpstr>
      <vt:lpstr>Practice Problems</vt:lpstr>
      <vt:lpstr>Practice Problems</vt:lpstr>
      <vt:lpstr>Practice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Counters</dc:title>
  <dc:creator>Samin</dc:creator>
  <cp:lastModifiedBy>Nazo ‮</cp:lastModifiedBy>
  <cp:revision>223</cp:revision>
  <dcterms:created xsi:type="dcterms:W3CDTF">2006-08-16T00:00:00Z</dcterms:created>
  <dcterms:modified xsi:type="dcterms:W3CDTF">2022-05-29T19:58:59Z</dcterms:modified>
</cp:coreProperties>
</file>