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74" r:id="rId6"/>
    <p:sldId id="264" r:id="rId7"/>
    <p:sldId id="266" r:id="rId8"/>
    <p:sldId id="273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2286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smtClean="0">
                <a:solidFill>
                  <a:sysClr val="windowText" lastClr="000000"/>
                </a:solidFill>
              </a:rPr>
              <a:t>Comparison and Contrast Essay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440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A </a:t>
            </a:r>
            <a:r>
              <a:rPr lang="en-US" b="1" dirty="0" smtClean="0"/>
              <a:t>comparison and contrast essay </a:t>
            </a:r>
            <a:r>
              <a:rPr lang="en-US" dirty="0" smtClean="0"/>
              <a:t>examines the similarities (compares) and/or differences (contrasts) between two things in order to make a point.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all cases the similarities and differences lead to a </a:t>
            </a:r>
            <a:r>
              <a:rPr lang="en-US" b="1" dirty="0" smtClean="0"/>
              <a:t>convincing conclusion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It is not simply a list of similarities and differences; it establishes an opinion about two items and compares and contrasts them to support that opinion. </a:t>
            </a:r>
          </a:p>
        </p:txBody>
      </p:sp>
    </p:spTree>
    <p:extLst>
      <p:ext uri="{BB962C8B-B14F-4D97-AF65-F5344CB8AC3E}">
        <p14:creationId xmlns:p14="http://schemas.microsoft.com/office/powerpoint/2010/main" val="11829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458200" cy="5279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Paragraphs and essays that compare and/or contrast two subjects use either of these two:</a:t>
            </a:r>
          </a:p>
          <a:p>
            <a:pPr marL="514350" indent="-514350">
              <a:buAutoNum type="arabicPeriod"/>
            </a:pPr>
            <a:r>
              <a:rPr lang="en-US" dirty="0" smtClean="0"/>
              <a:t>In a subject-by-subject structure, the writer describes one subject first and then moves on to the second subject.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In a point-by-point structure, the writer organizes his or her writing around points of similarity or difference between the two subjects, so each subject is discussed in relation to a point of similarity or difference.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630362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/>
              <a:t/>
            </a:r>
            <a:br>
              <a:rPr lang="en-US" sz="4000" b="1" u="sng" dirty="0" smtClean="0"/>
            </a:br>
            <a:r>
              <a:rPr lang="en-US" sz="4000" b="1" u="sng" dirty="0" smtClean="0"/>
              <a:t/>
            </a:r>
            <a:br>
              <a:rPr lang="en-US" sz="4000" b="1" u="sng" dirty="0" smtClean="0"/>
            </a:br>
            <a:r>
              <a:rPr lang="en-US" sz="4000" b="1" u="sng" dirty="0" smtClean="0"/>
              <a:t>Subject </a:t>
            </a:r>
            <a:r>
              <a:rPr lang="en-US" sz="4000" b="1" u="sng" dirty="0"/>
              <a:t>by subject Outline</a:t>
            </a:r>
            <a:br>
              <a:rPr lang="en-US" sz="4000" b="1" u="sng" dirty="0"/>
            </a:br>
            <a:r>
              <a:rPr lang="en-US" sz="1800" dirty="0"/>
              <a:t>Thesis Statement: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/>
              <a:t>Comparatively to dogs , cats make excellent pets because they are more compatible in with owner’s  lifestyle , more manageable in terms of finances and more conducive to living in apartments.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3657600" cy="381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 -Topic Sentence:</a:t>
            </a:r>
            <a:br>
              <a:rPr lang="en-US" dirty="0"/>
            </a:br>
            <a:r>
              <a:rPr lang="en-US" dirty="0"/>
              <a:t>II- Details:</a:t>
            </a:r>
            <a:br>
              <a:rPr lang="en-US" dirty="0"/>
            </a:br>
            <a:r>
              <a:rPr lang="en-US" dirty="0"/>
              <a:t>	Subject 1</a:t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point 1</a:t>
            </a:r>
            <a:br>
              <a:rPr lang="en-US" i="1" dirty="0"/>
            </a:br>
            <a:r>
              <a:rPr lang="en-US" i="1" dirty="0"/>
              <a:t>		point 2</a:t>
            </a:r>
            <a:br>
              <a:rPr lang="en-US" i="1" dirty="0"/>
            </a:br>
            <a:r>
              <a:rPr lang="en-US" i="1" dirty="0"/>
              <a:t>		point 3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dirty="0" smtClean="0"/>
              <a:t>Subject 2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i="1" dirty="0" smtClean="0"/>
              <a:t>point 1</a:t>
            </a:r>
            <a:br>
              <a:rPr lang="en-US" i="1" dirty="0" smtClean="0"/>
            </a:br>
            <a:r>
              <a:rPr lang="en-US" i="1" dirty="0" smtClean="0"/>
              <a:t>		point 2</a:t>
            </a:r>
            <a:br>
              <a:rPr lang="en-US" i="1" dirty="0" smtClean="0"/>
            </a:br>
            <a:r>
              <a:rPr lang="en-US" i="1" dirty="0" smtClean="0"/>
              <a:t>		point 3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270248" y="1752600"/>
            <a:ext cx="4111752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50" b="1" i="1" u="sng" dirty="0" smtClean="0"/>
              <a:t>Subject 1</a:t>
            </a:r>
            <a:r>
              <a:rPr lang="en-US" sz="1550" i="1" u="sng" dirty="0" smtClean="0"/>
              <a:t>(T.S)</a:t>
            </a:r>
            <a:r>
              <a:rPr lang="en-US" sz="1550" i="1" dirty="0" smtClean="0"/>
              <a:t>: Cats </a:t>
            </a:r>
            <a:r>
              <a:rPr lang="en-US" sz="1550" i="1" dirty="0"/>
              <a:t>are easier and less expensive to care for. </a:t>
            </a:r>
            <a:endParaRPr lang="en-US" sz="1550" dirty="0"/>
          </a:p>
          <a:p>
            <a:pPr marL="0" indent="0">
              <a:buNone/>
            </a:pPr>
            <a:endParaRPr lang="en-US" sz="1550" b="1" dirty="0" smtClean="0"/>
          </a:p>
          <a:p>
            <a:pPr marL="0" indent="0">
              <a:buNone/>
            </a:pPr>
            <a:r>
              <a:rPr lang="en-US" sz="1550" b="1" dirty="0" smtClean="0"/>
              <a:t>Aspect </a:t>
            </a:r>
            <a:r>
              <a:rPr lang="en-US" sz="1550" b="1" dirty="0"/>
              <a:t>1</a:t>
            </a:r>
            <a:r>
              <a:rPr lang="en-US" sz="1550" dirty="0"/>
              <a:t>: Lifestyle </a:t>
            </a:r>
          </a:p>
          <a:p>
            <a:pPr marL="0" indent="0">
              <a:buNone/>
            </a:pPr>
            <a:r>
              <a:rPr lang="en-US" sz="1550" dirty="0"/>
              <a:t>• </a:t>
            </a:r>
            <a:r>
              <a:rPr lang="en-US" sz="1550" b="1" dirty="0"/>
              <a:t>Detail: </a:t>
            </a:r>
            <a:r>
              <a:rPr lang="en-US" sz="1550" i="1" dirty="0"/>
              <a:t>Don’t have to be watched during the day </a:t>
            </a:r>
            <a:endParaRPr lang="en-US" sz="1550" dirty="0"/>
          </a:p>
          <a:p>
            <a:pPr marL="0" indent="0">
              <a:buNone/>
            </a:pPr>
            <a:r>
              <a:rPr lang="en-US" sz="1550" dirty="0"/>
              <a:t>• </a:t>
            </a:r>
            <a:r>
              <a:rPr lang="en-US" sz="1550" b="1" dirty="0"/>
              <a:t>Detail: </a:t>
            </a:r>
            <a:r>
              <a:rPr lang="en-US" sz="1550" i="1" dirty="0"/>
              <a:t>Easier to get care if owner travels </a:t>
            </a:r>
            <a:endParaRPr lang="en-US" sz="1550" dirty="0"/>
          </a:p>
          <a:p>
            <a:endParaRPr lang="en-US" sz="1550" dirty="0"/>
          </a:p>
          <a:p>
            <a:pPr marL="0" indent="0">
              <a:buNone/>
            </a:pPr>
            <a:r>
              <a:rPr lang="en-US" sz="1550" b="1" dirty="0"/>
              <a:t>Aspect 2: </a:t>
            </a:r>
            <a:r>
              <a:rPr lang="en-US" sz="1550" dirty="0"/>
              <a:t>Cost </a:t>
            </a:r>
          </a:p>
          <a:p>
            <a:pPr marL="0" indent="0">
              <a:buNone/>
            </a:pPr>
            <a:r>
              <a:rPr lang="en-US" sz="1550" dirty="0"/>
              <a:t>• </a:t>
            </a:r>
            <a:r>
              <a:rPr lang="en-US" sz="1550" b="1" dirty="0"/>
              <a:t>Detail: </a:t>
            </a:r>
            <a:r>
              <a:rPr lang="en-US" sz="1550" i="1" dirty="0"/>
              <a:t>Food and health care are usually less expensive </a:t>
            </a:r>
            <a:endParaRPr lang="en-US" sz="1550" dirty="0"/>
          </a:p>
          <a:p>
            <a:pPr marL="0" indent="0">
              <a:buNone/>
            </a:pPr>
            <a:r>
              <a:rPr lang="en-US" sz="1550" dirty="0"/>
              <a:t>• </a:t>
            </a:r>
            <a:r>
              <a:rPr lang="en-US" sz="1550" b="1" dirty="0"/>
              <a:t>Detail: </a:t>
            </a:r>
            <a:r>
              <a:rPr lang="en-US" sz="1550" i="1" dirty="0"/>
              <a:t>Less likely to cause property damage </a:t>
            </a:r>
            <a:endParaRPr lang="en-US" sz="1550" dirty="0"/>
          </a:p>
          <a:p>
            <a:endParaRPr lang="en-US" sz="1550" dirty="0"/>
          </a:p>
          <a:p>
            <a:pPr marL="0" indent="0">
              <a:buNone/>
            </a:pPr>
            <a:r>
              <a:rPr lang="en-US" sz="1550" b="1" dirty="0"/>
              <a:t>Aspect 3: </a:t>
            </a:r>
            <a:r>
              <a:rPr lang="en-US" sz="1550" dirty="0"/>
              <a:t>House accommodations </a:t>
            </a:r>
          </a:p>
          <a:p>
            <a:pPr marL="0" indent="0">
              <a:buNone/>
            </a:pPr>
            <a:r>
              <a:rPr lang="en-US" sz="1550" dirty="0"/>
              <a:t>• </a:t>
            </a:r>
            <a:r>
              <a:rPr lang="en-US" sz="1550" b="1" dirty="0"/>
              <a:t>Detail</a:t>
            </a:r>
            <a:r>
              <a:rPr lang="en-US" sz="1550" dirty="0"/>
              <a:t>: </a:t>
            </a:r>
            <a:r>
              <a:rPr lang="en-US" sz="1550" i="1" dirty="0"/>
              <a:t>Don’t take up much space </a:t>
            </a:r>
            <a:endParaRPr lang="en-US" sz="1550" dirty="0"/>
          </a:p>
          <a:p>
            <a:pPr marL="0" indent="0">
              <a:buNone/>
            </a:pPr>
            <a:r>
              <a:rPr lang="en-US" sz="1550" dirty="0"/>
              <a:t>• </a:t>
            </a:r>
            <a:r>
              <a:rPr lang="en-US" sz="1550" b="1" dirty="0"/>
              <a:t>Detail: </a:t>
            </a:r>
            <a:r>
              <a:rPr lang="en-US" sz="1550" i="1" dirty="0"/>
              <a:t>Less intrusive </a:t>
            </a:r>
            <a:endParaRPr lang="en-US" sz="1550" i="1" dirty="0" smtClean="0"/>
          </a:p>
          <a:p>
            <a:pPr marL="0" indent="0">
              <a:buNone/>
            </a:pPr>
            <a:endParaRPr lang="en-US" sz="1550" i="1" dirty="0"/>
          </a:p>
          <a:p>
            <a:pPr marL="0" indent="0">
              <a:buNone/>
            </a:pPr>
            <a:r>
              <a:rPr lang="en-US" sz="1550" i="1" dirty="0" smtClean="0"/>
              <a:t>This information is to be covered in one body paragraph &amp; same pattern is to be followed in all body paragraphs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25430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706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u="sng" dirty="0" smtClean="0"/>
              <a:t/>
            </a:r>
            <a:br>
              <a:rPr lang="en-US" sz="4000" b="1" u="sng" dirty="0" smtClean="0"/>
            </a:br>
            <a:r>
              <a:rPr lang="en-US" sz="4000" b="1" u="sng" dirty="0" smtClean="0"/>
              <a:t>Point by Point Outline</a:t>
            </a:r>
            <a:r>
              <a:rPr lang="en-US" sz="4000" b="1" u="sng" dirty="0"/>
              <a:t/>
            </a:r>
            <a:br>
              <a:rPr lang="en-US" sz="4000" b="1" u="sng" dirty="0"/>
            </a:br>
            <a:r>
              <a:rPr lang="en-US" sz="1800" dirty="0"/>
              <a:t>Thesis Statement: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 smtClean="0"/>
              <a:t>Comparatively to dogs , cats make excellent pets because they are more compatible in with owner’s  lifestyle , more manageable in terms of finances and more conducive to living in apartments.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3657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I- </a:t>
            </a:r>
            <a:r>
              <a:rPr lang="en-US" sz="2000" dirty="0"/>
              <a:t>Topic sentence</a:t>
            </a:r>
            <a:br>
              <a:rPr lang="en-US" sz="2000" dirty="0"/>
            </a:br>
            <a:r>
              <a:rPr lang="en-US" sz="2000" dirty="0"/>
              <a:t>II- Details: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u="sng" dirty="0"/>
              <a:t>point 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i="1" dirty="0"/>
              <a:t>subject 1</a:t>
            </a:r>
            <a:br>
              <a:rPr lang="en-US" sz="2000" i="1" dirty="0"/>
            </a:br>
            <a:r>
              <a:rPr lang="en-US" sz="2000" i="1" dirty="0"/>
              <a:t>		subject 2</a:t>
            </a:r>
            <a:br>
              <a:rPr lang="en-US" sz="2000" i="1" dirty="0"/>
            </a:br>
            <a:r>
              <a:rPr lang="en-US" sz="2000" i="1" dirty="0"/>
              <a:t>	</a:t>
            </a:r>
            <a:r>
              <a:rPr lang="en-US" sz="2000" u="sng" dirty="0"/>
              <a:t>point 2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i="1" dirty="0"/>
              <a:t>subject 1</a:t>
            </a:r>
            <a:br>
              <a:rPr lang="en-US" sz="2000" i="1" dirty="0"/>
            </a:br>
            <a:r>
              <a:rPr lang="en-US" sz="2000" i="1" dirty="0"/>
              <a:t>		subject 2</a:t>
            </a:r>
            <a:br>
              <a:rPr lang="en-US" sz="2000" i="1" dirty="0"/>
            </a:br>
            <a:r>
              <a:rPr lang="en-US" sz="2000" i="1" dirty="0"/>
              <a:t>	</a:t>
            </a:r>
            <a:r>
              <a:rPr lang="en-US" sz="2000" u="sng" dirty="0"/>
              <a:t>point 3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i="1" dirty="0"/>
              <a:t>subject 1</a:t>
            </a:r>
            <a:br>
              <a:rPr lang="en-US" sz="2000" i="1" dirty="0"/>
            </a:br>
            <a:r>
              <a:rPr lang="en-US" sz="2000" i="1" dirty="0"/>
              <a:t>		subject 2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270248" y="2057400"/>
            <a:ext cx="3657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/>
              <a:t>Topic Sentence - Aspect 1 </a:t>
            </a:r>
            <a:r>
              <a:rPr lang="en-US" sz="1300" dirty="0"/>
              <a:t>:</a:t>
            </a:r>
            <a:r>
              <a:rPr lang="en-US" sz="1300" i="1" dirty="0" smtClean="0"/>
              <a:t>Cats </a:t>
            </a:r>
            <a:r>
              <a:rPr lang="en-US" sz="1300" i="1" dirty="0"/>
              <a:t>make less of an impact on an owner’s lifestyle. </a:t>
            </a:r>
            <a:endParaRPr lang="en-US" sz="1300" dirty="0"/>
          </a:p>
          <a:p>
            <a:endParaRPr lang="en-US" sz="1300" b="1" dirty="0" smtClean="0"/>
          </a:p>
          <a:p>
            <a:pPr marL="0" indent="0">
              <a:buNone/>
            </a:pPr>
            <a:r>
              <a:rPr lang="en-US" sz="1300" b="1" dirty="0" smtClean="0"/>
              <a:t>Topic </a:t>
            </a:r>
            <a:r>
              <a:rPr lang="en-US" sz="1300" b="1" dirty="0"/>
              <a:t>1 - Aspect 1: </a:t>
            </a:r>
            <a:r>
              <a:rPr lang="en-US" sz="1300" i="1" dirty="0"/>
              <a:t>Cats </a:t>
            </a:r>
            <a:endParaRPr lang="en-US" sz="1300" dirty="0"/>
          </a:p>
          <a:p>
            <a:pPr marL="0" indent="0">
              <a:buNone/>
            </a:pPr>
            <a:r>
              <a:rPr lang="en-US" sz="1300" dirty="0" smtClean="0"/>
              <a:t>• </a:t>
            </a:r>
            <a:r>
              <a:rPr lang="en-US" sz="1300" b="1" dirty="0" smtClean="0"/>
              <a:t>Detail</a:t>
            </a:r>
            <a:r>
              <a:rPr lang="en-US" sz="1300" b="1" dirty="0"/>
              <a:t>: </a:t>
            </a:r>
            <a:r>
              <a:rPr lang="en-US" sz="1300" dirty="0"/>
              <a:t>Don’t have to be watched during the day </a:t>
            </a:r>
          </a:p>
          <a:p>
            <a:pPr marL="0" indent="0">
              <a:buNone/>
            </a:pPr>
            <a:r>
              <a:rPr lang="en-US" sz="1300" dirty="0" smtClean="0"/>
              <a:t>• </a:t>
            </a:r>
            <a:r>
              <a:rPr lang="en-US" sz="1300" b="1" dirty="0" smtClean="0"/>
              <a:t>Detail</a:t>
            </a:r>
            <a:r>
              <a:rPr lang="en-US" sz="1300" b="1" dirty="0"/>
              <a:t>: </a:t>
            </a:r>
            <a:r>
              <a:rPr lang="en-US" sz="1300" dirty="0"/>
              <a:t>Easier to get care if owner travels </a:t>
            </a:r>
          </a:p>
          <a:p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Topic 2 - Aspect 1: </a:t>
            </a:r>
            <a:r>
              <a:rPr lang="en-US" sz="1300" i="1" dirty="0"/>
              <a:t>Dogs 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• </a:t>
            </a:r>
            <a:r>
              <a:rPr lang="en-US" sz="1300" b="1" dirty="0"/>
              <a:t>Detail: </a:t>
            </a:r>
            <a:r>
              <a:rPr lang="en-US" sz="1300" dirty="0"/>
              <a:t>Pack animals shouldn’t be left alone </a:t>
            </a:r>
          </a:p>
          <a:p>
            <a:pPr marL="0" indent="0">
              <a:buNone/>
            </a:pPr>
            <a:r>
              <a:rPr lang="en-US" sz="1300" dirty="0"/>
              <a:t>• </a:t>
            </a:r>
            <a:r>
              <a:rPr lang="en-US" sz="1300" b="1" dirty="0"/>
              <a:t>Detail: </a:t>
            </a:r>
            <a:r>
              <a:rPr lang="en-US" sz="1300" dirty="0"/>
              <a:t>Harder to get care when away </a:t>
            </a:r>
          </a:p>
          <a:p>
            <a:endParaRPr lang="en-US" sz="1300" dirty="0"/>
          </a:p>
          <a:p>
            <a:pPr marL="0" indent="0">
              <a:buNone/>
            </a:pPr>
            <a:r>
              <a:rPr lang="en-US" sz="1300" i="1" dirty="0"/>
              <a:t>This information is to be covered in one body paragraph &amp; same pattern is to be followed in all body paragraphs</a:t>
            </a:r>
            <a:endParaRPr lang="en-US" sz="13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31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One similarity</a:t>
            </a:r>
          </a:p>
          <a:p>
            <a:pPr>
              <a:lnSpc>
                <a:spcPct val="90000"/>
              </a:lnSpc>
            </a:pPr>
            <a:r>
              <a:rPr lang="en-US" dirty="0"/>
              <a:t>Another similarity</a:t>
            </a:r>
          </a:p>
          <a:p>
            <a:pPr>
              <a:lnSpc>
                <a:spcPct val="90000"/>
              </a:lnSpc>
            </a:pPr>
            <a:r>
              <a:rPr lang="en-US" dirty="0"/>
              <a:t>Similarly</a:t>
            </a:r>
          </a:p>
          <a:p>
            <a:pPr>
              <a:lnSpc>
                <a:spcPct val="90000"/>
              </a:lnSpc>
            </a:pPr>
            <a:r>
              <a:rPr lang="en-US" dirty="0"/>
              <a:t>Like</a:t>
            </a:r>
          </a:p>
          <a:p>
            <a:pPr>
              <a:lnSpc>
                <a:spcPct val="90000"/>
              </a:lnSpc>
            </a:pPr>
            <a:r>
              <a:rPr lang="en-US" dirty="0"/>
              <a:t>Both</a:t>
            </a:r>
          </a:p>
          <a:p>
            <a:pPr>
              <a:lnSpc>
                <a:spcPct val="90000"/>
              </a:lnSpc>
            </a:pPr>
            <a:r>
              <a:rPr lang="en-US" dirty="0"/>
              <a:t>As well </a:t>
            </a:r>
            <a:r>
              <a:rPr lang="en-US" dirty="0" smtClean="0"/>
              <a:t>as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Too</a:t>
            </a:r>
          </a:p>
          <a:p>
            <a:pPr>
              <a:lnSpc>
                <a:spcPct val="90000"/>
              </a:lnSpc>
            </a:pPr>
            <a:r>
              <a:rPr lang="en-US" dirty="0"/>
              <a:t>In addition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One difference</a:t>
            </a:r>
          </a:p>
          <a:p>
            <a:pPr>
              <a:lnSpc>
                <a:spcPct val="90000"/>
              </a:lnSpc>
            </a:pPr>
            <a:r>
              <a:rPr lang="en-US"/>
              <a:t>Another difference</a:t>
            </a:r>
          </a:p>
          <a:p>
            <a:pPr>
              <a:lnSpc>
                <a:spcPct val="90000"/>
              </a:lnSpc>
            </a:pPr>
            <a:r>
              <a:rPr lang="en-US"/>
              <a:t>In contrast</a:t>
            </a:r>
          </a:p>
          <a:p>
            <a:pPr>
              <a:lnSpc>
                <a:spcPct val="90000"/>
              </a:lnSpc>
            </a:pPr>
            <a:r>
              <a:rPr lang="en-US"/>
              <a:t>Unlike</a:t>
            </a:r>
          </a:p>
          <a:p>
            <a:pPr>
              <a:lnSpc>
                <a:spcPct val="90000"/>
              </a:lnSpc>
            </a:pPr>
            <a:r>
              <a:rPr lang="en-US"/>
              <a:t>Although</a:t>
            </a:r>
          </a:p>
          <a:p>
            <a:pPr>
              <a:lnSpc>
                <a:spcPct val="90000"/>
              </a:lnSpc>
            </a:pPr>
            <a:r>
              <a:rPr lang="en-US"/>
              <a:t>But, yet</a:t>
            </a:r>
          </a:p>
          <a:p>
            <a:pPr>
              <a:lnSpc>
                <a:spcPct val="90000"/>
              </a:lnSpc>
            </a:pPr>
            <a:r>
              <a:rPr lang="en-US"/>
              <a:t>Instead of </a:t>
            </a:r>
          </a:p>
          <a:p>
            <a:pPr>
              <a:lnSpc>
                <a:spcPct val="90000"/>
              </a:lnSpc>
            </a:pPr>
            <a:r>
              <a:rPr lang="en-US"/>
              <a:t>On the other hand</a:t>
            </a:r>
          </a:p>
          <a:p>
            <a:pPr>
              <a:lnSpc>
                <a:spcPct val="90000"/>
              </a:lnSpc>
            </a:pPr>
            <a:r>
              <a:rPr lang="en-US"/>
              <a:t>Whereas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3058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the comparison and contrast essay, you must provide your OPINION in your </a:t>
            </a:r>
            <a:r>
              <a:rPr lang="en-US" b="1" dirty="0" smtClean="0">
                <a:solidFill>
                  <a:schemeClr val="tx2"/>
                </a:solidFill>
              </a:rPr>
              <a:t>thesis statement</a:t>
            </a:r>
            <a:r>
              <a:rPr lang="en-US" dirty="0" smtClean="0"/>
              <a:t>. You have to take a stand and sustain it throughout the essay</a:t>
            </a:r>
            <a:r>
              <a:rPr lang="en-US" dirty="0"/>
              <a:t>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(thesis statement –all nouns)</a:t>
            </a:r>
          </a:p>
          <a:p>
            <a:pPr>
              <a:buNone/>
            </a:pPr>
            <a:r>
              <a:rPr lang="en-US" dirty="0" smtClean="0"/>
              <a:t>Japanese cars are better than their American counterparts because of their durability, variety, and comfort.</a:t>
            </a:r>
          </a:p>
        </p:txBody>
      </p:sp>
    </p:spTree>
    <p:extLst>
      <p:ext uri="{BB962C8B-B14F-4D97-AF65-F5344CB8AC3E}">
        <p14:creationId xmlns:p14="http://schemas.microsoft.com/office/powerpoint/2010/main" val="38262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3058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Parallel Structure Exercise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Correct </a:t>
            </a:r>
            <a:r>
              <a:rPr lang="en-US" dirty="0">
                <a:latin typeface="Calibri" panose="020F0502020204030204" pitchFamily="34" charset="0"/>
              </a:rPr>
              <a:t>the following examples to form parallel </a:t>
            </a:r>
            <a:r>
              <a:rPr lang="en-US" dirty="0" smtClean="0">
                <a:latin typeface="Calibri" panose="020F0502020204030204" pitchFamily="34" charset="0"/>
              </a:rPr>
              <a:t>structures: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The new computer games entertain, educate, and are amazing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novelty shop sells hand buzzers, plastic fangs, and insects that are fake.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Adam </a:t>
            </a:r>
            <a:r>
              <a:rPr lang="en-US" dirty="0">
                <a:latin typeface="Calibri" panose="020F0502020204030204" pitchFamily="34" charset="0"/>
              </a:rPr>
              <a:t>convinced most of the audience because he argued logically, calmly, </a:t>
            </a:r>
            <a:r>
              <a:rPr lang="en-US" dirty="0" smtClean="0">
                <a:latin typeface="Calibri" panose="020F0502020204030204" pitchFamily="34" charset="0"/>
              </a:rPr>
              <a:t>and was </a:t>
            </a:r>
            <a:r>
              <a:rPr lang="en-US" dirty="0">
                <a:latin typeface="Calibri" panose="020F0502020204030204" pitchFamily="34" charset="0"/>
              </a:rPr>
              <a:t>reasonable.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Steven </a:t>
            </a:r>
            <a:r>
              <a:rPr lang="en-US" dirty="0">
                <a:latin typeface="Calibri" panose="020F0502020204030204" pitchFamily="34" charset="0"/>
              </a:rPr>
              <a:t>prefers books that are short, scary, and filled with suspense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Aunt </a:t>
            </a:r>
            <a:r>
              <a:rPr lang="en-US" dirty="0">
                <a:latin typeface="Calibri" panose="020F0502020204030204" pitchFamily="34" charset="0"/>
              </a:rPr>
              <a:t>Darlene’s hobbies include reading cookbooks devoted to spicy food</a:t>
            </a:r>
            <a:r>
              <a:rPr lang="en-US" dirty="0" smtClean="0">
                <a:latin typeface="Calibri" panose="020F0502020204030204" pitchFamily="34" charset="0"/>
              </a:rPr>
              <a:t>, learning </a:t>
            </a:r>
            <a:r>
              <a:rPr lang="en-US" dirty="0">
                <a:latin typeface="Calibri" panose="020F0502020204030204" pitchFamily="34" charset="0"/>
              </a:rPr>
              <a:t>folk dances from other countries and to paint cat faces on medium </a:t>
            </a:r>
            <a:r>
              <a:rPr lang="en-US" dirty="0" smtClean="0">
                <a:latin typeface="Calibri" panose="020F0502020204030204" pitchFamily="34" charset="0"/>
              </a:rPr>
              <a:t>sized socks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Answers: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new computer games entertain, educate, and amaze.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novelty shop sells hand buzzers, plastic fangs, and fake insects.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Adam </a:t>
            </a:r>
            <a:r>
              <a:rPr lang="en-US" dirty="0"/>
              <a:t>convinced most of the audience because he argued logically, calmly, </a:t>
            </a:r>
            <a:r>
              <a:rPr lang="en-US" dirty="0" smtClean="0"/>
              <a:t>and reasonably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Steven </a:t>
            </a:r>
            <a:r>
              <a:rPr lang="en-US" dirty="0"/>
              <a:t>prefers books that are short, scary, and suspenseful.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Aunt </a:t>
            </a:r>
            <a:r>
              <a:rPr lang="en-US" dirty="0"/>
              <a:t>Darlene’s hobbies include reading cookbooks devoted to spicy food, learning folk dances from other countries, and painting cat faces on </a:t>
            </a:r>
            <a:r>
              <a:rPr lang="en-US"/>
              <a:t>medium </a:t>
            </a:r>
            <a:r>
              <a:rPr lang="en-US" smtClean="0"/>
              <a:t>sized socks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87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2807</TotalTime>
  <Words>617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Schoolbook</vt:lpstr>
      <vt:lpstr>Wingdings</vt:lpstr>
      <vt:lpstr>Wingdings 2</vt:lpstr>
      <vt:lpstr>Oriel</vt:lpstr>
      <vt:lpstr>PowerPoint Presentation</vt:lpstr>
      <vt:lpstr>PowerPoint Presentation</vt:lpstr>
      <vt:lpstr>Types</vt:lpstr>
      <vt:lpstr>  Subject by subject Outline Thesis Statement: Comparatively to dogs , cats make excellent pets because they are more compatible in with owner’s  lifestyle , more manageable in terms of finances and more conducive to living in apartments.</vt:lpstr>
      <vt:lpstr> Point by Point Outline Thesis Statement: Comparatively to dogs , cats make excellent pets because they are more compatible in with owner’s  lifestyle , more manageable in terms of finances and more conducive to living in apartments.</vt:lpstr>
      <vt:lpstr>Transitions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Hajra Ikram</dc:creator>
  <cp:lastModifiedBy>Salman</cp:lastModifiedBy>
  <cp:revision>16</cp:revision>
  <dcterms:created xsi:type="dcterms:W3CDTF">2017-11-05T15:20:59Z</dcterms:created>
  <dcterms:modified xsi:type="dcterms:W3CDTF">2021-12-21T09:16:32Z</dcterms:modified>
</cp:coreProperties>
</file>