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2"/>
  </p:notesMasterIdLst>
  <p:sldIdLst>
    <p:sldId id="256" r:id="rId3"/>
    <p:sldId id="261" r:id="rId4"/>
    <p:sldId id="257" r:id="rId5"/>
    <p:sldId id="305" r:id="rId6"/>
    <p:sldId id="266" r:id="rId7"/>
    <p:sldId id="307" r:id="rId8"/>
    <p:sldId id="309" r:id="rId9"/>
    <p:sldId id="30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6" userDrawn="1">
          <p15:clr>
            <a:srgbClr val="A4A3A4"/>
          </p15:clr>
        </p15:guide>
        <p15:guide id="4" orient="horz" pos="835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orient="horz" pos="3836" userDrawn="1">
          <p15:clr>
            <a:srgbClr val="A4A3A4"/>
          </p15:clr>
        </p15:guide>
        <p15:guide id="7" orient="horz" pos="2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A56"/>
    <a:srgbClr val="32C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1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74" y="48"/>
      </p:cViewPr>
      <p:guideLst>
        <p:guide orient="horz" pos="2160"/>
        <p:guide pos="288"/>
        <p:guide pos="7396"/>
        <p:guide orient="horz" pos="835"/>
        <p:guide orient="horz" pos="936"/>
        <p:guide orient="horz" pos="3836"/>
        <p:guide orient="horz" pos="2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F0814-E5E2-4718-A45E-6294863DB44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0AD66-9271-48EA-93F9-D030EDF613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762000" y="0"/>
            <a:ext cx="609600" cy="6096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762000" y="781665"/>
            <a:ext cx="609600" cy="6096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rmAutofit/>
          </a:bodyPr>
          <a:lstStyle>
            <a:lvl1pPr marL="2286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2400"/>
            </a:lvl1pPr>
            <a:lvl2pPr marL="6858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2000"/>
            </a:lvl2pPr>
            <a:lvl3pPr marL="11430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800"/>
            </a:lvl3pPr>
            <a:lvl4pPr marL="16002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600"/>
            </a:lvl4pPr>
            <a:lvl5pPr marL="2057400" indent="-228600">
              <a:buClr>
                <a:srgbClr val="197A56"/>
              </a:buClr>
              <a:buFont typeface="Segoe UI Light" panose="020B0502040204020203" pitchFamily="34" charset="0"/>
              <a:buChar char="›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762000" y="0"/>
            <a:ext cx="609600" cy="6096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762000" y="781665"/>
            <a:ext cx="609600" cy="6096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CE26-4923-44E9-BA00-361998D10B2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2994-DF02-4513-92E6-D03C7EC89E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0" y="4107543"/>
            <a:ext cx="12192000" cy="2750457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677" y="1609272"/>
            <a:ext cx="8674552" cy="4597400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703931" y="2619184"/>
            <a:ext cx="6670045" cy="2350031"/>
            <a:chOff x="2183669" y="2171636"/>
            <a:chExt cx="6670045" cy="2350031"/>
          </a:xfrm>
        </p:grpSpPr>
        <p:grpSp>
          <p:nvGrpSpPr>
            <p:cNvPr id="51" name="Group 50"/>
            <p:cNvGrpSpPr/>
            <p:nvPr/>
          </p:nvGrpSpPr>
          <p:grpSpPr>
            <a:xfrm>
              <a:off x="2183669" y="3165337"/>
              <a:ext cx="6670045" cy="1356330"/>
              <a:chOff x="2183669" y="2736210"/>
              <a:chExt cx="6670045" cy="1356330"/>
            </a:xfrm>
          </p:grpSpPr>
          <p:sp>
            <p:nvSpPr>
              <p:cNvPr id="12" name="Title 1"/>
              <p:cNvSpPr txBox="1"/>
              <p:nvPr/>
            </p:nvSpPr>
            <p:spPr>
              <a:xfrm>
                <a:off x="2183670" y="2736210"/>
                <a:ext cx="6670044" cy="845192"/>
              </a:xfrm>
              <a:prstGeom prst="rect">
                <a:avLst/>
              </a:prstGeom>
            </p:spPr>
            <p:txBody>
              <a:bodyPr vert="horz" wrap="square" lIns="0" tIns="0" rIns="0" bIns="0" rtlCol="0" anchor="b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800" b="1">
                    <a:solidFill>
                      <a:schemeClr val="bg1"/>
                    </a:solidFill>
                    <a:latin typeface="Garamond" panose="02020404030301010803" pitchFamily="18" charset="0"/>
                  </a:rPr>
                  <a:t>Internal Control Automation</a:t>
                </a:r>
                <a:endParaRPr lang="en-US" sz="4800" b="1">
                  <a:solidFill>
                    <a:schemeClr val="bg1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13" name="Subtitle 2"/>
              <p:cNvSpPr txBox="1"/>
              <p:nvPr/>
            </p:nvSpPr>
            <p:spPr>
              <a:xfrm>
                <a:off x="2183669" y="3844255"/>
                <a:ext cx="6670044" cy="24828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800" dirty="0">
                  <a:solidFill>
                    <a:schemeClr val="bg1"/>
                  </a:solidFill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3239489" y="2171636"/>
              <a:ext cx="0" cy="323481"/>
            </a:xfrm>
            <a:prstGeom prst="line">
              <a:avLst/>
            </a:prstGeom>
            <a:ln>
              <a:solidFill>
                <a:srgbClr val="32C7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1398364" y="2351315"/>
            <a:ext cx="7281180" cy="3171372"/>
            <a:chOff x="1471702" y="2413137"/>
            <a:chExt cx="7134503" cy="3047727"/>
          </a:xfrm>
        </p:grpSpPr>
        <p:grpSp>
          <p:nvGrpSpPr>
            <p:cNvPr id="54" name="Group 53"/>
            <p:cNvGrpSpPr/>
            <p:nvPr/>
          </p:nvGrpSpPr>
          <p:grpSpPr>
            <a:xfrm>
              <a:off x="1471702" y="2413137"/>
              <a:ext cx="2538664" cy="525565"/>
              <a:chOff x="5921829" y="2844800"/>
              <a:chExt cx="3487198" cy="584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5921829" y="2844800"/>
                <a:ext cx="0" cy="5842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921829" y="2844800"/>
                <a:ext cx="348719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 rot="10800000">
              <a:off x="4010366" y="4935299"/>
              <a:ext cx="4595839" cy="525565"/>
              <a:chOff x="5921829" y="2844800"/>
              <a:chExt cx="6313006" cy="58420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921829" y="2844800"/>
                <a:ext cx="0" cy="5842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0800000" flipH="1">
                <a:off x="5921829" y="2844800"/>
                <a:ext cx="631300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/>
          <p:cNvCxnSpPr/>
          <p:nvPr/>
        </p:nvCxnSpPr>
        <p:spPr>
          <a:xfrm>
            <a:off x="1703931" y="4589229"/>
            <a:ext cx="6670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/>
          </a:bodyPr>
          <a:lstStyle/>
          <a:p>
            <a:r>
              <a:rPr lang="en-US" sz="3600" b="1" dirty="0">
                <a:latin typeface="Garamond" panose="02020404030301010803" pitchFamily="18" charset="0"/>
              </a:rPr>
              <a:t>Introduction</a:t>
            </a: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85901"/>
            <a:ext cx="11284856" cy="46101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000" dirty="0"/>
              <a:t>Welcome to the presentation on Internal Control Automation. Today, we will explore how we have automated various internal control activities to enhance efficiency and streamline processes. Let's dive in!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000" dirty="0"/>
              <a:t>Agenda: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☞</a:t>
            </a:r>
            <a:r>
              <a:rPr lang="en-US" sz="2000" dirty="0"/>
              <a:t>Overview of system requirements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☞</a:t>
            </a:r>
            <a:r>
              <a:rPr lang="en-US" sz="2000" dirty="0"/>
              <a:t>Modules developed: Collateral Insurance Management System, Dishonored Cheque Management System, Incident/Fraud Report Management System, and Daily Activity Control Gap Monitoring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☞</a:t>
            </a:r>
            <a:r>
              <a:rPr lang="en-US" sz="2000" dirty="0"/>
              <a:t>User access and roles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800" dirty="0"/>
              <a:t>☞</a:t>
            </a:r>
            <a:r>
              <a:rPr lang="en-US" sz="2000" dirty="0"/>
              <a:t>Benefits of automation</a:t>
            </a:r>
            <a:endParaRPr lang="en-US" sz="2000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/>
          </a:bodyPr>
          <a:lstStyle/>
          <a:p>
            <a:r>
              <a:rPr lang="en-US" sz="3600" b="1" dirty="0">
                <a:latin typeface="Garamond" panose="02020404030301010803" pitchFamily="18" charset="0"/>
              </a:rPr>
              <a:t>System Requirement</a:t>
            </a: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1" y="1485901"/>
            <a:ext cx="8519885" cy="46101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/>
              <a:t>Objective: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/>
              <a:t>⇛Our goal is to automate internal control activities and enable real-time recording,    monitoring, and reporting of control gaps.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/>
              <a:t>Automated Activities: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>
                <a:sym typeface="+mn-ea"/>
              </a:rPr>
              <a:t>         ☞Collateral insurance policy monitoring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>
                <a:sym typeface="+mn-ea"/>
              </a:rPr>
              <a:t>         ☞Dishonored cheque recording</a:t>
            </a:r>
            <a:endParaRPr lang="en-US" sz="18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>
                <a:sym typeface="+mn-ea"/>
              </a:rPr>
              <a:t>         ☞Incident/Fraud report management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/>
              <a:t>         ☞Daily activity control gap monitoring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800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4" name="Picture 3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395730"/>
            <a:ext cx="274701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48344"/>
            <a:ext cx="11284856" cy="914400"/>
          </a:xfrm>
        </p:spPr>
        <p:txBody>
          <a:bodyPr lIns="0" tIns="0" rIns="0" bIns="0">
            <a:normAutofit/>
          </a:bodyPr>
          <a:lstStyle/>
          <a:p>
            <a:r>
              <a:rPr lang="en-US" sz="3600" b="1" dirty="0">
                <a:latin typeface="Garamond" panose="02020404030301010803" pitchFamily="18" charset="0"/>
              </a:rPr>
              <a:t>User Access</a:t>
            </a:r>
            <a:endParaRPr lang="en-US" sz="3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990" y="929005"/>
            <a:ext cx="8519795" cy="51669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b="1" dirty="0"/>
              <a:t>Branch: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/>
              <a:t>✔Internal Controller: Record identified gaps, change case status, and monitor tasks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/>
              <a:t>✔Branch Manager: Monitor tasks and input action plan due dates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b="1" dirty="0"/>
              <a:t>District Office Process: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/>
              <a:t>✔Internal Controller: Monitor tasks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/>
              <a:t>✔District Director: Monitor and execute tasks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b="1" dirty="0">
                <a:sym typeface="+mn-ea"/>
              </a:rPr>
              <a:t>Head Office Process: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>
                <a:sym typeface="+mn-ea"/>
              </a:rPr>
              <a:t>✔Internal Controller: Record identified gaps, change case status, and monitor tasks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>
                <a:sym typeface="+mn-ea"/>
              </a:rPr>
              <a:t>✔District Director: Monitor tasks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b="1" dirty="0"/>
              <a:t>RCMP:</a:t>
            </a:r>
            <a:endParaRPr lang="en-US" sz="1800" b="1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800" dirty="0"/>
              <a:t>✔Monitoring overall internal control tasks as deemed necessary</a:t>
            </a:r>
            <a:endParaRPr lang="en-US" sz="1800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9" name="Picture 8" descr="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1326515"/>
            <a:ext cx="2468245" cy="296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0" y="0"/>
            <a:ext cx="4194597" cy="68580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095376" y="6357939"/>
            <a:ext cx="3099222" cy="27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457201" y="2764972"/>
            <a:ext cx="3185885" cy="914400"/>
          </a:xfrm>
        </p:spPr>
        <p:txBody>
          <a:bodyPr lIns="0" tIns="0" rIns="0" bIns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Collateral Insurance Management System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55" name="Content Placeholder 2"/>
          <p:cNvSpPr>
            <a:spLocks noGrp="1"/>
          </p:cNvSpPr>
          <p:nvPr>
            <p:ph idx="1"/>
          </p:nvPr>
        </p:nvSpPr>
        <p:spPr>
          <a:xfrm>
            <a:off x="4651798" y="349567"/>
            <a:ext cx="7090258" cy="5739765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Overview:</a:t>
            </a:r>
            <a:r>
              <a:rPr lang="en-US" sz="1600"/>
              <a:t> Our Collateral Insurance Management System is designed to efficiently monitor and manage collateral insurance policies.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Key Features:</a:t>
            </a: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⇛Policy tracking: Keep track of insurance policies and their details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>
                <a:sym typeface="+mn-ea"/>
              </a:rPr>
              <a:t>⇛Expiry date tracking: Keep track of insurance expiry date and their details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Benefits:</a:t>
            </a: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⇛Improved policy management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⇛Enhanced compliance with insurance requirements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⇛Reduction in manual administrative tasks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0" y="0"/>
            <a:ext cx="4194597" cy="68580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095376" y="6357939"/>
            <a:ext cx="3099222" cy="27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457201" y="2764972"/>
            <a:ext cx="3185885" cy="914400"/>
          </a:xfrm>
        </p:spPr>
        <p:txBody>
          <a:bodyPr lIns="0" tIns="0" rIns="0" bIns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Dishonored Cheque Management System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55" name="Content Placeholder 2"/>
          <p:cNvSpPr>
            <a:spLocks noGrp="1"/>
          </p:cNvSpPr>
          <p:nvPr>
            <p:ph idx="1"/>
          </p:nvPr>
        </p:nvSpPr>
        <p:spPr>
          <a:xfrm>
            <a:off x="4651798" y="826452"/>
            <a:ext cx="7090258" cy="4785995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Overview</a:t>
            </a:r>
            <a:r>
              <a:rPr lang="en-US" sz="1600"/>
              <a:t>: "Our Dishonored Cheque Management System simplifies the recording and management of dishonored cheques."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Key Features:</a:t>
            </a: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⇛Cheque recording: Efficiently record details of dishonored cheques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⇛Tracking: Monitor the status and progress of dishonored cheques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⇛Follow-up actions: Streamline the process of taking necessary actions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Benefits:</a:t>
            </a: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⇛Improved visibility and tracking of dishonored cheques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⇛Prompt follow-up and resolution of issues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⇛Minimized financial risks and losses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0" y="0"/>
            <a:ext cx="4194597" cy="68580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095376" y="6357939"/>
            <a:ext cx="3099222" cy="27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457201" y="2764972"/>
            <a:ext cx="3185885" cy="914400"/>
          </a:xfrm>
        </p:spPr>
        <p:txBody>
          <a:bodyPr lIns="0" tIns="0" rIns="0" bIns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Incident</a:t>
            </a:r>
            <a:b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or Fraud Report Management System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55" name="Content Placeholder 2"/>
          <p:cNvSpPr>
            <a:spLocks noGrp="1"/>
          </p:cNvSpPr>
          <p:nvPr>
            <p:ph idx="1"/>
          </p:nvPr>
        </p:nvSpPr>
        <p:spPr>
          <a:xfrm>
            <a:off x="4651798" y="942022"/>
            <a:ext cx="7090258" cy="4554855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Overview:</a:t>
            </a:r>
            <a:r>
              <a:rPr lang="en-US" sz="1600"/>
              <a:t> "Our Incident/Fraud Report Management System simplifies the reporting and management of incidents and fraud cases."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Key Features:</a:t>
            </a: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⇛Report submission: Streamlined process for submitting incident/fraud reports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⇛Investigation tracking: Monitor the progress of investigations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⇛Resolution management: Efficiently manage the resolution of incidents/fraud cases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Benefits:</a:t>
            </a: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⇛Enhanced reporting and documentation of incidents/fraud cases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⇛Improved collaboration among stakeholders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⇛Enhanced risk mitigation and fraud prevention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0" y="0"/>
            <a:ext cx="4194597" cy="6858000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5375" y="6357939"/>
            <a:ext cx="11096625" cy="276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095376" y="6357939"/>
            <a:ext cx="3099222" cy="276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357939"/>
            <a:ext cx="1095375" cy="276676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15905" y="6403943"/>
            <a:ext cx="2925088" cy="184666"/>
          </a:xfrm>
        </p:spPr>
        <p:txBody>
          <a:bodyPr lIns="0" tIns="0" rIns="0" bIns="0">
            <a:spAutoFit/>
          </a:bodyPr>
          <a:lstStyle/>
          <a:p>
            <a:pPr algn="l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Your Footer Here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655" y="6396039"/>
            <a:ext cx="201216" cy="200476"/>
          </a:xfrm>
          <a:noFill/>
        </p:spPr>
        <p:txBody>
          <a:bodyPr lIns="0" tIns="0" rIns="0" bIns="0"/>
          <a:lstStyle/>
          <a:p>
            <a:pPr algn="l"/>
            <a:fld id="{20ACEE5B-6B89-47D3-A969-11CC9D54FA43}" type="slidenum">
              <a:rPr lang="en-US" i="1" smtClean="0">
                <a:solidFill>
                  <a:schemeClr val="bg1"/>
                </a:solidFill>
              </a:rPr>
            </a:fld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555" y="6403943"/>
            <a:ext cx="407035" cy="184666"/>
          </a:xfrm>
          <a:prstGeom prst="rect">
            <a:avLst/>
          </a:prstGeom>
          <a:noFill/>
        </p:spPr>
        <p:txBody>
          <a:bodyPr wrap="none" lIns="0" tIns="0" bIns="0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Page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457201" y="2764972"/>
            <a:ext cx="3185885" cy="914400"/>
          </a:xfrm>
        </p:spPr>
        <p:txBody>
          <a:bodyPr lIns="0" tIns="0" rIns="0" bIns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Daily Activity Control Gap Monitoring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55" name="Content Placeholder 2"/>
          <p:cNvSpPr>
            <a:spLocks noGrp="1"/>
          </p:cNvSpPr>
          <p:nvPr>
            <p:ph idx="1"/>
          </p:nvPr>
        </p:nvSpPr>
        <p:spPr>
          <a:xfrm>
            <a:off x="4651798" y="1065212"/>
            <a:ext cx="7090258" cy="4308475"/>
          </a:xfrm>
        </p:spPr>
        <p:txBody>
          <a:bodyPr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Importance:</a:t>
            </a:r>
            <a:r>
              <a:rPr lang="en-US" sz="1600"/>
              <a:t> Daily activity control gap monitoring is crucial for maintaining effective internal controls.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Workflow:</a:t>
            </a: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⇛Record internal control gaps daily upon identification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⇛Notify Branch Manager and/or Operation Managers about identified gaps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⇛Amend status when gaps are rectified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 b="1"/>
              <a:t>Benefits:</a:t>
            </a:r>
            <a:endParaRPr lang="en-US" sz="1600" b="1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⇛Prompt identification and resolution of control gaps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⇛Improved accountability and compliance</a:t>
            </a:r>
            <a:endParaRPr lang="en-US" sz="160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1600"/>
              <a:t>⇛Enhanced overall control environment</a:t>
            </a:r>
            <a:endParaRPr 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0" y="4458078"/>
            <a:ext cx="12192000" cy="2399922"/>
          </a:xfrm>
          <a:prstGeom prst="rect">
            <a:avLst/>
          </a:prstGeom>
          <a:solidFill>
            <a:srgbClr val="32C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677" y="2510971"/>
            <a:ext cx="8674552" cy="3734838"/>
          </a:xfrm>
          <a:prstGeom prst="rect">
            <a:avLst/>
          </a:prstGeom>
          <a:solidFill>
            <a:srgbClr val="19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/>
          <p:nvPr/>
        </p:nvSpPr>
        <p:spPr>
          <a:xfrm>
            <a:off x="1694815" y="3793490"/>
            <a:ext cx="6670040" cy="66421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>
                <a:solidFill>
                  <a:schemeClr val="bg1"/>
                </a:solidFill>
                <a:latin typeface="Garamond" panose="02020404030301010803" pitchFamily="18" charset="0"/>
              </a:rPr>
              <a:t>Thank You </a:t>
            </a:r>
            <a:endParaRPr lang="en-US" sz="48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398364" y="3280229"/>
            <a:ext cx="2590856" cy="546887"/>
            <a:chOff x="5921829" y="2844800"/>
            <a:chExt cx="3487198" cy="5842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5921829" y="2844800"/>
              <a:ext cx="0" cy="584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21829" y="2844800"/>
              <a:ext cx="348719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10800000">
            <a:off x="3989220" y="4975800"/>
            <a:ext cx="4690324" cy="546887"/>
            <a:chOff x="5921829" y="2844800"/>
            <a:chExt cx="6313006" cy="5842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921829" y="2844800"/>
              <a:ext cx="0" cy="584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 flipH="1">
              <a:off x="5921829" y="2844800"/>
              <a:ext cx="631300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1703931" y="4589229"/>
            <a:ext cx="66700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5">
      <a:majorFont>
        <a:latin typeface="Garamon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3453</Words>
  <Application>WPS Presentation</Application>
  <PresentationFormat>Widescreen</PresentationFormat>
  <Paragraphs>134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Segoe UI Light</vt:lpstr>
      <vt:lpstr>Garamond</vt:lpstr>
      <vt:lpstr>Segoe UI</vt:lpstr>
      <vt:lpstr>Microsoft YaHei</vt:lpstr>
      <vt:lpstr>Arial Unicode MS</vt:lpstr>
      <vt:lpstr>Calibri</vt:lpstr>
      <vt:lpstr>Office Theme</vt:lpstr>
      <vt:lpstr>PowerPoint 演示文稿</vt:lpstr>
      <vt:lpstr>Introduction</vt:lpstr>
      <vt:lpstr>System requirement</vt:lpstr>
      <vt:lpstr>User Access</vt:lpstr>
      <vt:lpstr>Collateral Insurance Management System</vt:lpstr>
      <vt:lpstr>Dishonored Cheque Management System</vt:lpstr>
      <vt:lpstr>Incident or Fraud Report Management System</vt:lpstr>
      <vt:lpstr>Daily Activity Control Gap Monitoring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Christopher</dc:creator>
  <cp:lastModifiedBy>jibrilk</cp:lastModifiedBy>
  <cp:revision>75</cp:revision>
  <dcterms:created xsi:type="dcterms:W3CDTF">2019-11-04T05:12:00Z</dcterms:created>
  <dcterms:modified xsi:type="dcterms:W3CDTF">2024-01-25T21:22:00Z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D4A4B1E551D34E46AE223DD1D03CD0F0_13</vt:lpwstr>
  </property>
  <property fmtid="{D5CDD505-2E9C-101B-9397-08002B2CF9AE}" pid="3" name="KSOProductBuildVer">
    <vt:lpwstr>1033-12.2.0.13431</vt:lpwstr>
  </property>
</Properties>
</file>