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6" r:id="rId4"/>
    <p:sldId id="288" r:id="rId5"/>
    <p:sldId id="289" r:id="rId6"/>
    <p:sldId id="291" r:id="rId7"/>
    <p:sldId id="292" r:id="rId8"/>
    <p:sldId id="290" r:id="rId9"/>
    <p:sldId id="293" r:id="rId10"/>
    <p:sldId id="294" r:id="rId11"/>
    <p:sldId id="29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56710-81C1-482F-BFC1-1BE66E004CBA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82F84-2599-485A-823A-17E5BC03E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23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C213F-6767-69FD-9921-EA10EA72D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76D279-07C2-430E-1B6E-5002E8361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651B7-7A34-D011-42BE-D8416E1E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399E-D04E-480B-BE0A-5D700790CEE9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024EF7-71CE-647D-B2C9-18F3CB53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F7CA0C-C834-105E-B19F-F3534132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8301-EC47-4E09-BE32-6E64BE708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B0615-2F2E-8AE0-AE8D-C6682738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DE291E-DB1F-F936-AEB2-9B5250518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65AA2-1A37-C4F1-E087-876BE615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399E-D04E-480B-BE0A-5D700790CEE9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7B563E-4084-3F51-3B24-602BEA81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874AB3-EE94-B1BE-AB3F-24E791BB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8301-EC47-4E09-BE32-6E64BE708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74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E1B576-BA48-14EF-51F3-7AC5CA904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010812-1723-19A5-AD7C-76B09BE05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11F6C8-6A0C-DE75-7F57-4866F8B0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399E-D04E-480B-BE0A-5D700790CEE9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29AC59-ACC7-5270-C002-C2193BCE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50BD44-0118-1F03-433E-60E827D6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8301-EC47-4E09-BE32-6E64BE708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01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80EC6-812B-BE0A-AF0B-DE0CEDEB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BB0FB-7CE7-BDBC-B342-9ED212C2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1586AF-5542-0412-8F02-90D0ACEF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399E-D04E-480B-BE0A-5D700790CEE9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0E7D5C-4EC3-EFFD-7687-0FF8327C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59444E-FCD2-A78E-0F63-F08FB446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8301-EC47-4E09-BE32-6E64BE708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8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5D6E6-5EEC-A944-5285-53D2DF5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9BFEA-709B-022B-1B9D-6E99058F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D65031-BDFA-6C94-8FE2-2117E129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399E-D04E-480B-BE0A-5D700790CEE9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5FC38-54DA-3D5C-28B0-F4FAFD0B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B3FCAB-8A28-FD64-3C5A-D43E1545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8301-EC47-4E09-BE32-6E64BE708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4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EF605-DBF6-643D-CC40-60633AA6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8847CA-372C-5382-6BAC-4D2677CB8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4B8E61-5E3F-C11E-C4A2-F5B55BB7C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B7B97B-5DC8-3CBA-14C0-53E39385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399E-D04E-480B-BE0A-5D700790CEE9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D30C95-B9D8-E763-618D-30BFFF73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2AAB9A-157B-0700-3C2E-16EDAE4C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8301-EC47-4E09-BE32-6E64BE708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54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976C1-0289-D086-65CE-F55375F1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994957-A320-070C-7AF6-3C6E7A056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61AB25-1A5B-52B0-B21B-4EF914427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F19AC1-6BDD-0365-ED89-3D8C71EB1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7E5B59-2217-ACD9-DF7A-D6A477200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025EA9-38F3-C66D-33A6-2EEA7884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399E-D04E-480B-BE0A-5D700790CEE9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8B104E-8EA9-60DA-2AF9-17F9DA65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1C0BF3-4A93-3990-F20D-1BAD4BD6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8301-EC47-4E09-BE32-6E64BE708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69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569270-FCD4-8B8B-B698-C19ADCE7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989D77-DA5F-50A3-E359-2C46D6B9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399E-D04E-480B-BE0A-5D700790CEE9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9D8166-51C4-0C43-F606-BEC7ED33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7C0BF8-9AF8-871D-1391-675AA4B6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8301-EC47-4E09-BE32-6E64BE708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8DB4EE-5794-07E3-860C-8094F5B4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399E-D04E-480B-BE0A-5D700790CEE9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807D59-8517-424F-598D-0143E1FA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782E6-671E-2576-5B10-BE01C416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8301-EC47-4E09-BE32-6E64BE708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8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C1CAA-1BB9-7021-5714-34E56F7F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2343C3-CCEF-B2DC-40D7-ED572CF9E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A98038-DB60-B380-F653-8DAEC9265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A281BA-30FD-1C8A-9A99-1A8CE38D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399E-D04E-480B-BE0A-5D700790CEE9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B39441-B3C6-A778-99CB-2A7971B3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FC252D-3557-FBE5-FF69-FD7ABDB7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8301-EC47-4E09-BE32-6E64BE708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295730-6A68-AC49-BE5C-8510DE37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83E952-B9DB-48AD-79A6-10009F7A3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6E36F8-06E0-B2D9-1B55-C90B1E71C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1F14AF-BBD7-A8FC-FB74-4D0ACE45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399E-D04E-480B-BE0A-5D700790CEE9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BD6BF7-689B-8ADD-D5A5-DB69E525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F8C8C3-C5F2-080C-5DE9-E7DFD768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8301-EC47-4E09-BE32-6E64BE708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68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CB4CBD-C3E0-FA28-53BF-0F1843BA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5A9BDE-25F7-E4AD-2B5F-A33873F8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A0F036-FD3C-DBCD-CCC4-21FF42D1F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B399E-D04E-480B-BE0A-5D700790CEE9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FEF8D-8D3E-0475-E602-FFA082D1B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A2484B-EB50-A884-DD1F-3483BC459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8301-EC47-4E09-BE32-6E64BE708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65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08CCF-CAE3-3001-74D5-DF83A7EC3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634" y="1122363"/>
            <a:ext cx="9988731" cy="2387600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情報科学特別講義</a:t>
            </a:r>
            <a:r>
              <a:rPr lang="en-US" altLang="ja-JP" sz="2800" dirty="0"/>
              <a:t>A</a:t>
            </a:r>
            <a:br>
              <a:rPr lang="en-US" altLang="ja-JP" sz="4800" dirty="0"/>
            </a:br>
            <a:r>
              <a:rPr lang="ja-JP" altLang="en-US" sz="4800" dirty="0"/>
              <a:t>スタックマシンの機能拡張</a:t>
            </a:r>
            <a:br>
              <a:rPr lang="en-US" altLang="ja-JP" sz="4800" dirty="0"/>
            </a:br>
            <a:r>
              <a:rPr lang="ja-JP" altLang="en-US" sz="4800" dirty="0"/>
              <a:t>進捗報告</a:t>
            </a: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EC0AFC-D6D3-E3F1-E053-9452787B2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ja-JP" altLang="en-US" dirty="0"/>
              <a:t>三</a:t>
            </a:r>
            <a:r>
              <a:rPr kumimoji="1" lang="ja-JP" altLang="en-US" dirty="0"/>
              <a:t>回発表資料</a:t>
            </a:r>
            <a:endParaRPr kumimoji="1" lang="en-US" altLang="ja-JP" dirty="0"/>
          </a:p>
          <a:p>
            <a:r>
              <a:rPr kumimoji="1" lang="ja-JP" altLang="en-US" dirty="0"/>
              <a:t>発表者 阿部 碧音</a:t>
            </a:r>
          </a:p>
        </p:txBody>
      </p:sp>
    </p:spTree>
    <p:extLst>
      <p:ext uri="{BB962C8B-B14F-4D97-AF65-F5344CB8AC3E}">
        <p14:creationId xmlns:p14="http://schemas.microsoft.com/office/powerpoint/2010/main" val="92248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55CEE9-44E7-C252-CCB1-ADDD2763C8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Demo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565360-DA17-9286-47ED-3154C3E79500}"/>
              </a:ext>
            </a:extLst>
          </p:cNvPr>
          <p:cNvSpPr txBox="1"/>
          <p:nvPr/>
        </p:nvSpPr>
        <p:spPr>
          <a:xfrm>
            <a:off x="2238375" y="1690687"/>
            <a:ext cx="1200970" cy="4632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00" dirty="0"/>
              <a:t>FUNC fib</a:t>
            </a:r>
          </a:p>
          <a:p>
            <a:endParaRPr kumimoji="1" lang="en-US" altLang="ja-JP" sz="500" dirty="0"/>
          </a:p>
          <a:p>
            <a:r>
              <a:rPr kumimoji="1" lang="en-US" altLang="ja-JP" sz="500" dirty="0"/>
              <a:t># </a:t>
            </a:r>
            <a:r>
              <a:rPr kumimoji="1" lang="ja-JP" altLang="en-US" sz="500" dirty="0"/>
              <a:t>終わりインデックス設定</a:t>
            </a:r>
          </a:p>
          <a:p>
            <a:r>
              <a:rPr kumimoji="1" lang="en-US" altLang="ja-JP" sz="500" dirty="0"/>
              <a:t>PUSH 20</a:t>
            </a:r>
          </a:p>
          <a:p>
            <a:r>
              <a:rPr kumimoji="1" lang="en-US" altLang="ja-JP" sz="500" dirty="0"/>
              <a:t>SETLOCAL </a:t>
            </a:r>
            <a:r>
              <a:rPr kumimoji="1" lang="en-US" altLang="ja-JP" sz="500" dirty="0" err="1"/>
              <a:t>ForEndIdx</a:t>
            </a:r>
            <a:endParaRPr kumimoji="1" lang="en-US" altLang="ja-JP" sz="500" dirty="0"/>
          </a:p>
          <a:p>
            <a:r>
              <a:rPr kumimoji="1" lang="en-US" altLang="ja-JP" sz="500" dirty="0"/>
              <a:t>POP</a:t>
            </a:r>
          </a:p>
          <a:p>
            <a:endParaRPr kumimoji="1" lang="en-US" altLang="ja-JP" sz="500" dirty="0"/>
          </a:p>
          <a:p>
            <a:r>
              <a:rPr kumimoji="1" lang="en-US" altLang="ja-JP" sz="500" dirty="0"/>
              <a:t># </a:t>
            </a:r>
            <a:r>
              <a:rPr kumimoji="1" lang="ja-JP" altLang="en-US" sz="500" dirty="0"/>
              <a:t>配列初期値設定</a:t>
            </a:r>
          </a:p>
          <a:p>
            <a:r>
              <a:rPr kumimoji="1" lang="en-US" altLang="ja-JP" sz="500" dirty="0"/>
              <a:t>ALLOCARR array 21</a:t>
            </a:r>
          </a:p>
          <a:p>
            <a:r>
              <a:rPr kumimoji="1" lang="en-US" altLang="ja-JP" sz="500" dirty="0"/>
              <a:t>SETARR array 0 1</a:t>
            </a:r>
          </a:p>
          <a:p>
            <a:r>
              <a:rPr kumimoji="1" lang="en-US" altLang="ja-JP" sz="500" dirty="0"/>
              <a:t>SETARR array 1 1</a:t>
            </a:r>
          </a:p>
          <a:p>
            <a:endParaRPr kumimoji="1" lang="en-US" altLang="ja-JP" sz="500" dirty="0"/>
          </a:p>
          <a:p>
            <a:r>
              <a:rPr kumimoji="1" lang="en-US" altLang="ja-JP" sz="500" dirty="0"/>
              <a:t># </a:t>
            </a:r>
            <a:r>
              <a:rPr kumimoji="1" lang="ja-JP" altLang="en-US" sz="500" dirty="0"/>
              <a:t>イテレーションインデックス設定</a:t>
            </a:r>
          </a:p>
          <a:p>
            <a:r>
              <a:rPr kumimoji="1" lang="en-US" altLang="ja-JP" sz="500" dirty="0"/>
              <a:t>PUSH 2</a:t>
            </a:r>
          </a:p>
          <a:p>
            <a:r>
              <a:rPr kumimoji="1" lang="en-US" altLang="ja-JP" sz="500" dirty="0"/>
              <a:t>SETLOCAL </a:t>
            </a:r>
            <a:r>
              <a:rPr kumimoji="1" lang="en-US" altLang="ja-JP" sz="500" dirty="0" err="1"/>
              <a:t>idx</a:t>
            </a:r>
            <a:endParaRPr kumimoji="1" lang="en-US" altLang="ja-JP" sz="500" dirty="0"/>
          </a:p>
          <a:p>
            <a:r>
              <a:rPr kumimoji="1" lang="en-US" altLang="ja-JP" sz="500" dirty="0"/>
              <a:t>POP</a:t>
            </a:r>
          </a:p>
          <a:p>
            <a:endParaRPr kumimoji="1" lang="en-US" altLang="ja-JP" sz="500" dirty="0"/>
          </a:p>
          <a:p>
            <a:r>
              <a:rPr kumimoji="1" lang="en-US" altLang="ja-JP" sz="500" dirty="0"/>
              <a:t># </a:t>
            </a:r>
            <a:r>
              <a:rPr kumimoji="1" lang="ja-JP" altLang="en-US" sz="500" dirty="0"/>
              <a:t>計算開始</a:t>
            </a:r>
          </a:p>
          <a:p>
            <a:r>
              <a:rPr kumimoji="1" lang="en-US" altLang="ja-JP" sz="500" dirty="0" err="1"/>
              <a:t>beginLoop</a:t>
            </a:r>
            <a:r>
              <a:rPr kumimoji="1" lang="en-US" altLang="ja-JP" sz="500" dirty="0"/>
              <a:t>:</a:t>
            </a:r>
          </a:p>
          <a:p>
            <a:r>
              <a:rPr kumimoji="1" lang="en-US" altLang="ja-JP" sz="500" dirty="0"/>
              <a:t># </a:t>
            </a:r>
            <a:r>
              <a:rPr kumimoji="1" lang="ja-JP" altLang="en-US" sz="500" dirty="0"/>
              <a:t>配列格納用インデックス計算</a:t>
            </a:r>
          </a:p>
          <a:p>
            <a:r>
              <a:rPr kumimoji="1" lang="en-US" altLang="ja-JP" sz="500" dirty="0"/>
              <a:t>PUSH 1</a:t>
            </a:r>
          </a:p>
          <a:p>
            <a:r>
              <a:rPr kumimoji="1" lang="en-US" altLang="ja-JP" sz="500" dirty="0"/>
              <a:t>GETLOCAL </a:t>
            </a:r>
            <a:r>
              <a:rPr kumimoji="1" lang="en-US" altLang="ja-JP" sz="500" dirty="0" err="1"/>
              <a:t>idx</a:t>
            </a:r>
            <a:endParaRPr kumimoji="1" lang="en-US" altLang="ja-JP" sz="500" dirty="0"/>
          </a:p>
          <a:p>
            <a:r>
              <a:rPr kumimoji="1" lang="en-US" altLang="ja-JP" sz="500" dirty="0"/>
              <a:t>SUB</a:t>
            </a:r>
          </a:p>
          <a:p>
            <a:r>
              <a:rPr kumimoji="1" lang="en-US" altLang="ja-JP" sz="500" dirty="0"/>
              <a:t>SETLOCAL idx-1</a:t>
            </a:r>
          </a:p>
          <a:p>
            <a:r>
              <a:rPr kumimoji="1" lang="en-US" altLang="ja-JP" sz="500" dirty="0"/>
              <a:t>POP</a:t>
            </a:r>
          </a:p>
          <a:p>
            <a:r>
              <a:rPr kumimoji="1" lang="en-US" altLang="ja-JP" sz="500" dirty="0"/>
              <a:t>PUSH 2</a:t>
            </a:r>
          </a:p>
          <a:p>
            <a:r>
              <a:rPr kumimoji="1" lang="en-US" altLang="ja-JP" sz="500" dirty="0"/>
              <a:t>GETLOCAL </a:t>
            </a:r>
            <a:r>
              <a:rPr kumimoji="1" lang="en-US" altLang="ja-JP" sz="500" dirty="0" err="1"/>
              <a:t>idx</a:t>
            </a:r>
            <a:endParaRPr kumimoji="1" lang="en-US" altLang="ja-JP" sz="500" dirty="0"/>
          </a:p>
          <a:p>
            <a:r>
              <a:rPr kumimoji="1" lang="en-US" altLang="ja-JP" sz="500" dirty="0"/>
              <a:t>SUB</a:t>
            </a:r>
          </a:p>
          <a:p>
            <a:r>
              <a:rPr kumimoji="1" lang="en-US" altLang="ja-JP" sz="500" dirty="0"/>
              <a:t>SETLOCAL idx-2</a:t>
            </a:r>
          </a:p>
          <a:p>
            <a:r>
              <a:rPr kumimoji="1" lang="en-US" altLang="ja-JP" sz="500" dirty="0"/>
              <a:t>POP</a:t>
            </a:r>
          </a:p>
          <a:p>
            <a:endParaRPr kumimoji="1" lang="en-US" altLang="ja-JP" sz="500" dirty="0"/>
          </a:p>
          <a:p>
            <a:r>
              <a:rPr kumimoji="1" lang="en-US" altLang="ja-JP" sz="500" dirty="0"/>
              <a:t># </a:t>
            </a:r>
            <a:r>
              <a:rPr kumimoji="1" lang="ja-JP" altLang="en-US" sz="500" dirty="0"/>
              <a:t>結果を計算して配列に格納</a:t>
            </a:r>
          </a:p>
          <a:p>
            <a:r>
              <a:rPr kumimoji="1" lang="en-US" altLang="ja-JP" sz="500" dirty="0"/>
              <a:t>GETARR array idx-1</a:t>
            </a:r>
          </a:p>
          <a:p>
            <a:r>
              <a:rPr kumimoji="1" lang="en-US" altLang="ja-JP" sz="500" dirty="0"/>
              <a:t>GETARR array idx-2</a:t>
            </a:r>
          </a:p>
          <a:p>
            <a:r>
              <a:rPr kumimoji="1" lang="en-US" altLang="ja-JP" sz="500" dirty="0"/>
              <a:t>ADD</a:t>
            </a:r>
          </a:p>
          <a:p>
            <a:r>
              <a:rPr kumimoji="1" lang="en-US" altLang="ja-JP" sz="500" dirty="0"/>
              <a:t>SETLOCAL </a:t>
            </a:r>
            <a:r>
              <a:rPr kumimoji="1" lang="en-US" altLang="ja-JP" sz="500" dirty="0" err="1"/>
              <a:t>tempAns</a:t>
            </a:r>
            <a:endParaRPr kumimoji="1" lang="en-US" altLang="ja-JP" sz="500" dirty="0"/>
          </a:p>
          <a:p>
            <a:r>
              <a:rPr kumimoji="1" lang="en-US" altLang="ja-JP" sz="500" dirty="0"/>
              <a:t>PRINT</a:t>
            </a:r>
          </a:p>
          <a:p>
            <a:r>
              <a:rPr kumimoji="1" lang="en-US" altLang="ja-JP" sz="500" dirty="0"/>
              <a:t>POP</a:t>
            </a:r>
          </a:p>
          <a:p>
            <a:r>
              <a:rPr kumimoji="1" lang="en-US" altLang="ja-JP" sz="500" dirty="0"/>
              <a:t>SETARR array </a:t>
            </a:r>
            <a:r>
              <a:rPr kumimoji="1" lang="en-US" altLang="ja-JP" sz="500" dirty="0" err="1"/>
              <a:t>idx</a:t>
            </a:r>
            <a:r>
              <a:rPr kumimoji="1" lang="en-US" altLang="ja-JP" sz="500" dirty="0"/>
              <a:t> </a:t>
            </a:r>
            <a:r>
              <a:rPr kumimoji="1" lang="en-US" altLang="ja-JP" sz="500" dirty="0" err="1"/>
              <a:t>tempAns</a:t>
            </a:r>
            <a:endParaRPr kumimoji="1" lang="en-US" altLang="ja-JP" sz="500" dirty="0"/>
          </a:p>
          <a:p>
            <a:endParaRPr kumimoji="1" lang="en-US" altLang="ja-JP" sz="500" dirty="0"/>
          </a:p>
          <a:p>
            <a:r>
              <a:rPr kumimoji="1" lang="en-US" altLang="ja-JP" sz="500" dirty="0"/>
              <a:t># </a:t>
            </a:r>
            <a:r>
              <a:rPr kumimoji="1" lang="ja-JP" altLang="en-US" sz="500" dirty="0"/>
              <a:t>インデックスインクリメント</a:t>
            </a:r>
          </a:p>
          <a:p>
            <a:r>
              <a:rPr kumimoji="1" lang="en-US" altLang="ja-JP" sz="500" dirty="0"/>
              <a:t>GETLOCAL </a:t>
            </a:r>
            <a:r>
              <a:rPr kumimoji="1" lang="en-US" altLang="ja-JP" sz="500" dirty="0" err="1"/>
              <a:t>idx</a:t>
            </a:r>
            <a:endParaRPr kumimoji="1" lang="en-US" altLang="ja-JP" sz="500" dirty="0"/>
          </a:p>
          <a:p>
            <a:r>
              <a:rPr kumimoji="1" lang="en-US" altLang="ja-JP" sz="500" dirty="0"/>
              <a:t>PUSH 1</a:t>
            </a:r>
          </a:p>
          <a:p>
            <a:r>
              <a:rPr kumimoji="1" lang="en-US" altLang="ja-JP" sz="500" dirty="0"/>
              <a:t>ADD</a:t>
            </a:r>
          </a:p>
          <a:p>
            <a:r>
              <a:rPr kumimoji="1" lang="en-US" altLang="ja-JP" sz="500" dirty="0"/>
              <a:t>SETLOCAL </a:t>
            </a:r>
            <a:r>
              <a:rPr kumimoji="1" lang="en-US" altLang="ja-JP" sz="500" dirty="0" err="1"/>
              <a:t>idx</a:t>
            </a:r>
            <a:endParaRPr kumimoji="1" lang="en-US" altLang="ja-JP" sz="500" dirty="0"/>
          </a:p>
          <a:p>
            <a:r>
              <a:rPr kumimoji="1" lang="en-US" altLang="ja-JP" sz="500" dirty="0"/>
              <a:t>POP</a:t>
            </a:r>
          </a:p>
          <a:p>
            <a:endParaRPr kumimoji="1" lang="en-US" altLang="ja-JP" sz="500" dirty="0"/>
          </a:p>
          <a:p>
            <a:r>
              <a:rPr kumimoji="1" lang="en-US" altLang="ja-JP" sz="500" dirty="0"/>
              <a:t># </a:t>
            </a:r>
            <a:r>
              <a:rPr kumimoji="1" lang="ja-JP" altLang="en-US" sz="500" dirty="0"/>
              <a:t>ループ脱出判定</a:t>
            </a:r>
          </a:p>
          <a:p>
            <a:r>
              <a:rPr kumimoji="1" lang="en-US" altLang="ja-JP" sz="500" dirty="0"/>
              <a:t>GETLOCAL </a:t>
            </a:r>
            <a:r>
              <a:rPr kumimoji="1" lang="en-US" altLang="ja-JP" sz="500" dirty="0" err="1"/>
              <a:t>idx</a:t>
            </a:r>
            <a:endParaRPr kumimoji="1" lang="en-US" altLang="ja-JP" sz="500" dirty="0"/>
          </a:p>
          <a:p>
            <a:r>
              <a:rPr kumimoji="1" lang="en-US" altLang="ja-JP" sz="500" dirty="0"/>
              <a:t>GETLOCAL </a:t>
            </a:r>
            <a:r>
              <a:rPr kumimoji="1" lang="en-US" altLang="ja-JP" sz="500" dirty="0" err="1"/>
              <a:t>ForEndIdx</a:t>
            </a:r>
            <a:endParaRPr kumimoji="1" lang="en-US" altLang="ja-JP" sz="500" dirty="0"/>
          </a:p>
          <a:p>
            <a:r>
              <a:rPr kumimoji="1" lang="en-US" altLang="ja-JP" sz="500" dirty="0"/>
              <a:t>LT</a:t>
            </a:r>
          </a:p>
          <a:p>
            <a:r>
              <a:rPr kumimoji="1" lang="en-US" altLang="ja-JP" sz="500" dirty="0"/>
              <a:t>LOGNOT</a:t>
            </a:r>
          </a:p>
          <a:p>
            <a:r>
              <a:rPr kumimoji="1" lang="en-US" altLang="ja-JP" sz="500" dirty="0"/>
              <a:t>JPEQ0 </a:t>
            </a:r>
            <a:r>
              <a:rPr kumimoji="1" lang="en-US" altLang="ja-JP" sz="500" dirty="0" err="1"/>
              <a:t>endLoop</a:t>
            </a:r>
            <a:endParaRPr kumimoji="1" lang="en-US" altLang="ja-JP" sz="500" dirty="0"/>
          </a:p>
          <a:p>
            <a:r>
              <a:rPr kumimoji="1" lang="en-US" altLang="ja-JP" sz="500" dirty="0"/>
              <a:t>JUMP </a:t>
            </a:r>
            <a:r>
              <a:rPr kumimoji="1" lang="en-US" altLang="ja-JP" sz="500" dirty="0" err="1"/>
              <a:t>beginLoop</a:t>
            </a:r>
            <a:endParaRPr kumimoji="1" lang="en-US" altLang="ja-JP" sz="500" dirty="0"/>
          </a:p>
          <a:p>
            <a:r>
              <a:rPr kumimoji="1" lang="en-US" altLang="ja-JP" sz="500" dirty="0" err="1"/>
              <a:t>endLoop</a:t>
            </a:r>
            <a:r>
              <a:rPr kumimoji="1" lang="en-US" altLang="ja-JP" sz="500" dirty="0"/>
              <a:t>:</a:t>
            </a:r>
          </a:p>
          <a:p>
            <a:r>
              <a:rPr kumimoji="1" lang="en-US" altLang="ja-JP" sz="500" dirty="0"/>
              <a:t>RET</a:t>
            </a:r>
          </a:p>
          <a:p>
            <a:endParaRPr kumimoji="1" lang="en-US" altLang="ja-JP" sz="500" dirty="0"/>
          </a:p>
          <a:p>
            <a:r>
              <a:rPr kumimoji="1" lang="en-US" altLang="ja-JP" sz="500" dirty="0"/>
              <a:t>CALL fib</a:t>
            </a:r>
          </a:p>
          <a:p>
            <a:r>
              <a:rPr kumimoji="1" lang="en-US" altLang="ja-JP" sz="500" dirty="0"/>
              <a:t>END</a:t>
            </a:r>
            <a:endParaRPr kumimoji="1" lang="ja-JP" altLang="en-US" sz="5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FE466E8-C713-5D62-F040-82C72DF8E45D}"/>
              </a:ext>
            </a:extLst>
          </p:cNvPr>
          <p:cNvSpPr/>
          <p:nvPr/>
        </p:nvSpPr>
        <p:spPr>
          <a:xfrm>
            <a:off x="5253037" y="3759056"/>
            <a:ext cx="1685925" cy="49530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C540C5-37AD-CA46-A8BD-D74115912D01}"/>
              </a:ext>
            </a:extLst>
          </p:cNvPr>
          <p:cNvSpPr txBox="1"/>
          <p:nvPr/>
        </p:nvSpPr>
        <p:spPr>
          <a:xfrm>
            <a:off x="8305800" y="2113880"/>
            <a:ext cx="21307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ExampleOperation.txt start.</a:t>
            </a:r>
          </a:p>
          <a:p>
            <a:r>
              <a:rPr kumimoji="1" lang="en-US" altLang="ja-JP" sz="1200" dirty="0"/>
              <a:t>2</a:t>
            </a:r>
          </a:p>
          <a:p>
            <a:r>
              <a:rPr kumimoji="1" lang="en-US" altLang="ja-JP" sz="1200" dirty="0"/>
              <a:t>3</a:t>
            </a:r>
          </a:p>
          <a:p>
            <a:r>
              <a:rPr kumimoji="1" lang="en-US" altLang="ja-JP" sz="1200" dirty="0"/>
              <a:t>5</a:t>
            </a:r>
          </a:p>
          <a:p>
            <a:r>
              <a:rPr kumimoji="1" lang="en-US" altLang="ja-JP" sz="1200" dirty="0"/>
              <a:t>8</a:t>
            </a:r>
          </a:p>
          <a:p>
            <a:r>
              <a:rPr kumimoji="1" lang="en-US" altLang="ja-JP" sz="1200" dirty="0"/>
              <a:t>13</a:t>
            </a:r>
          </a:p>
          <a:p>
            <a:r>
              <a:rPr kumimoji="1" lang="en-US" altLang="ja-JP" sz="1200" dirty="0"/>
              <a:t>21</a:t>
            </a:r>
          </a:p>
          <a:p>
            <a:r>
              <a:rPr kumimoji="1" lang="en-US" altLang="ja-JP" sz="1200" dirty="0"/>
              <a:t>34</a:t>
            </a:r>
          </a:p>
          <a:p>
            <a:r>
              <a:rPr kumimoji="1" lang="en-US" altLang="ja-JP" sz="1200" dirty="0"/>
              <a:t>55</a:t>
            </a:r>
          </a:p>
          <a:p>
            <a:r>
              <a:rPr kumimoji="1" lang="en-US" altLang="ja-JP" sz="1200" dirty="0"/>
              <a:t>89</a:t>
            </a:r>
          </a:p>
          <a:p>
            <a:r>
              <a:rPr kumimoji="1" lang="en-US" altLang="ja-JP" sz="1200" dirty="0"/>
              <a:t>144</a:t>
            </a:r>
          </a:p>
          <a:p>
            <a:r>
              <a:rPr kumimoji="1" lang="en-US" altLang="ja-JP" sz="1200" dirty="0"/>
              <a:t>233</a:t>
            </a:r>
          </a:p>
          <a:p>
            <a:r>
              <a:rPr kumimoji="1" lang="en-US" altLang="ja-JP" sz="1200" dirty="0"/>
              <a:t>377</a:t>
            </a:r>
          </a:p>
          <a:p>
            <a:r>
              <a:rPr kumimoji="1" lang="en-US" altLang="ja-JP" sz="1200" dirty="0"/>
              <a:t>610</a:t>
            </a:r>
          </a:p>
          <a:p>
            <a:r>
              <a:rPr kumimoji="1" lang="en-US" altLang="ja-JP" sz="1200" dirty="0"/>
              <a:t>987</a:t>
            </a:r>
          </a:p>
          <a:p>
            <a:r>
              <a:rPr kumimoji="1" lang="en-US" altLang="ja-JP" sz="1200" dirty="0"/>
              <a:t>1597</a:t>
            </a:r>
          </a:p>
          <a:p>
            <a:r>
              <a:rPr kumimoji="1" lang="en-US" altLang="ja-JP" sz="1200" dirty="0"/>
              <a:t>2584</a:t>
            </a:r>
          </a:p>
          <a:p>
            <a:r>
              <a:rPr kumimoji="1" lang="en-US" altLang="ja-JP" sz="1200" dirty="0"/>
              <a:t>4181</a:t>
            </a:r>
          </a:p>
          <a:p>
            <a:r>
              <a:rPr kumimoji="1" lang="en-US" altLang="ja-JP" sz="1200" dirty="0"/>
              <a:t>6765</a:t>
            </a:r>
          </a:p>
          <a:p>
            <a:r>
              <a:rPr kumimoji="1" lang="en-US" altLang="ja-JP" sz="1200" dirty="0"/>
              <a:t>10946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323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55CEE9-44E7-C252-CCB1-ADDD2763C8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今後の展望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0EAD21-FAB4-8239-4304-0F588C7914EE}"/>
              </a:ext>
            </a:extLst>
          </p:cNvPr>
          <p:cNvSpPr txBox="1"/>
          <p:nvPr/>
        </p:nvSpPr>
        <p:spPr>
          <a:xfrm>
            <a:off x="971550" y="1866900"/>
            <a:ext cx="83199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・様々な型の実装 </a:t>
            </a:r>
            <a:r>
              <a:rPr kumimoji="1" lang="en-US" altLang="ja-JP" sz="2400" dirty="0"/>
              <a:t>(</a:t>
            </a:r>
            <a:r>
              <a:rPr lang="ja-JP" altLang="en-US" sz="2400" dirty="0"/>
              <a:t>利点 </a:t>
            </a:r>
            <a:r>
              <a:rPr lang="ja-JP" altLang="en-US" sz="2400" dirty="0">
                <a:solidFill>
                  <a:srgbClr val="FF0000"/>
                </a:solidFill>
              </a:rPr>
              <a:t>◎</a:t>
            </a:r>
            <a:r>
              <a:rPr lang="en-US" altLang="ja-JP" sz="2400" dirty="0"/>
              <a:t>,   </a:t>
            </a:r>
            <a:r>
              <a:rPr lang="ja-JP" altLang="en-US" sz="2400" dirty="0"/>
              <a:t>実装  </a:t>
            </a:r>
            <a:r>
              <a:rPr lang="ja-JP" altLang="en-US" sz="2400" dirty="0">
                <a:solidFill>
                  <a:srgbClr val="0070C0"/>
                </a:solidFill>
              </a:rPr>
              <a:t>重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    </a:t>
            </a:r>
            <a:r>
              <a:rPr lang="ja-JP" altLang="en-US" sz="2400" dirty="0"/>
              <a:t>→ 命令セットのフォーマットから変えなければいけない</a:t>
            </a:r>
            <a:endParaRPr lang="en-US" altLang="ja-JP" sz="2400" dirty="0"/>
          </a:p>
          <a:p>
            <a:r>
              <a:rPr lang="en-US" altLang="ja-JP" sz="2400" dirty="0"/>
              <a:t>         </a:t>
            </a:r>
            <a:r>
              <a:rPr lang="ja-JP" altLang="en-US" sz="2400" dirty="0"/>
              <a:t>どの型をサポートするか</a:t>
            </a:r>
            <a:r>
              <a:rPr lang="en-US" altLang="ja-JP" sz="2400" dirty="0"/>
              <a:t>?</a:t>
            </a:r>
            <a:r>
              <a:rPr lang="ja-JP" altLang="en-US" sz="2400" dirty="0"/>
              <a:t>なども定義する必要がある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・グローバル変数の実装 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利点  </a:t>
            </a:r>
            <a:r>
              <a:rPr kumimoji="1" lang="ja-JP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〇</a:t>
            </a:r>
            <a:r>
              <a:rPr kumimoji="1" lang="en-US" altLang="ja-JP" sz="2400" dirty="0"/>
              <a:t>,  </a:t>
            </a:r>
            <a:r>
              <a:rPr kumimoji="1" lang="ja-JP" altLang="en-US" sz="2400" dirty="0"/>
              <a:t>実装  </a:t>
            </a:r>
            <a:r>
              <a:rPr kumimoji="1" lang="ja-JP" altLang="en-US" sz="2400" dirty="0">
                <a:solidFill>
                  <a:srgbClr val="FF0000"/>
                </a:solidFill>
              </a:rPr>
              <a:t>軽</a:t>
            </a:r>
            <a:r>
              <a:rPr kumimoji="1" lang="en-US" altLang="ja-JP" sz="2400" dirty="0"/>
              <a:t>)</a:t>
            </a:r>
          </a:p>
          <a:p>
            <a:r>
              <a:rPr lang="en-US" altLang="ja-JP" sz="2400" dirty="0"/>
              <a:t>     </a:t>
            </a:r>
            <a:r>
              <a:rPr lang="ja-JP" altLang="en-US" sz="2400" dirty="0"/>
              <a:t>→ 領域と仕組みはあるのであとは実装するだけ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・配列のリサイズ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利点  </a:t>
            </a:r>
            <a:r>
              <a:rPr kumimoji="1" lang="ja-JP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〇</a:t>
            </a:r>
            <a:r>
              <a:rPr kumimoji="1" lang="en-US" altLang="ja-JP" sz="2400" dirty="0"/>
              <a:t>,  </a:t>
            </a:r>
            <a:r>
              <a:rPr kumimoji="1" lang="ja-JP" altLang="en-US" sz="2400" dirty="0"/>
              <a:t>実装  </a:t>
            </a:r>
            <a:r>
              <a:rPr kumimoji="1" lang="ja-JP" altLang="en-US" sz="2400" dirty="0">
                <a:solidFill>
                  <a:srgbClr val="FF0000"/>
                </a:solidFill>
              </a:rPr>
              <a:t>軽</a:t>
            </a:r>
            <a:r>
              <a:rPr kumimoji="1" lang="en-US" altLang="ja-JP" sz="2400" dirty="0"/>
              <a:t>)</a:t>
            </a:r>
            <a:endParaRPr lang="en-US" altLang="ja-JP" sz="2400" dirty="0"/>
          </a:p>
          <a:p>
            <a:r>
              <a:rPr kumimoji="1" lang="en-US" altLang="ja-JP" sz="2400" dirty="0"/>
              <a:t>     </a:t>
            </a:r>
            <a:r>
              <a:rPr kumimoji="1" lang="ja-JP" altLang="en-US" sz="2400" dirty="0"/>
              <a:t>→ 他に干渉しづらい命令を一つ追加する程度でよい</a:t>
            </a:r>
          </a:p>
        </p:txBody>
      </p:sp>
    </p:spTree>
    <p:extLst>
      <p:ext uri="{BB962C8B-B14F-4D97-AF65-F5344CB8AC3E}">
        <p14:creationId xmlns:p14="http://schemas.microsoft.com/office/powerpoint/2010/main" val="125080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778D1-0F70-7A4B-7AD7-42B27C53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95252D-1753-87AE-CD22-CD3B8A4D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ja-JP" altLang="en-US" dirty="0"/>
              <a:t>変更</a:t>
            </a:r>
            <a:r>
              <a:rPr kumimoji="1" lang="ja-JP" altLang="en-US" dirty="0"/>
              <a:t>点とそれによる実現内容</a:t>
            </a:r>
            <a:endParaRPr kumimoji="1" lang="en-US" altLang="ja-JP" dirty="0"/>
          </a:p>
          <a:p>
            <a:pPr marL="514350" indent="-514350">
              <a:buAutoNum type="arabicPeriod"/>
            </a:pPr>
            <a:r>
              <a:rPr kumimoji="1" lang="ja-JP" altLang="en-US" dirty="0"/>
              <a:t>実装の考察</a:t>
            </a:r>
            <a:endParaRPr kumimoji="1"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Demo</a:t>
            </a:r>
            <a:endParaRPr kumimoji="1" lang="en-US" altLang="ja-JP" dirty="0"/>
          </a:p>
          <a:p>
            <a:pPr marL="514350" indent="-514350">
              <a:buAutoNum type="arabicPeriod"/>
            </a:pPr>
            <a:r>
              <a:rPr lang="ja-JP" altLang="en-US" dirty="0"/>
              <a:t>今後の展望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281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234B1-306B-7477-0520-89267155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変更点とそれによる実現内容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3EA778-B7ED-B7DC-D11B-AA1C5043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・関数関連の実装の修正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kumimoji="1" lang="ja-JP" altLang="en-US" dirty="0"/>
              <a:t>→ 利用アーキテクチャの変更に伴う内部処理変更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      </a:t>
            </a:r>
            <a:r>
              <a:rPr lang="ja-JP" altLang="en-US" dirty="0"/>
              <a:t>もともと記憶空間をラベルと共有していたが分離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        </a:t>
            </a:r>
            <a:r>
              <a:rPr kumimoji="1" lang="ja-JP" altLang="en-US" dirty="0"/>
              <a:t>文字列→数値の</a:t>
            </a:r>
            <a:r>
              <a:rPr kumimoji="1" lang="en-US" altLang="ja-JP" dirty="0"/>
              <a:t>Hash</a:t>
            </a:r>
            <a:r>
              <a:rPr kumimoji="1" lang="ja-JP" altLang="en-US" dirty="0"/>
              <a:t>で管理していたがそれをやめた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・配列の追加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ja-JP" altLang="en-US" dirty="0"/>
              <a:t>→ 最低限のアロケート・アクセス・解放を実装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・配列の変数にローカル変数を利用できるように変更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71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D1A53-F308-796C-A0CE-B5F4D18E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実装の考察 </a:t>
            </a:r>
            <a:r>
              <a:rPr kumimoji="1" lang="en-US" altLang="ja-JP" dirty="0"/>
              <a:t>: </a:t>
            </a:r>
            <a:r>
              <a:rPr kumimoji="1" lang="ja-JP" altLang="en-US" dirty="0"/>
              <a:t>関数について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78775FC-F1AE-34F4-0AD4-FAED3FE9D3EA}"/>
              </a:ext>
            </a:extLst>
          </p:cNvPr>
          <p:cNvGrpSpPr/>
          <p:nvPr/>
        </p:nvGrpSpPr>
        <p:grpSpPr>
          <a:xfrm>
            <a:off x="6253906" y="2249768"/>
            <a:ext cx="5560532" cy="3212181"/>
            <a:chOff x="6194785" y="1856208"/>
            <a:chExt cx="5560532" cy="3212181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93CC90B-7CF0-AE17-033A-89790C40A9FA}"/>
                </a:ext>
              </a:extLst>
            </p:cNvPr>
            <p:cNvSpPr/>
            <p:nvPr/>
          </p:nvSpPr>
          <p:spPr>
            <a:xfrm>
              <a:off x="7811588" y="1856208"/>
              <a:ext cx="2013693" cy="9840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A62760A-1CD7-A39D-D338-51C385F89254}"/>
                </a:ext>
              </a:extLst>
            </p:cNvPr>
            <p:cNvSpPr/>
            <p:nvPr/>
          </p:nvSpPr>
          <p:spPr>
            <a:xfrm>
              <a:off x="7811588" y="3148148"/>
              <a:ext cx="2013693" cy="19202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864174C-E269-1D69-6952-908192598778}"/>
                </a:ext>
              </a:extLst>
            </p:cNvPr>
            <p:cNvSpPr txBox="1"/>
            <p:nvPr/>
          </p:nvSpPr>
          <p:spPr>
            <a:xfrm>
              <a:off x="7811588" y="3152001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プログラム開始地点</a:t>
              </a:r>
              <a:endParaRPr kumimoji="1" lang="ja-JP" altLang="en-US" sz="1200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F8B1F5A-B672-FC4C-5293-2D2335A7D0E2}"/>
                </a:ext>
              </a:extLst>
            </p:cNvPr>
            <p:cNvSpPr txBox="1"/>
            <p:nvPr/>
          </p:nvSpPr>
          <p:spPr>
            <a:xfrm>
              <a:off x="7811588" y="2563278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RET</a:t>
              </a:r>
              <a:endParaRPr kumimoji="1" lang="ja-JP" altLang="en-US" sz="1200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17596D8-9F40-A969-240E-015479C2C7D7}"/>
                </a:ext>
              </a:extLst>
            </p:cNvPr>
            <p:cNvSpPr txBox="1"/>
            <p:nvPr/>
          </p:nvSpPr>
          <p:spPr>
            <a:xfrm>
              <a:off x="7815464" y="1873960"/>
              <a:ext cx="1159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FUNC  </a:t>
              </a:r>
              <a:r>
                <a:rPr lang="ja-JP" altLang="en-US" sz="1200" dirty="0"/>
                <a:t>関数名</a:t>
              </a:r>
              <a:endParaRPr kumimoji="1" lang="ja-JP" altLang="en-US" sz="1200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499E3AA-54F0-B0E5-97FD-AA879CD1C297}"/>
                </a:ext>
              </a:extLst>
            </p:cNvPr>
            <p:cNvSpPr txBox="1"/>
            <p:nvPr/>
          </p:nvSpPr>
          <p:spPr>
            <a:xfrm>
              <a:off x="7811588" y="2218619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何かしらの処理</a:t>
              </a:r>
              <a:endParaRPr kumimoji="1" lang="ja-JP" altLang="en-US" sz="12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E2189E4-4907-70D0-EAB7-E55B0C2531C1}"/>
                </a:ext>
              </a:extLst>
            </p:cNvPr>
            <p:cNvSpPr txBox="1"/>
            <p:nvPr/>
          </p:nvSpPr>
          <p:spPr>
            <a:xfrm>
              <a:off x="7811588" y="4791390"/>
              <a:ext cx="2013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END(</a:t>
              </a:r>
              <a:r>
                <a:rPr lang="ja-JP" altLang="en-US" sz="1200" dirty="0"/>
                <a:t>プログラム終了地点</a:t>
              </a:r>
              <a:r>
                <a:rPr lang="en-US" altLang="ja-JP" sz="1200" dirty="0"/>
                <a:t>)</a:t>
              </a:r>
              <a:endParaRPr kumimoji="1" lang="ja-JP" altLang="en-US" sz="1200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14D1EA3-0D6C-243F-21C5-060B6B9ADE42}"/>
                </a:ext>
              </a:extLst>
            </p:cNvPr>
            <p:cNvSpPr txBox="1"/>
            <p:nvPr/>
          </p:nvSpPr>
          <p:spPr>
            <a:xfrm>
              <a:off x="7811588" y="3521665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何かしらの処理</a:t>
              </a:r>
              <a:endParaRPr kumimoji="1" lang="ja-JP" altLang="en-US" sz="1200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9242F89-782A-63F6-9053-FC7FF2A84A76}"/>
                </a:ext>
              </a:extLst>
            </p:cNvPr>
            <p:cNvSpPr txBox="1"/>
            <p:nvPr/>
          </p:nvSpPr>
          <p:spPr>
            <a:xfrm>
              <a:off x="7811588" y="4418990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何かしらの処理</a:t>
              </a:r>
              <a:endParaRPr kumimoji="1" lang="ja-JP" altLang="en-US" sz="1200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4B672FA-A299-7134-3ECD-B84FAD1746C3}"/>
                </a:ext>
              </a:extLst>
            </p:cNvPr>
            <p:cNvSpPr txBox="1"/>
            <p:nvPr/>
          </p:nvSpPr>
          <p:spPr>
            <a:xfrm>
              <a:off x="7811588" y="3970327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CALL </a:t>
              </a:r>
              <a:r>
                <a:rPr lang="ja-JP" altLang="en-US" sz="1200" dirty="0"/>
                <a:t>関数名</a:t>
              </a:r>
              <a:endParaRPr kumimoji="1" lang="ja-JP" altLang="en-US" sz="12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3594DE11-2BA4-6999-0361-7F728DE4AC23}"/>
                </a:ext>
              </a:extLst>
            </p:cNvPr>
            <p:cNvCxnSpPr/>
            <p:nvPr/>
          </p:nvCxnSpPr>
          <p:spPr>
            <a:xfrm>
              <a:off x="9553303" y="4108268"/>
              <a:ext cx="53122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41D7D7A0-73E4-E136-CB8B-0FCE6FFCA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4526" y="1962150"/>
              <a:ext cx="0" cy="214611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975A9DC6-1E94-C514-EF00-6D910D4D0B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1248" y="1962150"/>
              <a:ext cx="703278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D7EFF507-DD31-9195-13AA-CC6D0FC8B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32403" y="1968500"/>
              <a:ext cx="18142" cy="235508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8E48E8D-4669-69DA-43FA-A2F5B76A5062}"/>
                </a:ext>
              </a:extLst>
            </p:cNvPr>
            <p:cNvCxnSpPr>
              <a:cxnSpLocks/>
            </p:cNvCxnSpPr>
            <p:nvPr/>
          </p:nvCxnSpPr>
          <p:spPr>
            <a:xfrm>
              <a:off x="7432403" y="1968500"/>
              <a:ext cx="30189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02657D0F-3AF1-6ADB-4B97-C56097934EFF}"/>
                </a:ext>
              </a:extLst>
            </p:cNvPr>
            <p:cNvCxnSpPr>
              <a:cxnSpLocks/>
            </p:cNvCxnSpPr>
            <p:nvPr/>
          </p:nvCxnSpPr>
          <p:spPr>
            <a:xfrm>
              <a:off x="7451212" y="4323589"/>
              <a:ext cx="486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553289DB-C134-06B4-3CDE-CDF8457D6719}"/>
                </a:ext>
              </a:extLst>
            </p:cNvPr>
            <p:cNvSpPr txBox="1"/>
            <p:nvPr/>
          </p:nvSpPr>
          <p:spPr>
            <a:xfrm>
              <a:off x="10185657" y="292116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09354"/>
                  </a:solidFill>
                </a:rPr>
                <a:t>呼び出し処理</a:t>
              </a:r>
              <a:endParaRPr kumimoji="1" lang="ja-JP" altLang="en-US" dirty="0">
                <a:solidFill>
                  <a:srgbClr val="F09354"/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1A019BA-8674-7FC5-CC02-C35BDEBB43E9}"/>
                </a:ext>
              </a:extLst>
            </p:cNvPr>
            <p:cNvSpPr txBox="1"/>
            <p:nvPr/>
          </p:nvSpPr>
          <p:spPr>
            <a:xfrm>
              <a:off x="6194785" y="29613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09354"/>
                  </a:solidFill>
                </a:rPr>
                <a:t>復帰処理</a:t>
              </a:r>
              <a:endParaRPr kumimoji="1" lang="ja-JP" altLang="en-US" dirty="0">
                <a:solidFill>
                  <a:srgbClr val="F09354"/>
                </a:solidFill>
              </a:endParaRPr>
            </a:p>
          </p:txBody>
        </p:sp>
      </p:grpSp>
      <p:graphicFrame>
        <p:nvGraphicFramePr>
          <p:cNvPr id="38" name="表 38">
            <a:extLst>
              <a:ext uri="{FF2B5EF4-FFF2-40B4-BE49-F238E27FC236}">
                <a16:creationId xmlns:a16="http://schemas.microsoft.com/office/drawing/2014/main" id="{71D029C8-23A9-69D3-6537-16F1AE6AA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04388"/>
              </p:ext>
            </p:extLst>
          </p:nvPr>
        </p:nvGraphicFramePr>
        <p:xfrm>
          <a:off x="793459" y="1770378"/>
          <a:ext cx="5016414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2138">
                  <a:extLst>
                    <a:ext uri="{9D8B030D-6E8A-4147-A177-3AD203B41FA5}">
                      <a16:colId xmlns:a16="http://schemas.microsoft.com/office/drawing/2014/main" val="528598552"/>
                    </a:ext>
                  </a:extLst>
                </a:gridCol>
                <a:gridCol w="1672138">
                  <a:extLst>
                    <a:ext uri="{9D8B030D-6E8A-4147-A177-3AD203B41FA5}">
                      <a16:colId xmlns:a16="http://schemas.microsoft.com/office/drawing/2014/main" val="349444761"/>
                    </a:ext>
                  </a:extLst>
                </a:gridCol>
                <a:gridCol w="1672138">
                  <a:extLst>
                    <a:ext uri="{9D8B030D-6E8A-4147-A177-3AD203B41FA5}">
                      <a16:colId xmlns:a16="http://schemas.microsoft.com/office/drawing/2014/main" val="3488938027"/>
                    </a:ext>
                  </a:extLst>
                </a:gridCol>
              </a:tblGrid>
              <a:tr h="35010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オペコード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オペランド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仕様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738971"/>
                  </a:ext>
                </a:extLst>
              </a:tr>
              <a:tr h="604297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FUNC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string </a:t>
                      </a:r>
                      <a:r>
                        <a:rPr kumimoji="1" lang="ja-JP" altLang="en-US" sz="1200" dirty="0"/>
                        <a:t>関数名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関数とそのプログラムのアドレス位置のペアを登録する。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930166"/>
                  </a:ext>
                </a:extLst>
              </a:tr>
              <a:tr h="7769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CALL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string </a:t>
                      </a:r>
                      <a:r>
                        <a:rPr kumimoji="1" lang="ja-JP" altLang="en-US" sz="1200" dirty="0"/>
                        <a:t>関数名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現在のアドレス位置をコールスタックに積み、指定した関数へとジャンプする。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972395"/>
                  </a:ext>
                </a:extLst>
              </a:tr>
              <a:tr h="7769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RET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N/A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現在のコールスタックのトップに保持しているアドレスへとジャンプする。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646079"/>
                  </a:ext>
                </a:extLst>
              </a:tr>
            </a:tbl>
          </a:graphicData>
        </a:graphic>
      </p:graphicFrame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38F50D8-7279-E73B-284A-762E4803B08A}"/>
              </a:ext>
            </a:extLst>
          </p:cNvPr>
          <p:cNvSpPr txBox="1"/>
          <p:nvPr/>
        </p:nvSpPr>
        <p:spPr>
          <a:xfrm>
            <a:off x="793459" y="4951049"/>
            <a:ext cx="67521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追加したアーキテクチャ</a:t>
            </a:r>
            <a:endParaRPr lang="en-US" altLang="ja-JP" dirty="0"/>
          </a:p>
          <a:p>
            <a:r>
              <a:rPr lang="en-US" altLang="ja-JP" sz="1400" dirty="0"/>
              <a:t>std::stack&lt;unsigned int&gt; _</a:t>
            </a:r>
            <a:r>
              <a:rPr lang="en-US" altLang="ja-JP" sz="1400" dirty="0" err="1"/>
              <a:t>callStack</a:t>
            </a:r>
            <a:r>
              <a:rPr lang="en-US" altLang="ja-JP" sz="1400" dirty="0"/>
              <a:t>;         // </a:t>
            </a:r>
            <a:r>
              <a:rPr lang="ja-JP" altLang="en-US" sz="1400" dirty="0"/>
              <a:t>関数の呼び出し元アドレスの保持</a:t>
            </a:r>
            <a:endParaRPr lang="en-US" altLang="ja-JP" sz="1400" dirty="0"/>
          </a:p>
          <a:p>
            <a:r>
              <a:rPr lang="en-US" altLang="ja-JP" sz="1400" dirty="0"/>
              <a:t>Std::map&lt;std::string, unsigned int&gt; _functions;  // </a:t>
            </a:r>
            <a:r>
              <a:rPr lang="ja-JP" altLang="en-US" sz="1400" dirty="0"/>
              <a:t>関数名とそのアドレスの保持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22672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5DD45-4C31-5D6A-B512-A2F75519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実装の考察 </a:t>
            </a:r>
            <a:r>
              <a:rPr kumimoji="1" lang="en-US" altLang="ja-JP" dirty="0"/>
              <a:t>: </a:t>
            </a:r>
            <a:r>
              <a:rPr kumimoji="1" lang="ja-JP" altLang="en-US" dirty="0"/>
              <a:t>関数について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957F3-8DC7-AAF8-A09D-E17A876B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メリット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・コールスタックが存在するため、関数のネストが可能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・コールスタックの深さが異なる変数にアクセス不可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(</a:t>
            </a:r>
            <a:r>
              <a:rPr lang="ja-JP" altLang="en-US" dirty="0"/>
              <a:t>簡易</a:t>
            </a:r>
            <a:r>
              <a:rPr kumimoji="1" lang="ja-JP" altLang="en-US" dirty="0"/>
              <a:t>的なスコープ概念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0070C0"/>
                </a:solidFill>
              </a:rPr>
              <a:t>デメリット</a:t>
            </a: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/>
              <a:t>・スコープ内の変数の開放などをおこなっていない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・関数を必ず呼び出しより前に記載する必要がある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・後に呼び出されるかにかかわらず命令列が読み込まれる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848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D1A53-F308-796C-A0CE-B5F4D18E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実装の考察 </a:t>
            </a:r>
            <a:r>
              <a:rPr kumimoji="1" lang="en-US" altLang="ja-JP" dirty="0"/>
              <a:t>: </a:t>
            </a:r>
            <a:r>
              <a:rPr kumimoji="1" lang="ja-JP" altLang="en-US" dirty="0"/>
              <a:t>配列について</a:t>
            </a:r>
          </a:p>
        </p:txBody>
      </p:sp>
      <p:graphicFrame>
        <p:nvGraphicFramePr>
          <p:cNvPr id="38" name="表 38">
            <a:extLst>
              <a:ext uri="{FF2B5EF4-FFF2-40B4-BE49-F238E27FC236}">
                <a16:creationId xmlns:a16="http://schemas.microsoft.com/office/drawing/2014/main" id="{71D029C8-23A9-69D3-6537-16F1AE6AA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62590"/>
              </p:ext>
            </p:extLst>
          </p:nvPr>
        </p:nvGraphicFramePr>
        <p:xfrm>
          <a:off x="793459" y="1770378"/>
          <a:ext cx="5016414" cy="33929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2138">
                  <a:extLst>
                    <a:ext uri="{9D8B030D-6E8A-4147-A177-3AD203B41FA5}">
                      <a16:colId xmlns:a16="http://schemas.microsoft.com/office/drawing/2014/main" val="528598552"/>
                    </a:ext>
                  </a:extLst>
                </a:gridCol>
                <a:gridCol w="1672138">
                  <a:extLst>
                    <a:ext uri="{9D8B030D-6E8A-4147-A177-3AD203B41FA5}">
                      <a16:colId xmlns:a16="http://schemas.microsoft.com/office/drawing/2014/main" val="349444761"/>
                    </a:ext>
                  </a:extLst>
                </a:gridCol>
                <a:gridCol w="1672138">
                  <a:extLst>
                    <a:ext uri="{9D8B030D-6E8A-4147-A177-3AD203B41FA5}">
                      <a16:colId xmlns:a16="http://schemas.microsoft.com/office/drawing/2014/main" val="3488938027"/>
                    </a:ext>
                  </a:extLst>
                </a:gridCol>
              </a:tblGrid>
              <a:tr h="35010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オペコード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オペランド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仕様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738971"/>
                  </a:ext>
                </a:extLst>
              </a:tr>
              <a:tr h="604297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ALLOCARR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string str,</a:t>
                      </a:r>
                    </a:p>
                    <a:p>
                      <a:r>
                        <a:rPr kumimoji="1" lang="en-US" altLang="ja-JP" sz="1200" dirty="0"/>
                        <a:t>unsigned int num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サイズ </a:t>
                      </a:r>
                      <a:r>
                        <a:rPr kumimoji="1" lang="en-US" altLang="ja-JP" sz="1200" dirty="0"/>
                        <a:t>num </a:t>
                      </a:r>
                      <a:r>
                        <a:rPr kumimoji="1" lang="ja-JP" altLang="en-US" sz="1200" dirty="0"/>
                        <a:t>の配列 </a:t>
                      </a:r>
                      <a:r>
                        <a:rPr kumimoji="1" lang="en-US" altLang="ja-JP" sz="1200" dirty="0"/>
                        <a:t>str </a:t>
                      </a:r>
                      <a:r>
                        <a:rPr kumimoji="1" lang="ja-JP" altLang="en-US" sz="1200" dirty="0"/>
                        <a:t>の領域を確保する。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930166"/>
                  </a:ext>
                </a:extLst>
              </a:tr>
              <a:tr h="7769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SETARR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string str,</a:t>
                      </a:r>
                    </a:p>
                    <a:p>
                      <a:r>
                        <a:rPr kumimoji="1" lang="en-US" altLang="ja-JP" sz="1200" dirty="0"/>
                        <a:t>int </a:t>
                      </a:r>
                      <a:r>
                        <a:rPr kumimoji="1" lang="en-US" altLang="ja-JP" sz="1200" dirty="0" err="1"/>
                        <a:t>idx</a:t>
                      </a:r>
                      <a:r>
                        <a:rPr kumimoji="1" lang="en-US" altLang="ja-JP" sz="1200" dirty="0"/>
                        <a:t> (string var),</a:t>
                      </a:r>
                    </a:p>
                    <a:p>
                      <a:r>
                        <a:rPr kumimoji="1" lang="en-US" altLang="ja-JP" sz="1200" dirty="0"/>
                        <a:t>Int num (string var2)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配列 </a:t>
                      </a:r>
                      <a:r>
                        <a:rPr kumimoji="1" lang="en-US" altLang="ja-JP" sz="1200" dirty="0"/>
                        <a:t>str </a:t>
                      </a:r>
                      <a:r>
                        <a:rPr kumimoji="1" lang="ja-JP" altLang="en-US" sz="1200" dirty="0"/>
                        <a:t>のインデックス </a:t>
                      </a:r>
                      <a:r>
                        <a:rPr kumimoji="1" lang="en-US" altLang="ja-JP" sz="1200" dirty="0" err="1"/>
                        <a:t>idx</a:t>
                      </a:r>
                      <a:r>
                        <a:rPr kumimoji="1" lang="en-US" altLang="ja-JP" sz="1200" dirty="0"/>
                        <a:t>(var) </a:t>
                      </a:r>
                      <a:r>
                        <a:rPr kumimoji="1" lang="ja-JP" altLang="en-US" sz="1200" dirty="0"/>
                        <a:t>番目に値 </a:t>
                      </a:r>
                      <a:r>
                        <a:rPr kumimoji="1" lang="en-US" altLang="ja-JP" sz="1200" dirty="0"/>
                        <a:t>num(var2) </a:t>
                      </a:r>
                      <a:r>
                        <a:rPr kumimoji="1" lang="ja-JP" altLang="en-US" sz="1200" dirty="0"/>
                        <a:t>を保存する。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972395"/>
                  </a:ext>
                </a:extLst>
              </a:tr>
              <a:tr h="7769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GETARR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string str,</a:t>
                      </a:r>
                    </a:p>
                    <a:p>
                      <a:r>
                        <a:rPr kumimoji="1" lang="en-US" altLang="ja-JP" sz="1200" dirty="0"/>
                        <a:t>int </a:t>
                      </a:r>
                      <a:r>
                        <a:rPr kumimoji="1" lang="en-US" altLang="ja-JP" sz="1200" dirty="0" err="1"/>
                        <a:t>idx</a:t>
                      </a:r>
                      <a:r>
                        <a:rPr kumimoji="1" lang="en-US" altLang="ja-JP" sz="1200" dirty="0"/>
                        <a:t> (string var),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配列 </a:t>
                      </a:r>
                      <a:r>
                        <a:rPr kumimoji="1" lang="en-US" altLang="ja-JP" sz="1200" dirty="0"/>
                        <a:t>str </a:t>
                      </a:r>
                      <a:r>
                        <a:rPr kumimoji="1" lang="ja-JP" altLang="en-US" sz="1200" dirty="0"/>
                        <a:t>のインデックス </a:t>
                      </a:r>
                      <a:r>
                        <a:rPr kumimoji="1" lang="en-US" altLang="ja-JP" sz="1200" dirty="0" err="1"/>
                        <a:t>idx</a:t>
                      </a:r>
                      <a:r>
                        <a:rPr kumimoji="1" lang="en-US" altLang="ja-JP" sz="1200" dirty="0"/>
                        <a:t>(var) </a:t>
                      </a:r>
                      <a:r>
                        <a:rPr kumimoji="1" lang="ja-JP" altLang="en-US" sz="1200" dirty="0"/>
                        <a:t>番目の値をスタックの一番上に積む。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646079"/>
                  </a:ext>
                </a:extLst>
              </a:tr>
              <a:tr h="7769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FREEARR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string str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配列 </a:t>
                      </a:r>
                      <a:r>
                        <a:rPr kumimoji="1" lang="en-US" altLang="ja-JP" sz="1200" dirty="0"/>
                        <a:t>str </a:t>
                      </a:r>
                      <a:r>
                        <a:rPr kumimoji="1" lang="ja-JP" altLang="en-US" sz="1200" dirty="0"/>
                        <a:t>の領域を解放する。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551964"/>
                  </a:ext>
                </a:extLst>
              </a:tr>
            </a:tbl>
          </a:graphicData>
        </a:graphic>
      </p:graphicFrame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38F50D8-7279-E73B-284A-762E4803B08A}"/>
              </a:ext>
            </a:extLst>
          </p:cNvPr>
          <p:cNvSpPr txBox="1"/>
          <p:nvPr/>
        </p:nvSpPr>
        <p:spPr>
          <a:xfrm>
            <a:off x="748426" y="5388520"/>
            <a:ext cx="76546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追加したアーキテクチャ</a:t>
            </a:r>
            <a:endParaRPr lang="en-US" altLang="ja-JP" dirty="0"/>
          </a:p>
          <a:p>
            <a:r>
              <a:rPr lang="en-US" altLang="ja-JP" sz="1400" dirty="0"/>
              <a:t>std::vector&lt;std::vector&lt;  std::map&lt;std::string, std::vector&lt;int&gt;&gt;  &gt;&gt; _arrays;         // </a:t>
            </a:r>
            <a:r>
              <a:rPr lang="ja-JP" altLang="en-US" sz="1400" dirty="0"/>
              <a:t>配列</a:t>
            </a:r>
            <a:endParaRPr lang="en-US" altLang="ja-JP" sz="1400" dirty="0"/>
          </a:p>
          <a:p>
            <a:endParaRPr lang="en-US" altLang="ja-JP" sz="14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B7B954E-1598-DFD3-5332-81AA545E4C01}"/>
              </a:ext>
            </a:extLst>
          </p:cNvPr>
          <p:cNvCxnSpPr/>
          <p:nvPr/>
        </p:nvCxnSpPr>
        <p:spPr>
          <a:xfrm>
            <a:off x="838200" y="5939246"/>
            <a:ext cx="199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A24E3A6-B3A8-3653-3B18-E84A30FF2CE4}"/>
              </a:ext>
            </a:extLst>
          </p:cNvPr>
          <p:cNvSpPr txBox="1"/>
          <p:nvPr/>
        </p:nvSpPr>
        <p:spPr>
          <a:xfrm>
            <a:off x="838200" y="5932611"/>
            <a:ext cx="2018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rgbClr val="0070C0"/>
                </a:solidFill>
              </a:rPr>
              <a:t>(</a:t>
            </a:r>
            <a:r>
              <a:rPr kumimoji="1" lang="en-US" altLang="ja-JP" sz="1050" dirty="0" err="1">
                <a:solidFill>
                  <a:srgbClr val="0070C0"/>
                </a:solidFill>
              </a:rPr>
              <a:t>callStackDepth</a:t>
            </a:r>
            <a:r>
              <a:rPr kumimoji="1" lang="en-US" altLang="ja-JP" sz="1050" dirty="0">
                <a:solidFill>
                  <a:srgbClr val="0070C0"/>
                </a:solidFill>
              </a:rPr>
              <a:t>, </a:t>
            </a:r>
            <a:r>
              <a:rPr kumimoji="1" lang="en-US" altLang="ja-JP" sz="1050" dirty="0" err="1">
                <a:solidFill>
                  <a:srgbClr val="0070C0"/>
                </a:solidFill>
              </a:rPr>
              <a:t>blockDepth</a:t>
            </a:r>
            <a:r>
              <a:rPr kumimoji="1" lang="en-US" altLang="ja-JP" sz="1050" dirty="0">
                <a:solidFill>
                  <a:srgbClr val="0070C0"/>
                </a:solidFill>
              </a:rPr>
              <a:t>)</a:t>
            </a:r>
            <a:endParaRPr kumimoji="1" lang="ja-JP" altLang="en-US" sz="1050" dirty="0">
              <a:solidFill>
                <a:srgbClr val="0070C0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2119F96-9FFF-F303-E953-E3590A90D51A}"/>
              </a:ext>
            </a:extLst>
          </p:cNvPr>
          <p:cNvCxnSpPr>
            <a:cxnSpLocks/>
          </p:cNvCxnSpPr>
          <p:nvPr/>
        </p:nvCxnSpPr>
        <p:spPr>
          <a:xfrm>
            <a:off x="3030583" y="5939246"/>
            <a:ext cx="306541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A532C01-F75C-77F6-09AF-ECF80B1A4DDA}"/>
              </a:ext>
            </a:extLst>
          </p:cNvPr>
          <p:cNvSpPr txBox="1"/>
          <p:nvPr/>
        </p:nvSpPr>
        <p:spPr>
          <a:xfrm>
            <a:off x="4082143" y="5939246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rgbClr val="F09354"/>
                </a:solidFill>
              </a:rPr>
              <a:t>(</a:t>
            </a:r>
            <a:r>
              <a:rPr kumimoji="1" lang="ja-JP" altLang="en-US" sz="1050" dirty="0">
                <a:solidFill>
                  <a:srgbClr val="F09354"/>
                </a:solidFill>
              </a:rPr>
              <a:t>配列名</a:t>
            </a:r>
            <a:r>
              <a:rPr kumimoji="1" lang="en-US" altLang="ja-JP" sz="1050" dirty="0">
                <a:solidFill>
                  <a:srgbClr val="F09354"/>
                </a:solidFill>
              </a:rPr>
              <a:t>, </a:t>
            </a:r>
            <a:r>
              <a:rPr kumimoji="1" lang="ja-JP" altLang="en-US" sz="1050" dirty="0">
                <a:solidFill>
                  <a:srgbClr val="F09354"/>
                </a:solidFill>
              </a:rPr>
              <a:t>配列実体</a:t>
            </a:r>
            <a:r>
              <a:rPr kumimoji="1" lang="en-US" altLang="ja-JP" sz="1050" dirty="0">
                <a:solidFill>
                  <a:srgbClr val="F09354"/>
                </a:solidFill>
              </a:rPr>
              <a:t>)</a:t>
            </a:r>
            <a:endParaRPr kumimoji="1" lang="ja-JP" altLang="en-US" sz="1050" dirty="0">
              <a:solidFill>
                <a:srgbClr val="F093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26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5DD45-4C31-5D6A-B512-A2F75519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実装の考察 </a:t>
            </a:r>
            <a:r>
              <a:rPr kumimoji="1" lang="en-US" altLang="ja-JP" dirty="0"/>
              <a:t>: </a:t>
            </a:r>
            <a:r>
              <a:rPr kumimoji="1" lang="ja-JP" altLang="en-US" dirty="0"/>
              <a:t>配列について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957F3-8DC7-AAF8-A09D-E17A876B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メリット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/>
              <a:t>・コールスタックの深さが異なる変数にアクセス不可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(</a:t>
            </a:r>
            <a:r>
              <a:rPr lang="ja-JP" altLang="en-US" dirty="0"/>
              <a:t>簡易</a:t>
            </a:r>
            <a:r>
              <a:rPr kumimoji="1" lang="ja-JP" altLang="en-US" dirty="0"/>
              <a:t>的なスコープ概念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0070C0"/>
                </a:solidFill>
              </a:rPr>
              <a:t>デメリット</a:t>
            </a: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/>
              <a:t>・現時点で </a:t>
            </a:r>
            <a:r>
              <a:rPr kumimoji="1" lang="en-US" altLang="ja-JP" dirty="0"/>
              <a:t>int </a:t>
            </a:r>
            <a:r>
              <a:rPr kumimoji="1" lang="ja-JP" altLang="en-US" dirty="0"/>
              <a:t>型にしか対応していない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・リサイズなどに対応していない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・利用されなくなった配列の自動開放などを行わない</a:t>
            </a:r>
          </a:p>
        </p:txBody>
      </p:sp>
    </p:spTree>
    <p:extLst>
      <p:ext uri="{BB962C8B-B14F-4D97-AF65-F5344CB8AC3E}">
        <p14:creationId xmlns:p14="http://schemas.microsoft.com/office/powerpoint/2010/main" val="145656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33A5E-53C9-AD67-7870-5863B649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実装の考察 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ローカル変数について</a:t>
            </a: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9D337F-2899-62EE-FFBF-B7B7801CB993}"/>
              </a:ext>
            </a:extLst>
          </p:cNvPr>
          <p:cNvGrpSpPr/>
          <p:nvPr/>
        </p:nvGrpSpPr>
        <p:grpSpPr>
          <a:xfrm>
            <a:off x="6577693" y="2017680"/>
            <a:ext cx="5016413" cy="3624132"/>
            <a:chOff x="5368019" y="2304557"/>
            <a:chExt cx="4119784" cy="3081700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238A3720-5B16-B201-4570-3D859E088770}"/>
                </a:ext>
              </a:extLst>
            </p:cNvPr>
            <p:cNvGrpSpPr/>
            <p:nvPr/>
          </p:nvGrpSpPr>
          <p:grpSpPr>
            <a:xfrm>
              <a:off x="6670766" y="2908663"/>
              <a:ext cx="2072640" cy="1463040"/>
              <a:chOff x="6670766" y="2908663"/>
              <a:chExt cx="2072640" cy="146304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86F160B8-C135-87E5-FF07-625B070ACDE0}"/>
                  </a:ext>
                </a:extLst>
              </p:cNvPr>
              <p:cNvSpPr/>
              <p:nvPr/>
            </p:nvSpPr>
            <p:spPr>
              <a:xfrm>
                <a:off x="6670766" y="2908663"/>
                <a:ext cx="2072640" cy="1463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EDCAEBB-C7E8-9340-618D-5A8A09660A10}"/>
                  </a:ext>
                </a:extLst>
              </p:cNvPr>
              <p:cNvCxnSpPr>
                <a:cxnSpLocks/>
                <a:stCxn id="4" idx="2"/>
                <a:endCxn id="4" idx="0"/>
              </p:cNvCxnSpPr>
              <p:nvPr/>
            </p:nvCxnSpPr>
            <p:spPr>
              <a:xfrm flipV="1">
                <a:off x="7707086" y="2908663"/>
                <a:ext cx="0" cy="14630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204D497D-3709-0646-48C7-DBF151B792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80036" y="2908663"/>
                <a:ext cx="0" cy="14630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A13DA34D-BB51-321A-0ED4-978C63B448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2386" y="2908663"/>
                <a:ext cx="0" cy="14630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157766DA-3631-D57C-B8CF-6081FB4B85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70766" y="3648166"/>
                <a:ext cx="20726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0AE0D375-40C8-3602-9732-F7B8783046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70766" y="3287758"/>
                <a:ext cx="20726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CD1BCAE-76A2-4FC3-133F-6D1B6E94AF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70766" y="3995783"/>
                <a:ext cx="20726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FFC8D5D-2F93-9758-DEB5-1816786B46DC}"/>
                </a:ext>
              </a:extLst>
            </p:cNvPr>
            <p:cNvCxnSpPr/>
            <p:nvPr/>
          </p:nvCxnSpPr>
          <p:spPr>
            <a:xfrm>
              <a:off x="6670766" y="2633663"/>
              <a:ext cx="7253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FB1E7D26-5CD5-C128-4BF2-8204AFBA3ECF}"/>
                </a:ext>
              </a:extLst>
            </p:cNvPr>
            <p:cNvCxnSpPr>
              <a:cxnSpLocks/>
            </p:cNvCxnSpPr>
            <p:nvPr/>
          </p:nvCxnSpPr>
          <p:spPr>
            <a:xfrm>
              <a:off x="6405563" y="2908663"/>
              <a:ext cx="0" cy="596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4CCD56E-879B-A715-47EE-030938AA46BE}"/>
                </a:ext>
              </a:extLst>
            </p:cNvPr>
            <p:cNvSpPr txBox="1"/>
            <p:nvPr/>
          </p:nvSpPr>
          <p:spPr>
            <a:xfrm>
              <a:off x="6562725" y="2304557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blocks</a:t>
              </a:r>
              <a:endParaRPr kumimoji="1" lang="ja-JP" altLang="en-US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27AA5AB-4961-5117-CA9A-2248A11D9947}"/>
                </a:ext>
              </a:extLst>
            </p:cNvPr>
            <p:cNvSpPr txBox="1"/>
            <p:nvPr/>
          </p:nvSpPr>
          <p:spPr>
            <a:xfrm>
              <a:off x="5368019" y="3053042"/>
              <a:ext cx="1055097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en-US" altLang="ja-JP" sz="1400" dirty="0" err="1"/>
                <a:t>callStacks</a:t>
              </a:r>
              <a:endParaRPr kumimoji="1" lang="ja-JP" altLang="en-US" sz="14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5ECA53D-D060-F083-B7EB-50397BEE0D6C}"/>
                </a:ext>
              </a:extLst>
            </p:cNvPr>
            <p:cNvSpPr/>
            <p:nvPr/>
          </p:nvSpPr>
          <p:spPr>
            <a:xfrm>
              <a:off x="6670766" y="2908663"/>
              <a:ext cx="2072632" cy="37909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BA663FB-BA8D-3BBF-534A-D244F4A8A616}"/>
                </a:ext>
              </a:extLst>
            </p:cNvPr>
            <p:cNvSpPr txBox="1"/>
            <p:nvPr/>
          </p:nvSpPr>
          <p:spPr>
            <a:xfrm>
              <a:off x="7117608" y="3009385"/>
              <a:ext cx="1454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/>
                <a:t>グローバル変数領域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2CB4ED3-67DC-A1A2-6812-2C2C7C92DBB6}"/>
                </a:ext>
              </a:extLst>
            </p:cNvPr>
            <p:cNvSpPr/>
            <p:nvPr/>
          </p:nvSpPr>
          <p:spPr>
            <a:xfrm>
              <a:off x="6667350" y="3286169"/>
              <a:ext cx="2072632" cy="108553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3941C683-8D58-669D-27C3-84AABD066EA5}"/>
                </a:ext>
              </a:extLst>
            </p:cNvPr>
            <p:cNvSpPr txBox="1"/>
            <p:nvPr/>
          </p:nvSpPr>
          <p:spPr>
            <a:xfrm>
              <a:off x="7180036" y="3711422"/>
              <a:ext cx="13131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 dirty="0"/>
                <a:t>ローカル</a:t>
              </a:r>
              <a:r>
                <a:rPr kumimoji="1" lang="ja-JP" altLang="en-US" sz="1100" dirty="0"/>
                <a:t>変数領域</a:t>
              </a: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6533FF30-6024-A422-DF69-603D86BB21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9819" y="3995783"/>
              <a:ext cx="123847" cy="7640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72D7BD1-3467-5F42-EB4C-6DEF2065A64B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7583243" y="4371702"/>
              <a:ext cx="120423" cy="7884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1293AF89-12E7-EB51-7E27-E2562654E01F}"/>
                </a:ext>
              </a:extLst>
            </p:cNvPr>
            <p:cNvCxnSpPr>
              <a:cxnSpLocks/>
            </p:cNvCxnSpPr>
            <p:nvPr/>
          </p:nvCxnSpPr>
          <p:spPr>
            <a:xfrm>
              <a:off x="8202386" y="3995783"/>
              <a:ext cx="167257" cy="773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BA156561-28DD-22C3-6BA9-0E607D090A2C}"/>
                </a:ext>
              </a:extLst>
            </p:cNvPr>
            <p:cNvCxnSpPr>
              <a:cxnSpLocks/>
            </p:cNvCxnSpPr>
            <p:nvPr/>
          </p:nvCxnSpPr>
          <p:spPr>
            <a:xfrm>
              <a:off x="8202385" y="4371702"/>
              <a:ext cx="161287" cy="776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857BEBC-416F-B7F4-B537-06CD9CFFE934}"/>
                </a:ext>
              </a:extLst>
            </p:cNvPr>
            <p:cNvCxnSpPr>
              <a:cxnSpLocks/>
            </p:cNvCxnSpPr>
            <p:nvPr/>
          </p:nvCxnSpPr>
          <p:spPr>
            <a:xfrm>
              <a:off x="7583243" y="4759824"/>
              <a:ext cx="793240" cy="6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1BCC2175-D14E-AC0C-96B2-EC4ACD7A39DF}"/>
                </a:ext>
              </a:extLst>
            </p:cNvPr>
            <p:cNvCxnSpPr>
              <a:cxnSpLocks/>
            </p:cNvCxnSpPr>
            <p:nvPr/>
          </p:nvCxnSpPr>
          <p:spPr>
            <a:xfrm>
              <a:off x="7579819" y="4759824"/>
              <a:ext cx="0" cy="4003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A280B695-2609-79FE-7EA9-CC50965100AA}"/>
                </a:ext>
              </a:extLst>
            </p:cNvPr>
            <p:cNvCxnSpPr>
              <a:cxnSpLocks/>
            </p:cNvCxnSpPr>
            <p:nvPr/>
          </p:nvCxnSpPr>
          <p:spPr>
            <a:xfrm>
              <a:off x="7579819" y="5154047"/>
              <a:ext cx="796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BEA47B2-B62A-5CE8-7CB3-55ECA2E7B872}"/>
                </a:ext>
              </a:extLst>
            </p:cNvPr>
            <p:cNvCxnSpPr>
              <a:cxnSpLocks/>
            </p:cNvCxnSpPr>
            <p:nvPr/>
          </p:nvCxnSpPr>
          <p:spPr>
            <a:xfrm>
              <a:off x="8366657" y="4759824"/>
              <a:ext cx="0" cy="4003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642F7E36-8BAF-3A38-798C-2EF569A3309A}"/>
                </a:ext>
              </a:extLst>
            </p:cNvPr>
            <p:cNvGrpSpPr/>
            <p:nvPr/>
          </p:nvGrpSpPr>
          <p:grpSpPr>
            <a:xfrm>
              <a:off x="7678490" y="4533713"/>
              <a:ext cx="1809313" cy="852544"/>
              <a:chOff x="7592765" y="4487598"/>
              <a:chExt cx="1809313" cy="852544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E369F238-F021-08EB-CC35-ED33F90D46D7}"/>
                  </a:ext>
                </a:extLst>
              </p:cNvPr>
              <p:cNvGrpSpPr/>
              <p:nvPr/>
            </p:nvGrpSpPr>
            <p:grpSpPr>
              <a:xfrm>
                <a:off x="8103448" y="4606477"/>
                <a:ext cx="595710" cy="595131"/>
                <a:chOff x="8150225" y="4575175"/>
                <a:chExt cx="595710" cy="595131"/>
              </a:xfrm>
            </p:grpSpPr>
            <p:cxnSp>
              <p:nvCxnSpPr>
                <p:cNvPr id="59" name="直線矢印コネクタ 58">
                  <a:extLst>
                    <a:ext uri="{FF2B5EF4-FFF2-40B4-BE49-F238E27FC236}">
                      <a16:creationId xmlns:a16="http://schemas.microsoft.com/office/drawing/2014/main" id="{6DFE4538-360B-D781-4129-0B8A5EF4A25B}"/>
                    </a:ext>
                  </a:extLst>
                </p:cNvPr>
                <p:cNvCxnSpPr/>
                <p:nvPr/>
              </p:nvCxnSpPr>
              <p:spPr>
                <a:xfrm>
                  <a:off x="8575675" y="4575175"/>
                  <a:ext cx="1643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6573F1F3-9C9A-275E-D0F2-08B32EA8D900}"/>
                    </a:ext>
                  </a:extLst>
                </p:cNvPr>
                <p:cNvCxnSpPr/>
                <p:nvPr/>
              </p:nvCxnSpPr>
              <p:spPr>
                <a:xfrm>
                  <a:off x="8575675" y="4772152"/>
                  <a:ext cx="1643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矢印コネクタ 60">
                  <a:extLst>
                    <a:ext uri="{FF2B5EF4-FFF2-40B4-BE49-F238E27FC236}">
                      <a16:creationId xmlns:a16="http://schemas.microsoft.com/office/drawing/2014/main" id="{940D7BB3-7E58-EB82-5E02-B87C9AE102EE}"/>
                    </a:ext>
                  </a:extLst>
                </p:cNvPr>
                <p:cNvCxnSpPr/>
                <p:nvPr/>
              </p:nvCxnSpPr>
              <p:spPr>
                <a:xfrm>
                  <a:off x="8581628" y="4959985"/>
                  <a:ext cx="1643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矢印コネクタ 61">
                  <a:extLst>
                    <a:ext uri="{FF2B5EF4-FFF2-40B4-BE49-F238E27FC236}">
                      <a16:creationId xmlns:a16="http://schemas.microsoft.com/office/drawing/2014/main" id="{4704F8C1-15E7-2C69-FED3-8F25FE948AE4}"/>
                    </a:ext>
                  </a:extLst>
                </p:cNvPr>
                <p:cNvCxnSpPr/>
                <p:nvPr/>
              </p:nvCxnSpPr>
              <p:spPr>
                <a:xfrm>
                  <a:off x="8575675" y="5170306"/>
                  <a:ext cx="1643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0F31F211-AAA0-1784-BDA1-98A63A956E12}"/>
                    </a:ext>
                  </a:extLst>
                </p:cNvPr>
                <p:cNvCxnSpPr/>
                <p:nvPr/>
              </p:nvCxnSpPr>
              <p:spPr>
                <a:xfrm>
                  <a:off x="8575675" y="4575175"/>
                  <a:ext cx="0" cy="5951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F645E276-0BF9-9075-432C-E9515C85E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0225" y="4872740"/>
                  <a:ext cx="42545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41D4374E-92DA-C00F-F8C3-177945123311}"/>
                  </a:ext>
                </a:extLst>
              </p:cNvPr>
              <p:cNvSpPr txBox="1"/>
              <p:nvPr/>
            </p:nvSpPr>
            <p:spPr>
              <a:xfrm>
                <a:off x="8652744" y="4487598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50" dirty="0"/>
                  <a:t>配列実体</a:t>
                </a: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83652BC7-E6A1-D73D-C049-5BAB76AD1F7E}"/>
                  </a:ext>
                </a:extLst>
              </p:cNvPr>
              <p:cNvSpPr txBox="1"/>
              <p:nvPr/>
            </p:nvSpPr>
            <p:spPr>
              <a:xfrm>
                <a:off x="8652744" y="468388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50" dirty="0"/>
                  <a:t>配列実体</a:t>
                </a: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33A44F57-951F-1826-04BA-CCCFAD9F829B}"/>
                  </a:ext>
                </a:extLst>
              </p:cNvPr>
              <p:cNvSpPr txBox="1"/>
              <p:nvPr/>
            </p:nvSpPr>
            <p:spPr>
              <a:xfrm>
                <a:off x="8653155" y="487425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50" dirty="0"/>
                  <a:t>配列実体</a:t>
                </a: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38BFB67-DBFD-83F2-872B-3F3D8DFC233C}"/>
                  </a:ext>
                </a:extLst>
              </p:cNvPr>
              <p:cNvSpPr txBox="1"/>
              <p:nvPr/>
            </p:nvSpPr>
            <p:spPr>
              <a:xfrm>
                <a:off x="8646792" y="507853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50" dirty="0"/>
                  <a:t>配列実体</a:t>
                </a: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2A87A27-ED89-2147-9E7D-DC968CA1B6B3}"/>
                  </a:ext>
                </a:extLst>
              </p:cNvPr>
              <p:cNvSpPr txBox="1"/>
              <p:nvPr/>
            </p:nvSpPr>
            <p:spPr>
              <a:xfrm>
                <a:off x="7592765" y="4779659"/>
                <a:ext cx="5886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50" dirty="0"/>
                  <a:t>配列名</a:t>
                </a:r>
                <a:endParaRPr kumimoji="1" lang="ja-JP" altLang="en-US" sz="1050" dirty="0"/>
              </a:p>
            </p:txBody>
          </p:sp>
        </p:grpSp>
      </p:grpSp>
      <p:graphicFrame>
        <p:nvGraphicFramePr>
          <p:cNvPr id="77" name="表 38">
            <a:extLst>
              <a:ext uri="{FF2B5EF4-FFF2-40B4-BE49-F238E27FC236}">
                <a16:creationId xmlns:a16="http://schemas.microsoft.com/office/drawing/2014/main" id="{8F0C0F7A-A129-13EB-CD70-FF86D33FF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63475"/>
              </p:ext>
            </p:extLst>
          </p:nvPr>
        </p:nvGraphicFramePr>
        <p:xfrm>
          <a:off x="838200" y="2424549"/>
          <a:ext cx="5016414" cy="17470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2138">
                  <a:extLst>
                    <a:ext uri="{9D8B030D-6E8A-4147-A177-3AD203B41FA5}">
                      <a16:colId xmlns:a16="http://schemas.microsoft.com/office/drawing/2014/main" val="528598552"/>
                    </a:ext>
                  </a:extLst>
                </a:gridCol>
                <a:gridCol w="1672138">
                  <a:extLst>
                    <a:ext uri="{9D8B030D-6E8A-4147-A177-3AD203B41FA5}">
                      <a16:colId xmlns:a16="http://schemas.microsoft.com/office/drawing/2014/main" val="349444761"/>
                    </a:ext>
                  </a:extLst>
                </a:gridCol>
                <a:gridCol w="1672138">
                  <a:extLst>
                    <a:ext uri="{9D8B030D-6E8A-4147-A177-3AD203B41FA5}">
                      <a16:colId xmlns:a16="http://schemas.microsoft.com/office/drawing/2014/main" val="3488938027"/>
                    </a:ext>
                  </a:extLst>
                </a:gridCol>
              </a:tblGrid>
              <a:tr h="35010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オペコード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オペランド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仕様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738971"/>
                  </a:ext>
                </a:extLst>
              </a:tr>
              <a:tr h="604297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SETLOCAL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string str,</a:t>
                      </a:r>
                    </a:p>
                    <a:p>
                      <a:r>
                        <a:rPr kumimoji="1" lang="en-US" altLang="ja-JP" sz="1200" dirty="0"/>
                        <a:t>int num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変数名 </a:t>
                      </a:r>
                      <a:r>
                        <a:rPr kumimoji="1" lang="en-US" altLang="ja-JP" sz="1200" dirty="0"/>
                        <a:t>str </a:t>
                      </a:r>
                      <a:r>
                        <a:rPr kumimoji="1" lang="ja-JP" altLang="en-US" sz="1200" dirty="0"/>
                        <a:t>に値 </a:t>
                      </a:r>
                      <a:r>
                        <a:rPr kumimoji="1" lang="en-US" altLang="ja-JP" sz="1200" dirty="0"/>
                        <a:t>num </a:t>
                      </a:r>
                      <a:r>
                        <a:rPr kumimoji="1" lang="ja-JP" altLang="en-US" sz="1200" dirty="0"/>
                        <a:t>を保存する。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930166"/>
                  </a:ext>
                </a:extLst>
              </a:tr>
              <a:tr h="7769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GETLOCAL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string str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変数名 </a:t>
                      </a:r>
                      <a:r>
                        <a:rPr kumimoji="1" lang="en-US" altLang="ja-JP" sz="1200" dirty="0"/>
                        <a:t>str </a:t>
                      </a:r>
                      <a:r>
                        <a:rPr kumimoji="1" lang="ja-JP" altLang="en-US" sz="1200" dirty="0"/>
                        <a:t>の値をスタックの一番上に積む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972395"/>
                  </a:ext>
                </a:extLst>
              </a:tr>
            </a:tbl>
          </a:graphicData>
        </a:graphic>
      </p:graphicFrame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CB7E0A2-E1CC-B1F3-26A3-03EB39A1EF18}"/>
              </a:ext>
            </a:extLst>
          </p:cNvPr>
          <p:cNvSpPr txBox="1"/>
          <p:nvPr/>
        </p:nvSpPr>
        <p:spPr>
          <a:xfrm>
            <a:off x="748426" y="5388520"/>
            <a:ext cx="5761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追加したアーキテクチャ</a:t>
            </a:r>
            <a:endParaRPr lang="en-US" altLang="ja-JP" dirty="0"/>
          </a:p>
          <a:p>
            <a:r>
              <a:rPr lang="en-US" altLang="ja-JP" sz="1400" dirty="0"/>
              <a:t>std::vector&lt;std::vector&lt;   std::map&lt;std::string, int&gt;   &gt;&gt; _variables;</a:t>
            </a:r>
          </a:p>
        </p:txBody>
      </p:sp>
    </p:spTree>
    <p:extLst>
      <p:ext uri="{BB962C8B-B14F-4D97-AF65-F5344CB8AC3E}">
        <p14:creationId xmlns:p14="http://schemas.microsoft.com/office/powerpoint/2010/main" val="178425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5DD45-4C31-5D6A-B512-A2F75519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実装の考察 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ローカル変数について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957F3-8DC7-AAF8-A09D-E17A876B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メリット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・コールスタックの深さが異なる変数にアクセス不可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(</a:t>
            </a:r>
            <a:r>
              <a:rPr lang="ja-JP" altLang="en-US" dirty="0"/>
              <a:t>簡易</a:t>
            </a:r>
            <a:r>
              <a:rPr kumimoji="1" lang="ja-JP" altLang="en-US" dirty="0"/>
              <a:t>的なスコープ概念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0070C0"/>
                </a:solidFill>
              </a:rPr>
              <a:t>デメリット</a:t>
            </a: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/>
              <a:t>・現時点で </a:t>
            </a:r>
            <a:r>
              <a:rPr kumimoji="1" lang="en-US" altLang="ja-JP" dirty="0"/>
              <a:t>int </a:t>
            </a:r>
            <a:r>
              <a:rPr kumimoji="1" lang="ja-JP" altLang="en-US" dirty="0"/>
              <a:t>型にしか対応していない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・利用されなくなった値の自動開放などを行わない</a:t>
            </a:r>
          </a:p>
        </p:txBody>
      </p:sp>
    </p:spTree>
    <p:extLst>
      <p:ext uri="{BB962C8B-B14F-4D97-AF65-F5344CB8AC3E}">
        <p14:creationId xmlns:p14="http://schemas.microsoft.com/office/powerpoint/2010/main" val="106374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886</Words>
  <Application>Microsoft Office PowerPoint</Application>
  <PresentationFormat>ワイド画面</PresentationFormat>
  <Paragraphs>206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情報科学特別講義A スタックマシンの機能拡張 進捗報告</vt:lpstr>
      <vt:lpstr>目次</vt:lpstr>
      <vt:lpstr>変更点とそれによる実現内容</vt:lpstr>
      <vt:lpstr>実装の考察 : 関数について</vt:lpstr>
      <vt:lpstr>実装の考察 : 関数について</vt:lpstr>
      <vt:lpstr>実装の考察 : 配列について</vt:lpstr>
      <vt:lpstr>実装の考察 : 配列について</vt:lpstr>
      <vt:lpstr>実装の考察 :ローカル変数について</vt:lpstr>
      <vt:lpstr>実装の考察 :ローカル変数について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情報科学特別講義A</dc:title>
  <dc:creator>阿部 碧音</dc:creator>
  <cp:lastModifiedBy>ABEAOTO</cp:lastModifiedBy>
  <cp:revision>64</cp:revision>
  <dcterms:created xsi:type="dcterms:W3CDTF">2023-05-26T05:01:00Z</dcterms:created>
  <dcterms:modified xsi:type="dcterms:W3CDTF">2023-06-23T14:31:42Z</dcterms:modified>
</cp:coreProperties>
</file>