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3" r:id="rId9"/>
    <p:sldId id="265" r:id="rId10"/>
    <p:sldId id="266" r:id="rId11"/>
    <p:sldId id="267" r:id="rId12"/>
    <p:sldId id="269" r:id="rId13"/>
    <p:sldId id="268" r:id="rId14"/>
    <p:sldId id="271" r:id="rId15"/>
    <p:sldId id="276" r:id="rId16"/>
    <p:sldId id="277" r:id="rId17"/>
    <p:sldId id="278" r:id="rId18"/>
    <p:sldId id="279"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C213F-6767-69FD-9921-EA10EA72DAD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76D279-07C2-430E-1B6E-5002E8361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02651B7-7A34-D011-42BE-D8416E1E8270}"/>
              </a:ext>
            </a:extLst>
          </p:cNvPr>
          <p:cNvSpPr>
            <a:spLocks noGrp="1"/>
          </p:cNvSpPr>
          <p:nvPr>
            <p:ph type="dt" sz="half" idx="10"/>
          </p:nvPr>
        </p:nvSpPr>
        <p:spPr/>
        <p:txBody>
          <a:bodyPr/>
          <a:lstStyle/>
          <a:p>
            <a:fld id="{58CB399E-D04E-480B-BE0A-5D700790CEE9}" type="datetimeFigureOut">
              <a:rPr kumimoji="1" lang="ja-JP" altLang="en-US" smtClean="0"/>
              <a:t>2023/5/26</a:t>
            </a:fld>
            <a:endParaRPr kumimoji="1" lang="ja-JP" altLang="en-US"/>
          </a:p>
        </p:txBody>
      </p:sp>
      <p:sp>
        <p:nvSpPr>
          <p:cNvPr id="5" name="フッター プレースホルダー 4">
            <a:extLst>
              <a:ext uri="{FF2B5EF4-FFF2-40B4-BE49-F238E27FC236}">
                <a16:creationId xmlns:a16="http://schemas.microsoft.com/office/drawing/2014/main" id="{5B024EF7-71CE-647D-B2C9-18F3CB5306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F7CA0C-C834-105E-B19F-F353413290F0}"/>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4090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7B0615-2F2E-8AE0-AE8D-C6682738D5C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DE291E-DB1F-F936-AEB2-9B52505186B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165AA2-1A37-C4F1-E087-876BE6156186}"/>
              </a:ext>
            </a:extLst>
          </p:cNvPr>
          <p:cNvSpPr>
            <a:spLocks noGrp="1"/>
          </p:cNvSpPr>
          <p:nvPr>
            <p:ph type="dt" sz="half" idx="10"/>
          </p:nvPr>
        </p:nvSpPr>
        <p:spPr/>
        <p:txBody>
          <a:bodyPr/>
          <a:lstStyle/>
          <a:p>
            <a:fld id="{58CB399E-D04E-480B-BE0A-5D700790CEE9}" type="datetimeFigureOut">
              <a:rPr kumimoji="1" lang="ja-JP" altLang="en-US" smtClean="0"/>
              <a:t>2023/5/26</a:t>
            </a:fld>
            <a:endParaRPr kumimoji="1" lang="ja-JP" altLang="en-US"/>
          </a:p>
        </p:txBody>
      </p:sp>
      <p:sp>
        <p:nvSpPr>
          <p:cNvPr id="5" name="フッター プレースホルダー 4">
            <a:extLst>
              <a:ext uri="{FF2B5EF4-FFF2-40B4-BE49-F238E27FC236}">
                <a16:creationId xmlns:a16="http://schemas.microsoft.com/office/drawing/2014/main" id="{C07B563E-4084-3F51-3B24-602BEA81E5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874AB3-EE94-B1BE-AB3F-24E791BB1555}"/>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178874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0E1B576-BA48-14EF-51F3-7AC5CA90490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010812-1723-19A5-AD7C-76B09BE0588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11F6C8-6A0C-DE75-7F57-4866F8B0770C}"/>
              </a:ext>
            </a:extLst>
          </p:cNvPr>
          <p:cNvSpPr>
            <a:spLocks noGrp="1"/>
          </p:cNvSpPr>
          <p:nvPr>
            <p:ph type="dt" sz="half" idx="10"/>
          </p:nvPr>
        </p:nvSpPr>
        <p:spPr/>
        <p:txBody>
          <a:bodyPr/>
          <a:lstStyle/>
          <a:p>
            <a:fld id="{58CB399E-D04E-480B-BE0A-5D700790CEE9}" type="datetimeFigureOut">
              <a:rPr kumimoji="1" lang="ja-JP" altLang="en-US" smtClean="0"/>
              <a:t>2023/5/26</a:t>
            </a:fld>
            <a:endParaRPr kumimoji="1" lang="ja-JP" altLang="en-US"/>
          </a:p>
        </p:txBody>
      </p:sp>
      <p:sp>
        <p:nvSpPr>
          <p:cNvPr id="5" name="フッター プレースホルダー 4">
            <a:extLst>
              <a:ext uri="{FF2B5EF4-FFF2-40B4-BE49-F238E27FC236}">
                <a16:creationId xmlns:a16="http://schemas.microsoft.com/office/drawing/2014/main" id="{6F29AC59-ACC7-5270-C002-C2193BCE30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50BD44-0118-1F03-433E-60E827D64A00}"/>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68201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280EC6-812B-BE0A-AF0B-DE0CEDEB531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8BB0FB-7CE7-BDBC-B342-9ED212C2E2D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1586AF-5542-0412-8F02-90D0ACEFAD8A}"/>
              </a:ext>
            </a:extLst>
          </p:cNvPr>
          <p:cNvSpPr>
            <a:spLocks noGrp="1"/>
          </p:cNvSpPr>
          <p:nvPr>
            <p:ph type="dt" sz="half" idx="10"/>
          </p:nvPr>
        </p:nvSpPr>
        <p:spPr/>
        <p:txBody>
          <a:bodyPr/>
          <a:lstStyle/>
          <a:p>
            <a:fld id="{58CB399E-D04E-480B-BE0A-5D700790CEE9}" type="datetimeFigureOut">
              <a:rPr kumimoji="1" lang="ja-JP" altLang="en-US" smtClean="0"/>
              <a:t>2023/5/26</a:t>
            </a:fld>
            <a:endParaRPr kumimoji="1" lang="ja-JP" altLang="en-US"/>
          </a:p>
        </p:txBody>
      </p:sp>
      <p:sp>
        <p:nvSpPr>
          <p:cNvPr id="5" name="フッター プレースホルダー 4">
            <a:extLst>
              <a:ext uri="{FF2B5EF4-FFF2-40B4-BE49-F238E27FC236}">
                <a16:creationId xmlns:a16="http://schemas.microsoft.com/office/drawing/2014/main" id="{6E0E7D5C-4EC3-EFFD-7687-0FF8327C8F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59444E-FCD2-A78E-0F63-F08FB4462B01}"/>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40808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5D6E6-5EEC-A944-5285-53D2DF5431E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9BFEA-709B-022B-1B9D-6E99058F1B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FD65031-BDFA-6C94-8FE2-2117E129D4AD}"/>
              </a:ext>
            </a:extLst>
          </p:cNvPr>
          <p:cNvSpPr>
            <a:spLocks noGrp="1"/>
          </p:cNvSpPr>
          <p:nvPr>
            <p:ph type="dt" sz="half" idx="10"/>
          </p:nvPr>
        </p:nvSpPr>
        <p:spPr/>
        <p:txBody>
          <a:bodyPr/>
          <a:lstStyle/>
          <a:p>
            <a:fld id="{58CB399E-D04E-480B-BE0A-5D700790CEE9}" type="datetimeFigureOut">
              <a:rPr kumimoji="1" lang="ja-JP" altLang="en-US" smtClean="0"/>
              <a:t>2023/5/26</a:t>
            </a:fld>
            <a:endParaRPr kumimoji="1" lang="ja-JP" altLang="en-US"/>
          </a:p>
        </p:txBody>
      </p:sp>
      <p:sp>
        <p:nvSpPr>
          <p:cNvPr id="5" name="フッター プレースホルダー 4">
            <a:extLst>
              <a:ext uri="{FF2B5EF4-FFF2-40B4-BE49-F238E27FC236}">
                <a16:creationId xmlns:a16="http://schemas.microsoft.com/office/drawing/2014/main" id="{93A5FC38-54DA-3D5C-28B0-F4FAFD0BD9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B3FCAB-8A28-FD64-3C5A-D43E154561DD}"/>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74464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3EF605-DBF6-643D-CC40-60633AA6CB3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8847CA-372C-5382-6BAC-4D2677CB838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E4B8E61-5E3F-C11E-C4A2-F5B55BB7C9F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AB7B97B-5DC8-3CBA-14C0-53E3938515DB}"/>
              </a:ext>
            </a:extLst>
          </p:cNvPr>
          <p:cNvSpPr>
            <a:spLocks noGrp="1"/>
          </p:cNvSpPr>
          <p:nvPr>
            <p:ph type="dt" sz="half" idx="10"/>
          </p:nvPr>
        </p:nvSpPr>
        <p:spPr/>
        <p:txBody>
          <a:bodyPr/>
          <a:lstStyle/>
          <a:p>
            <a:fld id="{58CB399E-D04E-480B-BE0A-5D700790CEE9}" type="datetimeFigureOut">
              <a:rPr kumimoji="1" lang="ja-JP" altLang="en-US" smtClean="0"/>
              <a:t>2023/5/26</a:t>
            </a:fld>
            <a:endParaRPr kumimoji="1" lang="ja-JP" altLang="en-US"/>
          </a:p>
        </p:txBody>
      </p:sp>
      <p:sp>
        <p:nvSpPr>
          <p:cNvPr id="6" name="フッター プレースホルダー 5">
            <a:extLst>
              <a:ext uri="{FF2B5EF4-FFF2-40B4-BE49-F238E27FC236}">
                <a16:creationId xmlns:a16="http://schemas.microsoft.com/office/drawing/2014/main" id="{6BD30C95-B9D8-E763-618D-30BFFF73F4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52AAB9A-157B-0700-3C2E-16EDAE4C09D2}"/>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217254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976C1-0289-D086-65CE-F55375F171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994957-A320-070C-7AF6-3C6E7A0565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A61AB25-1A5B-52B0-B21B-4EF914427EF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BF19AC1-6BDD-0365-ED89-3D8C71EB13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A7E5B59-2217-ACD9-DF7A-D6A477200CC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9025EA9-38F3-C66D-33A6-2EEA788455E7}"/>
              </a:ext>
            </a:extLst>
          </p:cNvPr>
          <p:cNvSpPr>
            <a:spLocks noGrp="1"/>
          </p:cNvSpPr>
          <p:nvPr>
            <p:ph type="dt" sz="half" idx="10"/>
          </p:nvPr>
        </p:nvSpPr>
        <p:spPr/>
        <p:txBody>
          <a:bodyPr/>
          <a:lstStyle/>
          <a:p>
            <a:fld id="{58CB399E-D04E-480B-BE0A-5D700790CEE9}" type="datetimeFigureOut">
              <a:rPr kumimoji="1" lang="ja-JP" altLang="en-US" smtClean="0"/>
              <a:t>2023/5/26</a:t>
            </a:fld>
            <a:endParaRPr kumimoji="1" lang="ja-JP" altLang="en-US"/>
          </a:p>
        </p:txBody>
      </p:sp>
      <p:sp>
        <p:nvSpPr>
          <p:cNvPr id="8" name="フッター プレースホルダー 7">
            <a:extLst>
              <a:ext uri="{FF2B5EF4-FFF2-40B4-BE49-F238E27FC236}">
                <a16:creationId xmlns:a16="http://schemas.microsoft.com/office/drawing/2014/main" id="{AA8B104E-8EA9-60DA-2AF9-17F9DA65C24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91C0BF3-4A93-3990-F20D-1BAD4BD633D5}"/>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141569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569270-FCD4-8B8B-B698-C19ADCE7F37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2989D77-DA5F-50A3-E359-2C46D6B9CF94}"/>
              </a:ext>
            </a:extLst>
          </p:cNvPr>
          <p:cNvSpPr>
            <a:spLocks noGrp="1"/>
          </p:cNvSpPr>
          <p:nvPr>
            <p:ph type="dt" sz="half" idx="10"/>
          </p:nvPr>
        </p:nvSpPr>
        <p:spPr/>
        <p:txBody>
          <a:bodyPr/>
          <a:lstStyle/>
          <a:p>
            <a:fld id="{58CB399E-D04E-480B-BE0A-5D700790CEE9}" type="datetimeFigureOut">
              <a:rPr kumimoji="1" lang="ja-JP" altLang="en-US" smtClean="0"/>
              <a:t>2023/5/26</a:t>
            </a:fld>
            <a:endParaRPr kumimoji="1" lang="ja-JP" altLang="en-US"/>
          </a:p>
        </p:txBody>
      </p:sp>
      <p:sp>
        <p:nvSpPr>
          <p:cNvPr id="4" name="フッター プレースホルダー 3">
            <a:extLst>
              <a:ext uri="{FF2B5EF4-FFF2-40B4-BE49-F238E27FC236}">
                <a16:creationId xmlns:a16="http://schemas.microsoft.com/office/drawing/2014/main" id="{9C9D8166-51C4-0C43-F606-BEC7ED33121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7C0BF8-9AF8-871D-1391-675AA4B6E71D}"/>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322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58DB4EE-5794-07E3-860C-8094F5B42A70}"/>
              </a:ext>
            </a:extLst>
          </p:cNvPr>
          <p:cNvSpPr>
            <a:spLocks noGrp="1"/>
          </p:cNvSpPr>
          <p:nvPr>
            <p:ph type="dt" sz="half" idx="10"/>
          </p:nvPr>
        </p:nvSpPr>
        <p:spPr/>
        <p:txBody>
          <a:bodyPr/>
          <a:lstStyle/>
          <a:p>
            <a:fld id="{58CB399E-D04E-480B-BE0A-5D700790CEE9}" type="datetimeFigureOut">
              <a:rPr kumimoji="1" lang="ja-JP" altLang="en-US" smtClean="0"/>
              <a:t>2023/5/26</a:t>
            </a:fld>
            <a:endParaRPr kumimoji="1" lang="ja-JP" altLang="en-US"/>
          </a:p>
        </p:txBody>
      </p:sp>
      <p:sp>
        <p:nvSpPr>
          <p:cNvPr id="3" name="フッター プレースホルダー 2">
            <a:extLst>
              <a:ext uri="{FF2B5EF4-FFF2-40B4-BE49-F238E27FC236}">
                <a16:creationId xmlns:a16="http://schemas.microsoft.com/office/drawing/2014/main" id="{9E807D59-8517-424F-598D-0143E1FA218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F9782E6-671E-2576-5B10-BE01C416FF9B}"/>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87508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8C1CAA-1BB9-7021-5714-34E56F7FA9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22343C3-CCEF-B2DC-40D7-ED572CF9E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3A98038-DB60-B380-F653-8DAEC9265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A281BA-30FD-1C8A-9A99-1A8CE38D31D0}"/>
              </a:ext>
            </a:extLst>
          </p:cNvPr>
          <p:cNvSpPr>
            <a:spLocks noGrp="1"/>
          </p:cNvSpPr>
          <p:nvPr>
            <p:ph type="dt" sz="half" idx="10"/>
          </p:nvPr>
        </p:nvSpPr>
        <p:spPr/>
        <p:txBody>
          <a:bodyPr/>
          <a:lstStyle/>
          <a:p>
            <a:fld id="{58CB399E-D04E-480B-BE0A-5D700790CEE9}" type="datetimeFigureOut">
              <a:rPr kumimoji="1" lang="ja-JP" altLang="en-US" smtClean="0"/>
              <a:t>2023/5/26</a:t>
            </a:fld>
            <a:endParaRPr kumimoji="1" lang="ja-JP" altLang="en-US"/>
          </a:p>
        </p:txBody>
      </p:sp>
      <p:sp>
        <p:nvSpPr>
          <p:cNvPr id="6" name="フッター プレースホルダー 5">
            <a:extLst>
              <a:ext uri="{FF2B5EF4-FFF2-40B4-BE49-F238E27FC236}">
                <a16:creationId xmlns:a16="http://schemas.microsoft.com/office/drawing/2014/main" id="{4EB39441-B3C6-A778-99CB-2A7971B3EC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FC252D-3557-FBE5-FF69-FD7ABDB71568}"/>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24054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295730-6A68-AC49-BE5C-8510DE37DF0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D83E952-B9DB-48AD-79A6-10009F7A3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36E36F8-06E0-B2D9-1B55-C90B1E71C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A1F14AF-BBD7-A8FC-FB74-4D0ACE45C8A0}"/>
              </a:ext>
            </a:extLst>
          </p:cNvPr>
          <p:cNvSpPr>
            <a:spLocks noGrp="1"/>
          </p:cNvSpPr>
          <p:nvPr>
            <p:ph type="dt" sz="half" idx="10"/>
          </p:nvPr>
        </p:nvSpPr>
        <p:spPr/>
        <p:txBody>
          <a:bodyPr/>
          <a:lstStyle/>
          <a:p>
            <a:fld id="{58CB399E-D04E-480B-BE0A-5D700790CEE9}" type="datetimeFigureOut">
              <a:rPr kumimoji="1" lang="ja-JP" altLang="en-US" smtClean="0"/>
              <a:t>2023/5/26</a:t>
            </a:fld>
            <a:endParaRPr kumimoji="1" lang="ja-JP" altLang="en-US"/>
          </a:p>
        </p:txBody>
      </p:sp>
      <p:sp>
        <p:nvSpPr>
          <p:cNvPr id="6" name="フッター プレースホルダー 5">
            <a:extLst>
              <a:ext uri="{FF2B5EF4-FFF2-40B4-BE49-F238E27FC236}">
                <a16:creationId xmlns:a16="http://schemas.microsoft.com/office/drawing/2014/main" id="{F5BD6BF7-689B-8ADD-D5A5-DB69E52588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F8C8C3-C5F2-080C-5DE9-E7DFD7684D82}"/>
              </a:ext>
            </a:extLst>
          </p:cNvPr>
          <p:cNvSpPr>
            <a:spLocks noGrp="1"/>
          </p:cNvSpPr>
          <p:nvPr>
            <p:ph type="sldNum" sz="quarter" idx="12"/>
          </p:nvPr>
        </p:nvSpPr>
        <p:spPr/>
        <p:txBody>
          <a:body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424268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ACB4CBD-C3E0-FA28-53BF-0F1843BA27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5A9BDE-25F7-E4AD-2B5F-A33873F84B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A0F036-FD3C-DBCD-CCC4-21FF42D1F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B399E-D04E-480B-BE0A-5D700790CEE9}" type="datetimeFigureOut">
              <a:rPr kumimoji="1" lang="ja-JP" altLang="en-US" smtClean="0"/>
              <a:t>2023/5/26</a:t>
            </a:fld>
            <a:endParaRPr kumimoji="1" lang="ja-JP" altLang="en-US"/>
          </a:p>
        </p:txBody>
      </p:sp>
      <p:sp>
        <p:nvSpPr>
          <p:cNvPr id="5" name="フッター プレースホルダー 4">
            <a:extLst>
              <a:ext uri="{FF2B5EF4-FFF2-40B4-BE49-F238E27FC236}">
                <a16:creationId xmlns:a16="http://schemas.microsoft.com/office/drawing/2014/main" id="{146FEF8D-8D3E-0475-E602-FFA082D1B3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8A2484B-EB50-A884-DD1F-3483BC459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58301-EC47-4E09-BE32-6E64BE708403}" type="slidenum">
              <a:rPr kumimoji="1" lang="ja-JP" altLang="en-US" smtClean="0"/>
              <a:t>‹#›</a:t>
            </a:fld>
            <a:endParaRPr kumimoji="1" lang="ja-JP" altLang="en-US"/>
          </a:p>
        </p:txBody>
      </p:sp>
    </p:spTree>
    <p:extLst>
      <p:ext uri="{BB962C8B-B14F-4D97-AF65-F5344CB8AC3E}">
        <p14:creationId xmlns:p14="http://schemas.microsoft.com/office/powerpoint/2010/main" val="355765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A08CCF-CAE3-3001-74D5-DF83A7EC3421}"/>
              </a:ext>
            </a:extLst>
          </p:cNvPr>
          <p:cNvSpPr>
            <a:spLocks noGrp="1"/>
          </p:cNvSpPr>
          <p:nvPr>
            <p:ph type="ctrTitle"/>
          </p:nvPr>
        </p:nvSpPr>
        <p:spPr/>
        <p:txBody>
          <a:bodyPr>
            <a:normAutofit fontScale="90000"/>
          </a:bodyPr>
          <a:lstStyle/>
          <a:p>
            <a:r>
              <a:rPr lang="ja-JP" altLang="en-US" sz="3600" dirty="0"/>
              <a:t>情報科学特別講義</a:t>
            </a:r>
            <a:r>
              <a:rPr lang="en-US" altLang="ja-JP" sz="3600" dirty="0"/>
              <a:t>A</a:t>
            </a:r>
            <a:br>
              <a:rPr lang="en-US" altLang="ja-JP" dirty="0"/>
            </a:br>
            <a:r>
              <a:rPr lang="en-US" altLang="ja-JP" dirty="0"/>
              <a:t>C++</a:t>
            </a:r>
            <a:r>
              <a:rPr lang="ja-JP" altLang="en-US" dirty="0"/>
              <a:t>を用いた関数実行可能なスタックマシンの実装と評価</a:t>
            </a:r>
            <a:endParaRPr kumimoji="1" lang="ja-JP" altLang="en-US" dirty="0"/>
          </a:p>
        </p:txBody>
      </p:sp>
      <p:sp>
        <p:nvSpPr>
          <p:cNvPr id="3" name="字幕 2">
            <a:extLst>
              <a:ext uri="{FF2B5EF4-FFF2-40B4-BE49-F238E27FC236}">
                <a16:creationId xmlns:a16="http://schemas.microsoft.com/office/drawing/2014/main" id="{D4EC0AFC-D6D3-E3F1-E053-9452787B24EA}"/>
              </a:ext>
            </a:extLst>
          </p:cNvPr>
          <p:cNvSpPr>
            <a:spLocks noGrp="1"/>
          </p:cNvSpPr>
          <p:nvPr>
            <p:ph type="subTitle" idx="1"/>
          </p:nvPr>
        </p:nvSpPr>
        <p:spPr/>
        <p:txBody>
          <a:bodyPr/>
          <a:lstStyle/>
          <a:p>
            <a:r>
              <a:rPr kumimoji="1" lang="ja-JP" altLang="en-US" dirty="0"/>
              <a:t>第一回発表資料</a:t>
            </a:r>
            <a:endParaRPr kumimoji="1" lang="en-US" altLang="ja-JP" dirty="0"/>
          </a:p>
          <a:p>
            <a:r>
              <a:rPr kumimoji="1" lang="ja-JP" altLang="en-US" dirty="0"/>
              <a:t>発表者 阿部 碧音</a:t>
            </a:r>
          </a:p>
        </p:txBody>
      </p:sp>
    </p:spTree>
    <p:extLst>
      <p:ext uri="{BB962C8B-B14F-4D97-AF65-F5344CB8AC3E}">
        <p14:creationId xmlns:p14="http://schemas.microsoft.com/office/powerpoint/2010/main" val="92248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7CA2C0-2A77-E18A-B5F2-95185A6ED783}"/>
              </a:ext>
            </a:extLst>
          </p:cNvPr>
          <p:cNvSpPr>
            <a:spLocks noGrp="1"/>
          </p:cNvSpPr>
          <p:nvPr>
            <p:ph type="title"/>
          </p:nvPr>
        </p:nvSpPr>
        <p:spPr/>
        <p:txBody>
          <a:bodyPr/>
          <a:lstStyle/>
          <a:p>
            <a:r>
              <a:rPr kumimoji="1" lang="ja-JP" altLang="en-US" dirty="0"/>
              <a:t>命令列操作</a:t>
            </a:r>
          </a:p>
        </p:txBody>
      </p:sp>
      <p:sp>
        <p:nvSpPr>
          <p:cNvPr id="3" name="コンテンツ プレースホルダー 2">
            <a:extLst>
              <a:ext uri="{FF2B5EF4-FFF2-40B4-BE49-F238E27FC236}">
                <a16:creationId xmlns:a16="http://schemas.microsoft.com/office/drawing/2014/main" id="{61CEA752-0178-AF52-95C0-660AAC199634}"/>
              </a:ext>
            </a:extLst>
          </p:cNvPr>
          <p:cNvSpPr>
            <a:spLocks noGrp="1"/>
          </p:cNvSpPr>
          <p:nvPr>
            <p:ph idx="1"/>
          </p:nvPr>
        </p:nvSpPr>
        <p:spPr/>
        <p:txBody>
          <a:bodyPr>
            <a:normAutofit fontScale="77500" lnSpcReduction="20000"/>
          </a:bodyPr>
          <a:lstStyle/>
          <a:p>
            <a:pPr marL="0" indent="0">
              <a:buNone/>
            </a:pPr>
            <a:r>
              <a:rPr lang="en-US" altLang="ja-JP" sz="2600" dirty="0"/>
              <a:t>LABEL op1</a:t>
            </a:r>
          </a:p>
          <a:p>
            <a:pPr marL="0" indent="0">
              <a:buNone/>
            </a:pPr>
            <a:endParaRPr lang="en-US" altLang="ja-JP" sz="1700" dirty="0"/>
          </a:p>
          <a:p>
            <a:pPr marL="0" indent="0">
              <a:buNone/>
            </a:pPr>
            <a:r>
              <a:rPr kumimoji="1" lang="ja-JP" altLang="en-US" sz="2600" dirty="0"/>
              <a:t>説明 </a:t>
            </a:r>
            <a:r>
              <a:rPr kumimoji="1" lang="en-US" altLang="ja-JP" sz="2600" dirty="0"/>
              <a:t>:</a:t>
            </a:r>
          </a:p>
          <a:p>
            <a:pPr marL="0" indent="0">
              <a:buNone/>
            </a:pPr>
            <a:r>
              <a:rPr lang="ja-JP" altLang="en-US" sz="1700" dirty="0"/>
              <a:t>命令列にラベルを宣言、ラベルは文字列として</a:t>
            </a:r>
            <a:endParaRPr lang="en-US" altLang="ja-JP" sz="1700" dirty="0"/>
          </a:p>
          <a:p>
            <a:pPr marL="0" indent="0">
              <a:buNone/>
            </a:pPr>
            <a:r>
              <a:rPr lang="ja-JP" altLang="en-US" sz="1700" dirty="0"/>
              <a:t>指定が可能で、ハッシュ化され</a:t>
            </a:r>
            <a:r>
              <a:rPr lang="en-US" altLang="ja-JP" sz="1700" dirty="0"/>
              <a:t>_labels</a:t>
            </a:r>
            <a:r>
              <a:rPr lang="ja-JP" altLang="en-US" sz="1700" dirty="0"/>
              <a:t>に</a:t>
            </a:r>
            <a:endParaRPr lang="en-US" altLang="ja-JP" sz="1700" dirty="0"/>
          </a:p>
          <a:p>
            <a:pPr marL="0" indent="0">
              <a:buNone/>
            </a:pPr>
            <a:r>
              <a:rPr lang="ja-JP" altLang="en-US" sz="1700" dirty="0"/>
              <a:t>命令番号とともに保持される。</a:t>
            </a:r>
            <a:endParaRPr lang="en-US" altLang="ja-JP" sz="1700" dirty="0"/>
          </a:p>
          <a:p>
            <a:pPr marL="0" indent="0">
              <a:buNone/>
            </a:pPr>
            <a:endParaRPr lang="en-US" altLang="ja-JP" sz="1700" dirty="0"/>
          </a:p>
          <a:p>
            <a:pPr marL="0" indent="0">
              <a:buNone/>
            </a:pPr>
            <a:r>
              <a:rPr lang="en-US" altLang="ja-JP" dirty="0"/>
              <a:t>JUMP op1,  JPEQ0 op1</a:t>
            </a:r>
          </a:p>
          <a:p>
            <a:pPr marL="0" indent="0">
              <a:buNone/>
            </a:pPr>
            <a:endParaRPr lang="en-US" altLang="ja-JP" sz="2000" dirty="0"/>
          </a:p>
          <a:p>
            <a:pPr marL="0" indent="0">
              <a:buNone/>
            </a:pPr>
            <a:r>
              <a:rPr kumimoji="1" lang="ja-JP" altLang="en-US" dirty="0"/>
              <a:t>説明 </a:t>
            </a:r>
            <a:r>
              <a:rPr kumimoji="1" lang="en-US" altLang="ja-JP" dirty="0"/>
              <a:t>:</a:t>
            </a:r>
          </a:p>
          <a:p>
            <a:pPr marL="0" indent="0">
              <a:buNone/>
            </a:pPr>
            <a:r>
              <a:rPr lang="en-US" altLang="ja-JP" sz="2000" dirty="0"/>
              <a:t>op1</a:t>
            </a:r>
            <a:r>
              <a:rPr lang="ja-JP" altLang="en-US" sz="2000" dirty="0"/>
              <a:t>で指定したラベルにプログラムカウンタ</a:t>
            </a:r>
            <a:endParaRPr lang="en-US" altLang="ja-JP" sz="2000" dirty="0"/>
          </a:p>
          <a:p>
            <a:pPr marL="0" indent="0">
              <a:buNone/>
            </a:pPr>
            <a:r>
              <a:rPr lang="ja-JP" altLang="en-US" sz="2000" dirty="0"/>
              <a:t>を設定する。また、</a:t>
            </a:r>
            <a:r>
              <a:rPr lang="en-US" altLang="ja-JP" sz="2000" dirty="0"/>
              <a:t>JPEQ0 </a:t>
            </a:r>
            <a:r>
              <a:rPr lang="ja-JP" altLang="en-US" sz="2000" dirty="0"/>
              <a:t>では、スタックの</a:t>
            </a:r>
            <a:endParaRPr lang="en-US" altLang="ja-JP" sz="2000" dirty="0"/>
          </a:p>
          <a:p>
            <a:pPr marL="0" indent="0">
              <a:buNone/>
            </a:pPr>
            <a:r>
              <a:rPr lang="ja-JP" altLang="en-US" sz="2100" dirty="0"/>
              <a:t>一番上の値が</a:t>
            </a:r>
            <a:r>
              <a:rPr lang="en-US" altLang="ja-JP" sz="2100" dirty="0"/>
              <a:t>0</a:t>
            </a:r>
            <a:r>
              <a:rPr lang="ja-JP" altLang="en-US" sz="2100" dirty="0"/>
              <a:t>だった場合のみ</a:t>
            </a:r>
            <a:r>
              <a:rPr lang="en-US" altLang="ja-JP" sz="2100" dirty="0"/>
              <a:t>JUMP</a:t>
            </a:r>
          </a:p>
          <a:p>
            <a:pPr marL="0" indent="0">
              <a:buNone/>
            </a:pPr>
            <a:r>
              <a:rPr lang="ja-JP" altLang="en-US" sz="2100" dirty="0"/>
              <a:t>を実行する。</a:t>
            </a:r>
            <a:endParaRPr lang="en-US" altLang="ja-JP" sz="2100" dirty="0"/>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
        <p:nvSpPr>
          <p:cNvPr id="6" name="正方形/長方形 5">
            <a:extLst>
              <a:ext uri="{FF2B5EF4-FFF2-40B4-BE49-F238E27FC236}">
                <a16:creationId xmlns:a16="http://schemas.microsoft.com/office/drawing/2014/main" id="{26998D97-49B3-F97C-47BF-B05E7AD37ED5}"/>
              </a:ext>
            </a:extLst>
          </p:cNvPr>
          <p:cNvSpPr/>
          <p:nvPr/>
        </p:nvSpPr>
        <p:spPr>
          <a:xfrm>
            <a:off x="5772150" y="1921153"/>
            <a:ext cx="2774950" cy="1477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25AF9B7-30DC-4FD0-648C-6688D45EFC8A}"/>
              </a:ext>
            </a:extLst>
          </p:cNvPr>
          <p:cNvSpPr txBox="1"/>
          <p:nvPr/>
        </p:nvSpPr>
        <p:spPr>
          <a:xfrm>
            <a:off x="8210550" y="5669498"/>
            <a:ext cx="1834156" cy="276999"/>
          </a:xfrm>
          <a:prstGeom prst="rect">
            <a:avLst/>
          </a:prstGeom>
          <a:noFill/>
        </p:spPr>
        <p:txBody>
          <a:bodyPr wrap="none" rtlCol="0">
            <a:spAutoFit/>
          </a:bodyPr>
          <a:lstStyle/>
          <a:p>
            <a:r>
              <a:rPr kumimoji="1" lang="en-US" altLang="ja-JP" sz="1200" dirty="0"/>
              <a:t>LOAD</a:t>
            </a:r>
            <a:r>
              <a:rPr kumimoji="1" lang="ja-JP" altLang="en-US" sz="1200" dirty="0"/>
              <a:t>命令のイメージ図</a:t>
            </a:r>
          </a:p>
        </p:txBody>
      </p:sp>
      <p:pic>
        <p:nvPicPr>
          <p:cNvPr id="8" name="図 7" descr="タイムライン&#10;&#10;自動的に生成された説明">
            <a:extLst>
              <a:ext uri="{FF2B5EF4-FFF2-40B4-BE49-F238E27FC236}">
                <a16:creationId xmlns:a16="http://schemas.microsoft.com/office/drawing/2014/main" id="{1D8FC21B-08DD-800C-D69F-4A439D511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2150" y="2105082"/>
            <a:ext cx="6096851" cy="3429479"/>
          </a:xfrm>
          <a:prstGeom prst="rect">
            <a:avLst/>
          </a:prstGeom>
        </p:spPr>
      </p:pic>
    </p:spTree>
    <p:extLst>
      <p:ext uri="{BB962C8B-B14F-4D97-AF65-F5344CB8AC3E}">
        <p14:creationId xmlns:p14="http://schemas.microsoft.com/office/powerpoint/2010/main" val="7545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CD697-DEBA-6442-946C-9F5B82091D4C}"/>
              </a:ext>
            </a:extLst>
          </p:cNvPr>
          <p:cNvSpPr>
            <a:spLocks noGrp="1"/>
          </p:cNvSpPr>
          <p:nvPr>
            <p:ph type="title"/>
          </p:nvPr>
        </p:nvSpPr>
        <p:spPr/>
        <p:txBody>
          <a:bodyPr/>
          <a:lstStyle/>
          <a:p>
            <a:r>
              <a:rPr lang="ja-JP" altLang="en-US" dirty="0"/>
              <a:t>関数操作</a:t>
            </a:r>
            <a:endParaRPr kumimoji="1" lang="ja-JP" altLang="en-US" dirty="0"/>
          </a:p>
        </p:txBody>
      </p:sp>
      <p:sp>
        <p:nvSpPr>
          <p:cNvPr id="3" name="コンテンツ プレースホルダー 2">
            <a:extLst>
              <a:ext uri="{FF2B5EF4-FFF2-40B4-BE49-F238E27FC236}">
                <a16:creationId xmlns:a16="http://schemas.microsoft.com/office/drawing/2014/main" id="{521D2850-A582-AAF7-0EB9-C1C22260977C}"/>
              </a:ext>
            </a:extLst>
          </p:cNvPr>
          <p:cNvSpPr>
            <a:spLocks noGrp="1"/>
          </p:cNvSpPr>
          <p:nvPr>
            <p:ph idx="1"/>
          </p:nvPr>
        </p:nvSpPr>
        <p:spPr/>
        <p:txBody>
          <a:bodyPr/>
          <a:lstStyle/>
          <a:p>
            <a:pPr marL="0" indent="0">
              <a:buNone/>
            </a:pPr>
            <a:r>
              <a:rPr kumimoji="1" lang="en-US" altLang="ja-JP" dirty="0"/>
              <a:t>FUNC op1, RET</a:t>
            </a:r>
          </a:p>
          <a:p>
            <a:pPr marL="0" indent="0">
              <a:buNone/>
            </a:pPr>
            <a:endParaRPr lang="en-US" altLang="ja-JP" dirty="0"/>
          </a:p>
          <a:p>
            <a:pPr marL="0" indent="0">
              <a:buNone/>
            </a:pPr>
            <a:r>
              <a:rPr kumimoji="1" lang="ja-JP" altLang="en-US" sz="2400" dirty="0"/>
              <a:t>説明 </a:t>
            </a:r>
            <a:r>
              <a:rPr kumimoji="1" lang="en-US" altLang="ja-JP" sz="2400" dirty="0"/>
              <a:t>:</a:t>
            </a:r>
          </a:p>
          <a:p>
            <a:pPr marL="0" indent="0">
              <a:buNone/>
            </a:pPr>
            <a:r>
              <a:rPr lang="ja-JP" altLang="en-US" sz="2000" dirty="0"/>
              <a:t>関数の宣言および終了位置を指定する。</a:t>
            </a:r>
            <a:endParaRPr lang="en-US" altLang="ja-JP" sz="2000" dirty="0"/>
          </a:p>
          <a:p>
            <a:pPr marL="0" indent="0">
              <a:buNone/>
            </a:pPr>
            <a:r>
              <a:rPr kumimoji="1" lang="en-US" altLang="ja-JP" sz="2000" dirty="0"/>
              <a:t>Op1</a:t>
            </a:r>
            <a:r>
              <a:rPr kumimoji="1" lang="ja-JP" altLang="en-US" sz="2000" dirty="0"/>
              <a:t>では関数に名前を付けることができ、その名前はラベルと同様のメモリ空間に</a:t>
            </a:r>
            <a:endParaRPr kumimoji="1" lang="en-US" altLang="ja-JP" sz="2000" dirty="0"/>
          </a:p>
          <a:p>
            <a:pPr marL="0" indent="0">
              <a:buNone/>
            </a:pPr>
            <a:r>
              <a:rPr lang="ja-JP" altLang="en-US" sz="2000" dirty="0"/>
              <a:t>保持される。</a:t>
            </a:r>
            <a:endParaRPr lang="en-US" altLang="ja-JP" sz="2000" dirty="0"/>
          </a:p>
          <a:p>
            <a:pPr marL="0" indent="0">
              <a:buNone/>
            </a:pPr>
            <a:endParaRPr kumimoji="1" lang="en-US" altLang="ja-JP" sz="2000" dirty="0"/>
          </a:p>
          <a:p>
            <a:pPr marL="0" indent="0">
              <a:buNone/>
            </a:pPr>
            <a:r>
              <a:rPr kumimoji="1" lang="ja-JP" altLang="en-US" sz="2000" dirty="0"/>
              <a:t>注意 </a:t>
            </a:r>
            <a:r>
              <a:rPr kumimoji="1" lang="en-US" altLang="ja-JP" sz="2000" dirty="0"/>
              <a:t>:</a:t>
            </a:r>
          </a:p>
          <a:p>
            <a:pPr marL="0" indent="0">
              <a:buNone/>
            </a:pPr>
            <a:r>
              <a:rPr lang="ja-JP" altLang="en-US" sz="2000" dirty="0"/>
              <a:t>ラベルと同じメモリ空間であり、ハッシュの値が </a:t>
            </a:r>
            <a:r>
              <a:rPr lang="en-US" altLang="ja-JP" sz="2000" dirty="0"/>
              <a:t>short (2 byte) </a:t>
            </a:r>
            <a:r>
              <a:rPr lang="ja-JP" altLang="en-US" sz="2000" dirty="0"/>
              <a:t>であるため、宣言が</a:t>
            </a:r>
            <a:endParaRPr lang="en-US" altLang="ja-JP" sz="2000" dirty="0"/>
          </a:p>
          <a:p>
            <a:pPr marL="0" indent="0">
              <a:buNone/>
            </a:pPr>
            <a:r>
              <a:rPr kumimoji="1" lang="ja-JP" altLang="en-US" sz="2000" dirty="0"/>
              <a:t>多い場合衝突する可能性がある。</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550396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CD697-DEBA-6442-946C-9F5B82091D4C}"/>
              </a:ext>
            </a:extLst>
          </p:cNvPr>
          <p:cNvSpPr>
            <a:spLocks noGrp="1"/>
          </p:cNvSpPr>
          <p:nvPr>
            <p:ph type="title"/>
          </p:nvPr>
        </p:nvSpPr>
        <p:spPr/>
        <p:txBody>
          <a:bodyPr/>
          <a:lstStyle/>
          <a:p>
            <a:r>
              <a:rPr lang="ja-JP" altLang="en-US" dirty="0"/>
              <a:t>関数操作</a:t>
            </a:r>
            <a:endParaRPr kumimoji="1" lang="ja-JP" altLang="en-US" dirty="0"/>
          </a:p>
        </p:txBody>
      </p:sp>
      <p:sp>
        <p:nvSpPr>
          <p:cNvPr id="3" name="コンテンツ プレースホルダー 2">
            <a:extLst>
              <a:ext uri="{FF2B5EF4-FFF2-40B4-BE49-F238E27FC236}">
                <a16:creationId xmlns:a16="http://schemas.microsoft.com/office/drawing/2014/main" id="{521D2850-A582-AAF7-0EB9-C1C22260977C}"/>
              </a:ext>
            </a:extLst>
          </p:cNvPr>
          <p:cNvSpPr>
            <a:spLocks noGrp="1"/>
          </p:cNvSpPr>
          <p:nvPr>
            <p:ph idx="1"/>
          </p:nvPr>
        </p:nvSpPr>
        <p:spPr/>
        <p:txBody>
          <a:bodyPr>
            <a:normAutofit lnSpcReduction="10000"/>
          </a:bodyPr>
          <a:lstStyle/>
          <a:p>
            <a:pPr marL="0" indent="0">
              <a:buNone/>
            </a:pPr>
            <a:r>
              <a:rPr kumimoji="1" lang="en-US" altLang="ja-JP" dirty="0"/>
              <a:t>FUNC op1, RET, CALL op1</a:t>
            </a:r>
          </a:p>
          <a:p>
            <a:pPr marL="0" indent="0">
              <a:buNone/>
            </a:pPr>
            <a:endParaRPr lang="en-US" altLang="ja-JP" sz="1600" dirty="0"/>
          </a:p>
          <a:p>
            <a:pPr marL="0" indent="0">
              <a:buNone/>
            </a:pPr>
            <a:r>
              <a:rPr kumimoji="1" lang="ja-JP" altLang="en-US" sz="2400" dirty="0"/>
              <a:t>説明 </a:t>
            </a:r>
            <a:r>
              <a:rPr kumimoji="1" lang="en-US" altLang="ja-JP" sz="2400" dirty="0"/>
              <a:t>:</a:t>
            </a:r>
          </a:p>
          <a:p>
            <a:pPr marL="0" indent="0">
              <a:buNone/>
            </a:pPr>
            <a:r>
              <a:rPr lang="ja-JP" altLang="en-US" sz="2000" dirty="0"/>
              <a:t>関数の宣言および終了位置を指定する。</a:t>
            </a:r>
            <a:endParaRPr lang="en-US" altLang="ja-JP" sz="2000" dirty="0"/>
          </a:p>
          <a:p>
            <a:pPr marL="0" indent="0">
              <a:buNone/>
            </a:pPr>
            <a:r>
              <a:rPr kumimoji="1" lang="en-US" altLang="ja-JP" sz="2000" dirty="0"/>
              <a:t>Op1</a:t>
            </a:r>
            <a:r>
              <a:rPr kumimoji="1" lang="ja-JP" altLang="en-US" sz="2000" dirty="0"/>
              <a:t>では関数に名前を付けることができ、その名前はラベルと同様のメモリ空間に</a:t>
            </a:r>
            <a:endParaRPr kumimoji="1" lang="en-US" altLang="ja-JP" sz="2000" dirty="0"/>
          </a:p>
          <a:p>
            <a:pPr marL="0" indent="0">
              <a:buNone/>
            </a:pPr>
            <a:r>
              <a:rPr lang="ja-JP" altLang="en-US" sz="2000" dirty="0"/>
              <a:t>保持される。</a:t>
            </a:r>
            <a:r>
              <a:rPr lang="en-US" altLang="ja-JP" sz="2000" dirty="0"/>
              <a:t>CALL </a:t>
            </a:r>
            <a:r>
              <a:rPr lang="ja-JP" altLang="en-US" sz="2000" dirty="0"/>
              <a:t>では、</a:t>
            </a:r>
            <a:r>
              <a:rPr lang="en-US" altLang="ja-JP" sz="2000" dirty="0"/>
              <a:t>op1</a:t>
            </a:r>
            <a:r>
              <a:rPr lang="ja-JP" altLang="en-US" sz="2000" dirty="0"/>
              <a:t>で指定した関数の位置にプログラムカウンタをセットする。</a:t>
            </a:r>
            <a:endParaRPr lang="en-US" altLang="ja-JP" sz="2000" dirty="0"/>
          </a:p>
          <a:p>
            <a:pPr marL="0" indent="0">
              <a:buNone/>
            </a:pPr>
            <a:endParaRPr kumimoji="1" lang="en-US" altLang="ja-JP" sz="2000" dirty="0"/>
          </a:p>
          <a:p>
            <a:pPr marL="0" indent="0">
              <a:buNone/>
            </a:pPr>
            <a:r>
              <a:rPr kumimoji="1" lang="ja-JP" altLang="en-US" sz="2000" dirty="0"/>
              <a:t>注意 </a:t>
            </a:r>
            <a:r>
              <a:rPr kumimoji="1" lang="en-US" altLang="ja-JP" sz="2000" dirty="0"/>
              <a:t>:</a:t>
            </a:r>
          </a:p>
          <a:p>
            <a:pPr marL="0" indent="0">
              <a:buNone/>
            </a:pPr>
            <a:r>
              <a:rPr lang="ja-JP" altLang="en-US" sz="2000" dirty="0"/>
              <a:t>ラベルと同じメモリ空間であり、ハッシュの値が </a:t>
            </a:r>
            <a:r>
              <a:rPr lang="en-US" altLang="ja-JP" sz="2000" dirty="0"/>
              <a:t>short (2 byte) </a:t>
            </a:r>
            <a:r>
              <a:rPr lang="ja-JP" altLang="en-US" sz="2000" dirty="0"/>
              <a:t>であるため、宣言が</a:t>
            </a:r>
            <a:endParaRPr lang="en-US" altLang="ja-JP" sz="2000" dirty="0"/>
          </a:p>
          <a:p>
            <a:pPr marL="0" indent="0">
              <a:buNone/>
            </a:pPr>
            <a:r>
              <a:rPr kumimoji="1" lang="ja-JP" altLang="en-US" sz="2000" dirty="0"/>
              <a:t>多い場合衝突する可能性がある。</a:t>
            </a:r>
            <a:r>
              <a:rPr lang="ja-JP" altLang="en-US" sz="2000" dirty="0"/>
              <a:t>また、命令列をあらかじめすべて読み込むため、</a:t>
            </a:r>
            <a:endParaRPr lang="en-US" altLang="ja-JP" sz="2000" dirty="0"/>
          </a:p>
          <a:p>
            <a:pPr marL="0" indent="0">
              <a:buNone/>
            </a:pPr>
            <a:r>
              <a:rPr kumimoji="1" lang="ja-JP" altLang="en-US" sz="2000" dirty="0"/>
              <a:t>宣言されていない関数名を検出可能。</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51653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FD8C8-F55D-6538-0F2C-A8F8EBCFB199}"/>
              </a:ext>
            </a:extLst>
          </p:cNvPr>
          <p:cNvSpPr>
            <a:spLocks noGrp="1"/>
          </p:cNvSpPr>
          <p:nvPr>
            <p:ph type="title"/>
          </p:nvPr>
        </p:nvSpPr>
        <p:spPr/>
        <p:txBody>
          <a:bodyPr/>
          <a:lstStyle/>
          <a:p>
            <a:r>
              <a:rPr lang="ja-JP" altLang="en-US" dirty="0"/>
              <a:t>その他</a:t>
            </a:r>
            <a:endParaRPr kumimoji="1" lang="ja-JP" altLang="en-US" dirty="0"/>
          </a:p>
        </p:txBody>
      </p:sp>
      <p:sp>
        <p:nvSpPr>
          <p:cNvPr id="3" name="コンテンツ プレースホルダー 2">
            <a:extLst>
              <a:ext uri="{FF2B5EF4-FFF2-40B4-BE49-F238E27FC236}">
                <a16:creationId xmlns:a16="http://schemas.microsoft.com/office/drawing/2014/main" id="{BFE18661-AFFB-1066-498A-D91D23C5CAC7}"/>
              </a:ext>
            </a:extLst>
          </p:cNvPr>
          <p:cNvSpPr>
            <a:spLocks noGrp="1"/>
          </p:cNvSpPr>
          <p:nvPr>
            <p:ph idx="1"/>
          </p:nvPr>
        </p:nvSpPr>
        <p:spPr/>
        <p:txBody>
          <a:bodyPr>
            <a:normAutofit/>
          </a:bodyPr>
          <a:lstStyle/>
          <a:p>
            <a:pPr marL="0" indent="0">
              <a:buNone/>
            </a:pPr>
            <a:r>
              <a:rPr lang="en-US" altLang="ja-JP" dirty="0"/>
              <a:t>PRINT</a:t>
            </a:r>
          </a:p>
          <a:p>
            <a:pPr marL="0" indent="0">
              <a:buNone/>
            </a:pPr>
            <a:endParaRPr kumimoji="1" lang="en-US" altLang="ja-JP" dirty="0"/>
          </a:p>
          <a:p>
            <a:pPr marL="0" indent="0">
              <a:buNone/>
            </a:pPr>
            <a:r>
              <a:rPr kumimoji="1" lang="ja-JP" altLang="en-US" sz="2400" dirty="0"/>
              <a:t>説明 </a:t>
            </a:r>
            <a:r>
              <a:rPr kumimoji="1" lang="en-US" altLang="ja-JP" sz="2400" dirty="0"/>
              <a:t>:</a:t>
            </a:r>
          </a:p>
          <a:p>
            <a:pPr marL="0" indent="0">
              <a:buNone/>
            </a:pPr>
            <a:r>
              <a:rPr lang="ja-JP" altLang="en-US" sz="2000" dirty="0"/>
              <a:t>スタックの一番上の値を出力する。</a:t>
            </a:r>
            <a:endParaRPr kumimoji="1" lang="en-US" altLang="ja-JP" sz="2000" dirty="0"/>
          </a:p>
          <a:p>
            <a:pPr marL="0" indent="0">
              <a:buNone/>
            </a:pPr>
            <a:endParaRPr lang="en-US" altLang="ja-JP" dirty="0"/>
          </a:p>
          <a:p>
            <a:pPr marL="0" indent="0">
              <a:buNone/>
            </a:pPr>
            <a:r>
              <a:rPr lang="en-US" altLang="ja-JP" dirty="0"/>
              <a:t>END</a:t>
            </a:r>
          </a:p>
          <a:p>
            <a:pPr marL="0" indent="0">
              <a:buNone/>
            </a:pPr>
            <a:endParaRPr kumimoji="1" lang="en-US" altLang="ja-JP" dirty="0"/>
          </a:p>
          <a:p>
            <a:pPr marL="0" indent="0">
              <a:buNone/>
            </a:pPr>
            <a:r>
              <a:rPr kumimoji="1" lang="ja-JP" altLang="en-US" sz="2400" dirty="0"/>
              <a:t>説明 </a:t>
            </a:r>
            <a:r>
              <a:rPr kumimoji="1" lang="en-US" altLang="ja-JP" sz="2400" dirty="0"/>
              <a:t>:</a:t>
            </a:r>
          </a:p>
          <a:p>
            <a:pPr marL="0" indent="0">
              <a:buNone/>
            </a:pPr>
            <a:r>
              <a:rPr lang="ja-JP" altLang="en-US" sz="2000" dirty="0"/>
              <a:t>プログラムの終了位置を規定する。</a:t>
            </a:r>
            <a:endParaRPr kumimoji="1" lang="ja-JP" altLang="en-US" dirty="0"/>
          </a:p>
        </p:txBody>
      </p:sp>
    </p:spTree>
    <p:extLst>
      <p:ext uri="{BB962C8B-B14F-4D97-AF65-F5344CB8AC3E}">
        <p14:creationId xmlns:p14="http://schemas.microsoft.com/office/powerpoint/2010/main" val="97762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9E693-3D09-F0D5-8376-0E7F257EA64E}"/>
              </a:ext>
            </a:extLst>
          </p:cNvPr>
          <p:cNvSpPr>
            <a:spLocks noGrp="1"/>
          </p:cNvSpPr>
          <p:nvPr>
            <p:ph type="title"/>
          </p:nvPr>
        </p:nvSpPr>
        <p:spPr>
          <a:xfrm>
            <a:off x="838200" y="1262063"/>
            <a:ext cx="10515600" cy="2852737"/>
          </a:xfrm>
        </p:spPr>
        <p:txBody>
          <a:bodyPr/>
          <a:lstStyle/>
          <a:p>
            <a:pPr algn="ctr"/>
            <a:r>
              <a:rPr kumimoji="1" lang="ja-JP" altLang="en-US" dirty="0"/>
              <a:t>デモ</a:t>
            </a:r>
          </a:p>
        </p:txBody>
      </p:sp>
    </p:spTree>
    <p:extLst>
      <p:ext uri="{BB962C8B-B14F-4D97-AF65-F5344CB8AC3E}">
        <p14:creationId xmlns:p14="http://schemas.microsoft.com/office/powerpoint/2010/main" val="1201799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26EDE-CDE4-F774-5C00-3245620E17F9}"/>
              </a:ext>
            </a:extLst>
          </p:cNvPr>
          <p:cNvSpPr>
            <a:spLocks noGrp="1"/>
          </p:cNvSpPr>
          <p:nvPr>
            <p:ph type="title"/>
          </p:nvPr>
        </p:nvSpPr>
        <p:spPr/>
        <p:txBody>
          <a:bodyPr>
            <a:normAutofit/>
          </a:bodyPr>
          <a:lstStyle/>
          <a:p>
            <a:r>
              <a:rPr kumimoji="1" lang="ja-JP" altLang="en-US" dirty="0"/>
              <a:t>評価</a:t>
            </a:r>
          </a:p>
        </p:txBody>
      </p:sp>
      <p:sp>
        <p:nvSpPr>
          <p:cNvPr id="3" name="テキスト プレースホルダー 2">
            <a:extLst>
              <a:ext uri="{FF2B5EF4-FFF2-40B4-BE49-F238E27FC236}">
                <a16:creationId xmlns:a16="http://schemas.microsoft.com/office/drawing/2014/main" id="{5C5A2C32-F22F-6562-4628-010973D2DBD5}"/>
              </a:ext>
            </a:extLst>
          </p:cNvPr>
          <p:cNvSpPr>
            <a:spLocks noGrp="1"/>
          </p:cNvSpPr>
          <p:nvPr>
            <p:ph type="body" idx="1"/>
          </p:nvPr>
        </p:nvSpPr>
        <p:spPr/>
        <p:txBody>
          <a:bodyPr/>
          <a:lstStyle/>
          <a:p>
            <a:r>
              <a:rPr lang="ja-JP" altLang="en-US" dirty="0">
                <a:solidFill>
                  <a:srgbClr val="FF0000"/>
                </a:solidFill>
              </a:rPr>
              <a:t>良い</a:t>
            </a:r>
            <a:r>
              <a:rPr kumimoji="1" lang="ja-JP" altLang="en-US" dirty="0">
                <a:solidFill>
                  <a:srgbClr val="FF0000"/>
                </a:solidFill>
              </a:rPr>
              <a:t>点</a:t>
            </a:r>
          </a:p>
        </p:txBody>
      </p:sp>
      <p:sp>
        <p:nvSpPr>
          <p:cNvPr id="4" name="コンテンツ プレースホルダー 3">
            <a:extLst>
              <a:ext uri="{FF2B5EF4-FFF2-40B4-BE49-F238E27FC236}">
                <a16:creationId xmlns:a16="http://schemas.microsoft.com/office/drawing/2014/main" id="{CA79DB34-888A-1C2D-418B-22CC4C6E7639}"/>
              </a:ext>
            </a:extLst>
          </p:cNvPr>
          <p:cNvSpPr>
            <a:spLocks noGrp="1"/>
          </p:cNvSpPr>
          <p:nvPr>
            <p:ph sz="half" idx="2"/>
          </p:nvPr>
        </p:nvSpPr>
        <p:spPr/>
        <p:txBody>
          <a:bodyPr/>
          <a:lstStyle/>
          <a:p>
            <a:r>
              <a:rPr lang="ja-JP" altLang="en-US" sz="2800" dirty="0"/>
              <a:t>関数実装によりある程度処理をまとめることができる</a:t>
            </a:r>
            <a:endParaRPr lang="en-US" altLang="ja-JP" sz="2800" dirty="0"/>
          </a:p>
          <a:p>
            <a:endParaRPr kumimoji="1" lang="en-US" altLang="ja-JP" dirty="0"/>
          </a:p>
          <a:p>
            <a:r>
              <a:rPr kumimoji="1" lang="ja-JP" altLang="en-US" sz="2800" dirty="0"/>
              <a:t>ラベルのオペランドに文字列が使用できることにより可読性が向上</a:t>
            </a:r>
            <a:endParaRPr kumimoji="1" lang="en-US" altLang="ja-JP" sz="2800" dirty="0"/>
          </a:p>
          <a:p>
            <a:endParaRPr kumimoji="1" lang="ja-JP" altLang="en-US" dirty="0"/>
          </a:p>
        </p:txBody>
      </p:sp>
      <p:sp>
        <p:nvSpPr>
          <p:cNvPr id="5" name="テキスト プレースホルダー 4">
            <a:extLst>
              <a:ext uri="{FF2B5EF4-FFF2-40B4-BE49-F238E27FC236}">
                <a16:creationId xmlns:a16="http://schemas.microsoft.com/office/drawing/2014/main" id="{5543388E-2C95-5F3D-27EB-3A3008C3E4F1}"/>
              </a:ext>
            </a:extLst>
          </p:cNvPr>
          <p:cNvSpPr>
            <a:spLocks noGrp="1"/>
          </p:cNvSpPr>
          <p:nvPr>
            <p:ph type="body" sz="quarter" idx="3"/>
          </p:nvPr>
        </p:nvSpPr>
        <p:spPr/>
        <p:txBody>
          <a:bodyPr/>
          <a:lstStyle/>
          <a:p>
            <a:r>
              <a:rPr kumimoji="1" lang="ja-JP" altLang="en-US" dirty="0">
                <a:solidFill>
                  <a:schemeClr val="accent1"/>
                </a:solidFill>
              </a:rPr>
              <a:t>悪い点</a:t>
            </a:r>
          </a:p>
        </p:txBody>
      </p:sp>
      <p:sp>
        <p:nvSpPr>
          <p:cNvPr id="6" name="コンテンツ プレースホルダー 5">
            <a:extLst>
              <a:ext uri="{FF2B5EF4-FFF2-40B4-BE49-F238E27FC236}">
                <a16:creationId xmlns:a16="http://schemas.microsoft.com/office/drawing/2014/main" id="{1CDEA8F6-794E-2853-AE35-734F748BAB27}"/>
              </a:ext>
            </a:extLst>
          </p:cNvPr>
          <p:cNvSpPr>
            <a:spLocks noGrp="1"/>
          </p:cNvSpPr>
          <p:nvPr>
            <p:ph sz="quarter" idx="4"/>
          </p:nvPr>
        </p:nvSpPr>
        <p:spPr/>
        <p:txBody>
          <a:bodyPr/>
          <a:lstStyle/>
          <a:p>
            <a:r>
              <a:rPr kumimoji="1" lang="ja-JP" altLang="en-US" dirty="0"/>
              <a:t>メモリ番地を自身で把握しなくてはならない</a:t>
            </a:r>
            <a:endParaRPr kumimoji="1" lang="en-US" altLang="ja-JP" dirty="0"/>
          </a:p>
          <a:p>
            <a:endParaRPr lang="en-US" altLang="ja-JP" dirty="0"/>
          </a:p>
          <a:p>
            <a:r>
              <a:rPr kumimoji="1" lang="ja-JP" altLang="en-US" dirty="0"/>
              <a:t>コード全体の量が多くなる傾向にある。</a:t>
            </a:r>
            <a:endParaRPr kumimoji="1" lang="en-US" altLang="ja-JP" dirty="0"/>
          </a:p>
          <a:p>
            <a:endParaRPr kumimoji="1" lang="ja-JP" altLang="en-US" dirty="0"/>
          </a:p>
        </p:txBody>
      </p:sp>
    </p:spTree>
    <p:extLst>
      <p:ext uri="{BB962C8B-B14F-4D97-AF65-F5344CB8AC3E}">
        <p14:creationId xmlns:p14="http://schemas.microsoft.com/office/powerpoint/2010/main" val="234166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E6F204-9974-9105-93ED-91C04FDF5581}"/>
              </a:ext>
            </a:extLst>
          </p:cNvPr>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a:extLst>
              <a:ext uri="{FF2B5EF4-FFF2-40B4-BE49-F238E27FC236}">
                <a16:creationId xmlns:a16="http://schemas.microsoft.com/office/drawing/2014/main" id="{A518C5B9-C67D-DFFD-750F-9B194EB25153}"/>
              </a:ext>
            </a:extLst>
          </p:cNvPr>
          <p:cNvSpPr>
            <a:spLocks noGrp="1"/>
          </p:cNvSpPr>
          <p:nvPr>
            <p:ph idx="1"/>
          </p:nvPr>
        </p:nvSpPr>
        <p:spPr/>
        <p:txBody>
          <a:bodyPr/>
          <a:lstStyle/>
          <a:p>
            <a:pPr marL="0" indent="0">
              <a:buNone/>
            </a:pPr>
            <a:r>
              <a:rPr lang="ja-JP" altLang="en-US" dirty="0"/>
              <a:t>・変数名や関数名などは、もう少し高級な言語を作成したほうが良いと思われる。</a:t>
            </a:r>
            <a:endParaRPr lang="en-US" altLang="ja-JP" dirty="0"/>
          </a:p>
          <a:p>
            <a:pPr marL="0" indent="0">
              <a:buNone/>
            </a:pPr>
            <a:endParaRPr lang="en-US" altLang="ja-JP" dirty="0"/>
          </a:p>
          <a:p>
            <a:pPr marL="0" indent="0">
              <a:buNone/>
            </a:pPr>
            <a:r>
              <a:rPr kumimoji="1" lang="ja-JP" altLang="en-US" sz="2000" dirty="0"/>
              <a:t>名称テーブル・アドレス番地変換などを導入すれば、人間としての可読性向上が見込める</a:t>
            </a:r>
            <a:r>
              <a:rPr lang="ja-JP" altLang="en-US" sz="2000" dirty="0"/>
              <a:t>。</a:t>
            </a:r>
            <a:endParaRPr lang="en-US" altLang="ja-JP" sz="2000" dirty="0"/>
          </a:p>
          <a:p>
            <a:pPr marL="0" indent="0">
              <a:buNone/>
            </a:pPr>
            <a:r>
              <a:rPr lang="ja-JP" altLang="en-US" sz="2000" dirty="0"/>
              <a:t>ただし、前処理の時間は増大すると考えられる。</a:t>
            </a:r>
            <a:endParaRPr lang="en-US" altLang="ja-JP" sz="2000" dirty="0"/>
          </a:p>
          <a:p>
            <a:pPr marL="0" indent="0">
              <a:buNone/>
            </a:pPr>
            <a:r>
              <a:rPr lang="ja-JP" altLang="en-US" sz="2000" dirty="0"/>
              <a:t>また、アドレス変換をすることにより、現定義アーキテクチャであるラベル・関数などの要素ごとのメモリ空間分割が必要なくなる。</a:t>
            </a:r>
            <a:endParaRPr lang="en-US" altLang="ja-JP" sz="2000" dirty="0"/>
          </a:p>
          <a:p>
            <a:pPr marL="0" indent="0">
              <a:buNone/>
            </a:pPr>
            <a:endParaRPr kumimoji="1" lang="en-US" altLang="ja-JP" dirty="0"/>
          </a:p>
        </p:txBody>
      </p:sp>
    </p:spTree>
    <p:extLst>
      <p:ext uri="{BB962C8B-B14F-4D97-AF65-F5344CB8AC3E}">
        <p14:creationId xmlns:p14="http://schemas.microsoft.com/office/powerpoint/2010/main" val="8374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E6F204-9974-9105-93ED-91C04FDF5581}"/>
              </a:ext>
            </a:extLst>
          </p:cNvPr>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a:extLst>
              <a:ext uri="{FF2B5EF4-FFF2-40B4-BE49-F238E27FC236}">
                <a16:creationId xmlns:a16="http://schemas.microsoft.com/office/drawing/2014/main" id="{A518C5B9-C67D-DFFD-750F-9B194EB25153}"/>
              </a:ext>
            </a:extLst>
          </p:cNvPr>
          <p:cNvSpPr>
            <a:spLocks noGrp="1"/>
          </p:cNvSpPr>
          <p:nvPr>
            <p:ph idx="1"/>
          </p:nvPr>
        </p:nvSpPr>
        <p:spPr/>
        <p:txBody>
          <a:bodyPr/>
          <a:lstStyle/>
          <a:p>
            <a:pPr marL="0" indent="0">
              <a:buNone/>
            </a:pPr>
            <a:r>
              <a:rPr lang="ja-JP" altLang="en-US" dirty="0"/>
              <a:t>・</a:t>
            </a:r>
            <a:r>
              <a:rPr lang="ja-JP" altLang="en-US" sz="3600" dirty="0"/>
              <a:t>並列化</a:t>
            </a:r>
            <a:endParaRPr lang="en-US" altLang="ja-JP" sz="3600" dirty="0"/>
          </a:p>
          <a:p>
            <a:pPr marL="0" indent="0">
              <a:buNone/>
            </a:pPr>
            <a:endParaRPr lang="en-US" altLang="ja-JP" dirty="0"/>
          </a:p>
          <a:p>
            <a:pPr marL="0" indent="0">
              <a:buNone/>
            </a:pPr>
            <a:r>
              <a:rPr lang="ja-JP" altLang="en-US" dirty="0"/>
              <a:t>小規模スタックを複数並べることによる</a:t>
            </a:r>
            <a:r>
              <a:rPr lang="en-US" altLang="ja-JP" dirty="0"/>
              <a:t>SIMD</a:t>
            </a:r>
            <a:r>
              <a:rPr lang="ja-JP" altLang="en-US" dirty="0"/>
              <a:t>演算化</a:t>
            </a:r>
            <a:endParaRPr lang="en-US" altLang="ja-JP" dirty="0"/>
          </a:p>
          <a:p>
            <a:pPr marL="0" indent="0">
              <a:buNone/>
            </a:pPr>
            <a:endParaRPr lang="en-US" altLang="ja-JP" dirty="0"/>
          </a:p>
          <a:p>
            <a:pPr marL="0" indent="0">
              <a:buNone/>
            </a:pPr>
            <a:r>
              <a:rPr lang="ja-JP" altLang="en-US" dirty="0"/>
              <a:t>・</a:t>
            </a:r>
            <a:r>
              <a:rPr lang="ja-JP" altLang="en-US" sz="3600" dirty="0"/>
              <a:t>命令オペランドの型汎用化</a:t>
            </a:r>
            <a:endParaRPr lang="en-US" altLang="ja-JP" sz="3600" dirty="0"/>
          </a:p>
          <a:p>
            <a:pPr marL="0" indent="0">
              <a:buNone/>
            </a:pPr>
            <a:endParaRPr lang="en-US" altLang="ja-JP" dirty="0"/>
          </a:p>
          <a:p>
            <a:pPr marL="0" indent="0">
              <a:buNone/>
            </a:pPr>
            <a:r>
              <a:rPr lang="ja-JP" altLang="en-US" dirty="0"/>
              <a:t>現状数値型にしか対応していないため、それらの汎用化</a:t>
            </a:r>
            <a:endParaRPr lang="en-US" altLang="ja-JP" dirty="0"/>
          </a:p>
        </p:txBody>
      </p:sp>
    </p:spTree>
    <p:extLst>
      <p:ext uri="{BB962C8B-B14F-4D97-AF65-F5344CB8AC3E}">
        <p14:creationId xmlns:p14="http://schemas.microsoft.com/office/powerpoint/2010/main" val="184337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C5ABAE-DA7A-17E3-FEE0-E79BFEEEBBBC}"/>
              </a:ext>
            </a:extLst>
          </p:cNvPr>
          <p:cNvSpPr>
            <a:spLocks noGrp="1"/>
          </p:cNvSpPr>
          <p:nvPr>
            <p:ph type="title"/>
          </p:nvPr>
        </p:nvSpPr>
        <p:spPr/>
        <p:txBody>
          <a:bodyPr/>
          <a:lstStyle/>
          <a:p>
            <a:r>
              <a:rPr kumimoji="1" lang="ja-JP" altLang="en-US" dirty="0"/>
              <a:t>質問</a:t>
            </a:r>
          </a:p>
        </p:txBody>
      </p:sp>
      <p:sp>
        <p:nvSpPr>
          <p:cNvPr id="3" name="コンテンツ プレースホルダー 2">
            <a:extLst>
              <a:ext uri="{FF2B5EF4-FFF2-40B4-BE49-F238E27FC236}">
                <a16:creationId xmlns:a16="http://schemas.microsoft.com/office/drawing/2014/main" id="{C69D1551-C6F9-E96E-111E-7F216D1160B3}"/>
              </a:ext>
            </a:extLst>
          </p:cNvPr>
          <p:cNvSpPr>
            <a:spLocks noGrp="1"/>
          </p:cNvSpPr>
          <p:nvPr>
            <p:ph idx="1"/>
          </p:nvPr>
        </p:nvSpPr>
        <p:spPr/>
        <p:txBody>
          <a:bodyPr/>
          <a:lstStyle/>
          <a:p>
            <a:r>
              <a:rPr kumimoji="1" lang="ja-JP" altLang="en-US" dirty="0"/>
              <a:t>もう少しオペコード分岐をうまく記述する方法はないのか</a:t>
            </a:r>
            <a:r>
              <a:rPr kumimoji="1" lang="en-US" altLang="ja-JP" dirty="0"/>
              <a:t>?</a:t>
            </a:r>
          </a:p>
          <a:p>
            <a:pPr marL="0" indent="0">
              <a:buNone/>
            </a:pPr>
            <a:r>
              <a:rPr kumimoji="1" lang="en-US" altLang="ja-JP" dirty="0"/>
              <a:t>   </a:t>
            </a:r>
            <a:r>
              <a:rPr kumimoji="1" lang="ja-JP" altLang="en-US" dirty="0"/>
              <a:t>→ 現状かなり </a:t>
            </a:r>
            <a:r>
              <a:rPr kumimoji="1" lang="en-US" altLang="ja-JP" dirty="0"/>
              <a:t>if </a:t>
            </a:r>
            <a:r>
              <a:rPr kumimoji="1" lang="ja-JP" altLang="en-US" dirty="0"/>
              <a:t>が並ぶあまりよくないコード</a:t>
            </a:r>
            <a:endParaRPr kumimoji="1" lang="en-US" altLang="ja-JP" dirty="0"/>
          </a:p>
          <a:p>
            <a:pPr marL="0" indent="0">
              <a:buNone/>
            </a:pPr>
            <a:endParaRPr lang="en-US" altLang="ja-JP" dirty="0"/>
          </a:p>
          <a:p>
            <a:pPr marL="0" indent="0">
              <a:buNone/>
            </a:pPr>
            <a:r>
              <a:rPr kumimoji="1" lang="ja-JP" altLang="en-US" dirty="0"/>
              <a:t>・</a:t>
            </a:r>
          </a:p>
        </p:txBody>
      </p:sp>
    </p:spTree>
    <p:extLst>
      <p:ext uri="{BB962C8B-B14F-4D97-AF65-F5344CB8AC3E}">
        <p14:creationId xmlns:p14="http://schemas.microsoft.com/office/powerpoint/2010/main" val="181614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9778D1-0F70-7A4B-7AD7-42B27C53FED6}"/>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D495252D-1753-87AE-CD22-CD3B8A4D7EC5}"/>
              </a:ext>
            </a:extLst>
          </p:cNvPr>
          <p:cNvSpPr>
            <a:spLocks noGrp="1"/>
          </p:cNvSpPr>
          <p:nvPr>
            <p:ph idx="1"/>
          </p:nvPr>
        </p:nvSpPr>
        <p:spPr/>
        <p:txBody>
          <a:bodyPr/>
          <a:lstStyle/>
          <a:p>
            <a:pPr marL="514350" indent="-514350">
              <a:buAutoNum type="arabicPeriod"/>
            </a:pPr>
            <a:r>
              <a:rPr kumimoji="1" lang="ja-JP" altLang="en-US" dirty="0"/>
              <a:t>コンセプト</a:t>
            </a:r>
            <a:endParaRPr kumimoji="1" lang="en-US" altLang="ja-JP" dirty="0"/>
          </a:p>
          <a:p>
            <a:pPr marL="514350" indent="-514350">
              <a:buAutoNum type="arabicPeriod"/>
            </a:pPr>
            <a:r>
              <a:rPr lang="ja-JP" altLang="en-US" dirty="0"/>
              <a:t>要件定義</a:t>
            </a:r>
            <a:endParaRPr lang="en-US" altLang="ja-JP" dirty="0"/>
          </a:p>
          <a:p>
            <a:pPr marL="514350" indent="-514350">
              <a:buAutoNum type="arabicPeriod"/>
            </a:pPr>
            <a:r>
              <a:rPr kumimoji="1" lang="ja-JP" altLang="en-US" dirty="0"/>
              <a:t>実装について</a:t>
            </a:r>
            <a:endParaRPr kumimoji="1" lang="en-US" altLang="ja-JP" dirty="0"/>
          </a:p>
          <a:p>
            <a:pPr marL="514350" indent="-514350">
              <a:buAutoNum type="arabicPeriod"/>
            </a:pPr>
            <a:r>
              <a:rPr lang="ja-JP" altLang="en-US" dirty="0"/>
              <a:t>デモ</a:t>
            </a:r>
            <a:endParaRPr lang="en-US" altLang="ja-JP" dirty="0"/>
          </a:p>
          <a:p>
            <a:pPr marL="514350" indent="-514350">
              <a:buAutoNum type="arabicPeriod"/>
            </a:pPr>
            <a:r>
              <a:rPr kumimoji="1" lang="ja-JP" altLang="en-US" dirty="0"/>
              <a:t>評価</a:t>
            </a:r>
            <a:endParaRPr kumimoji="1" lang="en-US" altLang="ja-JP" dirty="0"/>
          </a:p>
          <a:p>
            <a:pPr marL="514350" indent="-514350">
              <a:buAutoNum type="arabicPeriod"/>
            </a:pPr>
            <a:r>
              <a:rPr lang="ja-JP" altLang="en-US" dirty="0"/>
              <a:t>今後の展望</a:t>
            </a:r>
            <a:endParaRPr lang="en-US" altLang="ja-JP" dirty="0"/>
          </a:p>
          <a:p>
            <a:pPr marL="514350" indent="-514350">
              <a:buAutoNum type="arabicPeriod"/>
            </a:pPr>
            <a:r>
              <a:rPr lang="ja-JP" altLang="en-US" dirty="0"/>
              <a:t>質問</a:t>
            </a:r>
            <a:endParaRPr kumimoji="1" lang="ja-JP" altLang="en-US" dirty="0"/>
          </a:p>
        </p:txBody>
      </p:sp>
    </p:spTree>
    <p:extLst>
      <p:ext uri="{BB962C8B-B14F-4D97-AF65-F5344CB8AC3E}">
        <p14:creationId xmlns:p14="http://schemas.microsoft.com/office/powerpoint/2010/main" val="88281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DF5FEE-CB7E-9276-4BE9-CAA5078D83D5}"/>
              </a:ext>
            </a:extLst>
          </p:cNvPr>
          <p:cNvSpPr>
            <a:spLocks noGrp="1"/>
          </p:cNvSpPr>
          <p:nvPr>
            <p:ph type="title"/>
          </p:nvPr>
        </p:nvSpPr>
        <p:spPr/>
        <p:txBody>
          <a:bodyPr/>
          <a:lstStyle/>
          <a:p>
            <a:r>
              <a:rPr kumimoji="1" lang="ja-JP" altLang="en-US" dirty="0"/>
              <a:t>コンセプト</a:t>
            </a:r>
          </a:p>
        </p:txBody>
      </p:sp>
      <p:sp>
        <p:nvSpPr>
          <p:cNvPr id="3" name="コンテンツ プレースホルダー 2">
            <a:extLst>
              <a:ext uri="{FF2B5EF4-FFF2-40B4-BE49-F238E27FC236}">
                <a16:creationId xmlns:a16="http://schemas.microsoft.com/office/drawing/2014/main" id="{2369BB42-9CCD-0854-5722-FBC9E075177D}"/>
              </a:ext>
            </a:extLst>
          </p:cNvPr>
          <p:cNvSpPr>
            <a:spLocks noGrp="1"/>
          </p:cNvSpPr>
          <p:nvPr>
            <p:ph idx="1"/>
          </p:nvPr>
        </p:nvSpPr>
        <p:spPr/>
        <p:txBody>
          <a:bodyPr>
            <a:normAutofit fontScale="92500" lnSpcReduction="20000"/>
          </a:bodyPr>
          <a:lstStyle/>
          <a:p>
            <a:pPr marL="0" indent="0">
              <a:buNone/>
            </a:pPr>
            <a:r>
              <a:rPr kumimoji="1" lang="ja-JP" altLang="en-US" dirty="0"/>
              <a:t>・できればどのような環境でも動くべき</a:t>
            </a:r>
            <a:endParaRPr lang="en-US" altLang="ja-JP" dirty="0"/>
          </a:p>
          <a:p>
            <a:pPr marL="0" indent="0">
              <a:buNone/>
            </a:pPr>
            <a:r>
              <a:rPr kumimoji="1" lang="en-US" altLang="ja-JP" dirty="0"/>
              <a:t>    </a:t>
            </a:r>
            <a:r>
              <a:rPr kumimoji="1" lang="ja-JP" altLang="en-US" dirty="0"/>
              <a:t>→ </a:t>
            </a:r>
            <a:r>
              <a:rPr kumimoji="1" lang="en-US" altLang="ja-JP" dirty="0"/>
              <a:t>Gnu </a:t>
            </a:r>
            <a:r>
              <a:rPr kumimoji="1" lang="ja-JP" altLang="en-US" dirty="0"/>
              <a:t>コンパイラを使った </a:t>
            </a:r>
            <a:r>
              <a:rPr kumimoji="1" lang="en-US" altLang="ja-JP" dirty="0"/>
              <a:t>C++ </a:t>
            </a:r>
            <a:r>
              <a:rPr kumimoji="1" lang="ja-JP" altLang="en-US" dirty="0"/>
              <a:t>での実装</a:t>
            </a:r>
            <a:endParaRPr kumimoji="1" lang="en-US" altLang="ja-JP" dirty="0"/>
          </a:p>
          <a:p>
            <a:pPr marL="0" indent="0">
              <a:buNone/>
            </a:pPr>
            <a:endParaRPr lang="en-US" altLang="ja-JP" dirty="0"/>
          </a:p>
          <a:p>
            <a:pPr marL="0" indent="0">
              <a:buNone/>
            </a:pPr>
            <a:r>
              <a:rPr kumimoji="1" lang="ja-JP" altLang="en-US" dirty="0"/>
              <a:t>・命令をすべて</a:t>
            </a:r>
            <a:r>
              <a:rPr lang="ja-JP" altLang="en-US" dirty="0"/>
              <a:t>初めに読み込む</a:t>
            </a:r>
            <a:endParaRPr lang="en-US" altLang="ja-JP" dirty="0"/>
          </a:p>
          <a:p>
            <a:pPr marL="0" indent="0">
              <a:buNone/>
            </a:pPr>
            <a:r>
              <a:rPr kumimoji="1" lang="en-US" altLang="ja-JP" dirty="0"/>
              <a:t>    </a:t>
            </a:r>
            <a:r>
              <a:rPr kumimoji="1" lang="ja-JP" altLang="en-US" dirty="0"/>
              <a:t>→ 読み込み・実行を往復するようなモデルだとコンテキスト</a:t>
            </a:r>
            <a:endParaRPr kumimoji="1" lang="en-US" altLang="ja-JP" dirty="0"/>
          </a:p>
          <a:p>
            <a:pPr marL="0" indent="0">
              <a:buNone/>
            </a:pPr>
            <a:r>
              <a:rPr lang="en-US" altLang="ja-JP" dirty="0"/>
              <a:t>	</a:t>
            </a:r>
            <a:r>
              <a:rPr lang="ja-JP" altLang="en-US" dirty="0"/>
              <a:t>スイッチの管理が大変であると予想</a:t>
            </a:r>
            <a:endParaRPr lang="en-US" altLang="ja-JP" dirty="0"/>
          </a:p>
          <a:p>
            <a:pPr marL="0" indent="0">
              <a:buNone/>
            </a:pPr>
            <a:r>
              <a:rPr lang="en-US" altLang="ja-JP" dirty="0"/>
              <a:t>	</a:t>
            </a:r>
            <a:r>
              <a:rPr lang="ja-JP" altLang="en-US" dirty="0"/>
              <a:t>また、あらかじめある程度のエラーチェックが可能</a:t>
            </a:r>
            <a:endParaRPr lang="en-US" altLang="ja-JP" dirty="0"/>
          </a:p>
          <a:p>
            <a:pPr marL="0" indent="0">
              <a:buNone/>
            </a:pPr>
            <a:endParaRPr kumimoji="1" lang="en-US" altLang="ja-JP" dirty="0"/>
          </a:p>
          <a:p>
            <a:pPr marL="0" indent="0">
              <a:buNone/>
            </a:pPr>
            <a:r>
              <a:rPr lang="ja-JP" altLang="en-US" dirty="0"/>
              <a:t>・ある程度の可読性を確保</a:t>
            </a:r>
            <a:endParaRPr lang="en-US" altLang="ja-JP" dirty="0"/>
          </a:p>
          <a:p>
            <a:pPr marL="0" indent="0">
              <a:buNone/>
            </a:pPr>
            <a:r>
              <a:rPr kumimoji="1" lang="en-US" altLang="ja-JP" dirty="0"/>
              <a:t>    </a:t>
            </a:r>
            <a:r>
              <a:rPr kumimoji="1" lang="ja-JP" altLang="en-US" dirty="0"/>
              <a:t>→ 現段階では高級言語の実装をしていないため</a:t>
            </a:r>
            <a:endParaRPr kumimoji="1" lang="en-US" altLang="ja-JP" dirty="0"/>
          </a:p>
        </p:txBody>
      </p:sp>
    </p:spTree>
    <p:extLst>
      <p:ext uri="{BB962C8B-B14F-4D97-AF65-F5344CB8AC3E}">
        <p14:creationId xmlns:p14="http://schemas.microsoft.com/office/powerpoint/2010/main" val="13462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7BB11-6675-159D-053C-656570366AE8}"/>
              </a:ext>
            </a:extLst>
          </p:cNvPr>
          <p:cNvSpPr>
            <a:spLocks noGrp="1"/>
          </p:cNvSpPr>
          <p:nvPr>
            <p:ph type="title"/>
          </p:nvPr>
        </p:nvSpPr>
        <p:spPr>
          <a:xfrm>
            <a:off x="839788" y="457200"/>
            <a:ext cx="3932237" cy="1279236"/>
          </a:xfrm>
        </p:spPr>
        <p:txBody>
          <a:bodyPr/>
          <a:lstStyle/>
          <a:p>
            <a:r>
              <a:rPr kumimoji="1" lang="ja-JP" altLang="en-US" dirty="0"/>
              <a:t>要件定義</a:t>
            </a:r>
          </a:p>
        </p:txBody>
      </p:sp>
      <p:pic>
        <p:nvPicPr>
          <p:cNvPr id="6" name="コンテンツ プレースホルダー 5" descr="ダイアグラム&#10;&#10;自動的に生成された説明">
            <a:extLst>
              <a:ext uri="{FF2B5EF4-FFF2-40B4-BE49-F238E27FC236}">
                <a16:creationId xmlns:a16="http://schemas.microsoft.com/office/drawing/2014/main" id="{1D4349BC-4D15-D452-8C8A-2166F69CE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385870"/>
            <a:ext cx="6172200" cy="4076735"/>
          </a:xfrm>
        </p:spPr>
      </p:pic>
      <p:sp>
        <p:nvSpPr>
          <p:cNvPr id="4" name="テキスト プレースホルダー 3">
            <a:extLst>
              <a:ext uri="{FF2B5EF4-FFF2-40B4-BE49-F238E27FC236}">
                <a16:creationId xmlns:a16="http://schemas.microsoft.com/office/drawing/2014/main" id="{D99B3DC1-1D6B-97CB-5690-ECB831CD9EFE}"/>
              </a:ext>
            </a:extLst>
          </p:cNvPr>
          <p:cNvSpPr>
            <a:spLocks noGrp="1"/>
          </p:cNvSpPr>
          <p:nvPr>
            <p:ph type="body" sz="half" idx="2"/>
          </p:nvPr>
        </p:nvSpPr>
        <p:spPr>
          <a:xfrm>
            <a:off x="839788" y="2057400"/>
            <a:ext cx="4101667" cy="3811588"/>
          </a:xfrm>
        </p:spPr>
        <p:txBody>
          <a:bodyPr>
            <a:normAutofit fontScale="92500" lnSpcReduction="10000"/>
          </a:bodyPr>
          <a:lstStyle/>
          <a:p>
            <a:r>
              <a:rPr kumimoji="1" lang="ja-JP" altLang="en-US" dirty="0"/>
              <a:t>・計算リソースとしてスタックが存在</a:t>
            </a:r>
            <a:endParaRPr kumimoji="1" lang="en-US" altLang="ja-JP" dirty="0"/>
          </a:p>
          <a:p>
            <a:endParaRPr lang="en-US" altLang="ja-JP" dirty="0"/>
          </a:p>
          <a:p>
            <a:r>
              <a:rPr lang="ja-JP" altLang="en-US" dirty="0"/>
              <a:t>・命令列を記憶領域に保持</a:t>
            </a:r>
            <a:endParaRPr lang="en-US" altLang="ja-JP" dirty="0"/>
          </a:p>
          <a:p>
            <a:endParaRPr kumimoji="1" lang="en-US" altLang="ja-JP" dirty="0"/>
          </a:p>
          <a:p>
            <a:r>
              <a:rPr lang="ja-JP" altLang="en-US" dirty="0"/>
              <a:t>・プログラムカウンタにより命令列を逐次的に実行していく</a:t>
            </a:r>
            <a:endParaRPr lang="en-US" altLang="ja-JP" dirty="0"/>
          </a:p>
          <a:p>
            <a:endParaRPr kumimoji="1" lang="en-US" altLang="ja-JP" dirty="0"/>
          </a:p>
          <a:p>
            <a:r>
              <a:rPr lang="ja-JP" altLang="en-US" dirty="0"/>
              <a:t>・ラベル列により関数呼び出しに対応</a:t>
            </a:r>
            <a:endParaRPr lang="en-US" altLang="ja-JP" dirty="0"/>
          </a:p>
          <a:p>
            <a:endParaRPr kumimoji="1" lang="en-US" altLang="ja-JP" dirty="0"/>
          </a:p>
          <a:p>
            <a:r>
              <a:rPr lang="ja-JP" altLang="en-US" dirty="0"/>
              <a:t>・変数情報列に変数を保持可能</a:t>
            </a:r>
            <a:endParaRPr lang="en-US" altLang="ja-JP" dirty="0"/>
          </a:p>
          <a:p>
            <a:endParaRPr kumimoji="1" lang="en-US" altLang="ja-JP" dirty="0"/>
          </a:p>
          <a:p>
            <a:r>
              <a:rPr lang="ja-JP" altLang="en-US" dirty="0"/>
              <a:t>・コールスタックにより関数のネストが可能</a:t>
            </a:r>
            <a:endParaRPr kumimoji="1" lang="ja-JP" altLang="en-US" dirty="0"/>
          </a:p>
        </p:txBody>
      </p:sp>
    </p:spTree>
    <p:extLst>
      <p:ext uri="{BB962C8B-B14F-4D97-AF65-F5344CB8AC3E}">
        <p14:creationId xmlns:p14="http://schemas.microsoft.com/office/powerpoint/2010/main" val="197795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B91863-3C82-A9E6-A0B3-2596E9FF65E8}"/>
              </a:ext>
            </a:extLst>
          </p:cNvPr>
          <p:cNvSpPr>
            <a:spLocks noGrp="1"/>
          </p:cNvSpPr>
          <p:nvPr>
            <p:ph type="title"/>
          </p:nvPr>
        </p:nvSpPr>
        <p:spPr/>
        <p:txBody>
          <a:bodyPr/>
          <a:lstStyle/>
          <a:p>
            <a:r>
              <a:rPr lang="ja-JP" altLang="en-US" dirty="0"/>
              <a:t>実装について</a:t>
            </a:r>
            <a:endParaRPr kumimoji="1" lang="ja-JP" altLang="en-US" dirty="0"/>
          </a:p>
        </p:txBody>
      </p:sp>
      <p:sp>
        <p:nvSpPr>
          <p:cNvPr id="3" name="コンテンツ プレースホルダー 2">
            <a:extLst>
              <a:ext uri="{FF2B5EF4-FFF2-40B4-BE49-F238E27FC236}">
                <a16:creationId xmlns:a16="http://schemas.microsoft.com/office/drawing/2014/main" id="{4136A2D2-00D2-DA9C-E0FC-62520AD17B71}"/>
              </a:ext>
            </a:extLst>
          </p:cNvPr>
          <p:cNvSpPr>
            <a:spLocks noGrp="1"/>
          </p:cNvSpPr>
          <p:nvPr>
            <p:ph idx="1"/>
          </p:nvPr>
        </p:nvSpPr>
        <p:spPr/>
        <p:txBody>
          <a:bodyPr/>
          <a:lstStyle/>
          <a:p>
            <a:pPr marL="0" indent="0">
              <a:buNone/>
            </a:pPr>
            <a:r>
              <a:rPr kumimoji="1" lang="ja-JP" altLang="en-US" dirty="0"/>
              <a:t>実行可能な命令セット</a:t>
            </a:r>
            <a:endParaRPr kumimoji="1" lang="en-US" altLang="ja-JP" dirty="0"/>
          </a:p>
          <a:p>
            <a:pPr marL="0" indent="0">
              <a:buNone/>
            </a:pPr>
            <a:r>
              <a:rPr kumimoji="1" lang="ja-JP" altLang="en-US" dirty="0"/>
              <a:t>・</a:t>
            </a:r>
            <a:r>
              <a:rPr kumimoji="1" lang="en-US" altLang="ja-JP" dirty="0"/>
              <a:t>ADD, SUB, MUL, DIV   … </a:t>
            </a:r>
            <a:r>
              <a:rPr kumimoji="1" lang="ja-JP" altLang="en-US" dirty="0"/>
              <a:t>算術演算</a:t>
            </a:r>
            <a:endParaRPr kumimoji="1" lang="en-US" altLang="ja-JP" dirty="0"/>
          </a:p>
          <a:p>
            <a:pPr marL="0" indent="0">
              <a:buNone/>
            </a:pPr>
            <a:r>
              <a:rPr lang="ja-JP" altLang="en-US" dirty="0"/>
              <a:t>・</a:t>
            </a:r>
            <a:r>
              <a:rPr lang="en-US" altLang="ja-JP" dirty="0"/>
              <a:t>PUSH, POP                   …  </a:t>
            </a:r>
            <a:r>
              <a:rPr lang="ja-JP" altLang="en-US" dirty="0"/>
              <a:t>スタック操作</a:t>
            </a:r>
            <a:endParaRPr lang="en-US" altLang="ja-JP" dirty="0"/>
          </a:p>
          <a:p>
            <a:pPr marL="0" indent="0">
              <a:buNone/>
            </a:pPr>
            <a:r>
              <a:rPr kumimoji="1" lang="ja-JP" altLang="en-US" dirty="0"/>
              <a:t>・</a:t>
            </a:r>
            <a:r>
              <a:rPr kumimoji="1" lang="en-US" altLang="ja-JP" dirty="0"/>
              <a:t>STORE, LOAD               …  </a:t>
            </a:r>
            <a:r>
              <a:rPr kumimoji="1" lang="ja-JP" altLang="en-US" dirty="0"/>
              <a:t>メモリ操作</a:t>
            </a:r>
            <a:endParaRPr kumimoji="1" lang="en-US" altLang="ja-JP" dirty="0"/>
          </a:p>
          <a:p>
            <a:pPr marL="0" indent="0">
              <a:buNone/>
            </a:pPr>
            <a:r>
              <a:rPr kumimoji="1" lang="ja-JP" altLang="en-US" dirty="0"/>
              <a:t>・</a:t>
            </a:r>
            <a:r>
              <a:rPr kumimoji="1" lang="en-US" altLang="ja-JP" dirty="0"/>
              <a:t>LABEL, JUMP, JPEQ     …  </a:t>
            </a:r>
            <a:r>
              <a:rPr kumimoji="1" lang="ja-JP" altLang="en-US" dirty="0"/>
              <a:t>命令列操作</a:t>
            </a:r>
            <a:endParaRPr kumimoji="1" lang="en-US" altLang="ja-JP" dirty="0"/>
          </a:p>
          <a:p>
            <a:pPr marL="0" indent="0">
              <a:buNone/>
            </a:pPr>
            <a:r>
              <a:rPr lang="ja-JP" altLang="en-US" dirty="0"/>
              <a:t>・</a:t>
            </a:r>
            <a:r>
              <a:rPr lang="en-US" altLang="ja-JP" dirty="0"/>
              <a:t>FUNC, CALL, RET         …  </a:t>
            </a:r>
            <a:r>
              <a:rPr lang="ja-JP" altLang="en-US" dirty="0"/>
              <a:t>関数操作</a:t>
            </a:r>
            <a:endParaRPr lang="en-US" altLang="ja-JP" dirty="0"/>
          </a:p>
          <a:p>
            <a:pPr marL="0" indent="0">
              <a:buNone/>
            </a:pPr>
            <a:r>
              <a:rPr lang="ja-JP" altLang="en-US" dirty="0"/>
              <a:t>・</a:t>
            </a:r>
            <a:r>
              <a:rPr lang="en-US" altLang="ja-JP" dirty="0"/>
              <a:t>END, PRINT                  …  </a:t>
            </a:r>
            <a:r>
              <a:rPr lang="ja-JP" altLang="en-US" dirty="0"/>
              <a:t>その他</a:t>
            </a:r>
            <a:endParaRPr kumimoji="1" lang="ja-JP" altLang="en-US" dirty="0"/>
          </a:p>
        </p:txBody>
      </p:sp>
    </p:spTree>
    <p:extLst>
      <p:ext uri="{BB962C8B-B14F-4D97-AF65-F5344CB8AC3E}">
        <p14:creationId xmlns:p14="http://schemas.microsoft.com/office/powerpoint/2010/main" val="23017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19504F-3AF2-99A8-F063-520388660086}"/>
              </a:ext>
            </a:extLst>
          </p:cNvPr>
          <p:cNvSpPr>
            <a:spLocks noGrp="1"/>
          </p:cNvSpPr>
          <p:nvPr>
            <p:ph type="title"/>
          </p:nvPr>
        </p:nvSpPr>
        <p:spPr/>
        <p:txBody>
          <a:bodyPr/>
          <a:lstStyle/>
          <a:p>
            <a:r>
              <a:rPr kumimoji="1" lang="ja-JP" altLang="en-US" dirty="0"/>
              <a:t>実装について </a:t>
            </a:r>
            <a:r>
              <a:rPr kumimoji="1" lang="en-US" altLang="ja-JP" dirty="0"/>
              <a:t>(</a:t>
            </a:r>
            <a:r>
              <a:rPr kumimoji="1" lang="ja-JP" altLang="en-US" dirty="0"/>
              <a:t>算術演算</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F2B14D3-0BC2-CDB9-D8AC-DD34F0D428C3}"/>
              </a:ext>
            </a:extLst>
          </p:cNvPr>
          <p:cNvSpPr>
            <a:spLocks noGrp="1"/>
          </p:cNvSpPr>
          <p:nvPr>
            <p:ph idx="1"/>
          </p:nvPr>
        </p:nvSpPr>
        <p:spPr/>
        <p:txBody>
          <a:bodyPr/>
          <a:lstStyle/>
          <a:p>
            <a:pPr marL="0" indent="0">
              <a:buNone/>
            </a:pPr>
            <a:r>
              <a:rPr lang="en-US" altLang="ja-JP" sz="3600" dirty="0"/>
              <a:t>ADD, SUB, MUL, DIV</a:t>
            </a:r>
          </a:p>
          <a:p>
            <a:pPr marL="0" indent="0">
              <a:buNone/>
            </a:pPr>
            <a:endParaRPr kumimoji="1" lang="en-US" altLang="ja-JP" dirty="0"/>
          </a:p>
          <a:p>
            <a:pPr marL="0" indent="0">
              <a:buNone/>
            </a:pPr>
            <a:r>
              <a:rPr kumimoji="1" lang="ja-JP" altLang="en-US" dirty="0"/>
              <a:t>説明 </a:t>
            </a:r>
            <a:r>
              <a:rPr kumimoji="1" lang="en-US" altLang="ja-JP" dirty="0"/>
              <a:t>:</a:t>
            </a:r>
          </a:p>
          <a:p>
            <a:pPr marL="0" indent="0">
              <a:buNone/>
            </a:pPr>
            <a:r>
              <a:rPr lang="ja-JP" altLang="en-US" sz="2000" dirty="0"/>
              <a:t>スタックの上二つを用いて算術演算を行い、結果をスタックに</a:t>
            </a:r>
            <a:r>
              <a:rPr lang="en-US" altLang="ja-JP" sz="2000" dirty="0"/>
              <a:t>PUSH</a:t>
            </a:r>
            <a:r>
              <a:rPr lang="ja-JP" altLang="en-US" sz="2000" dirty="0"/>
              <a:t>する。</a:t>
            </a:r>
            <a:endParaRPr lang="en-US" altLang="ja-JP" sz="2000" dirty="0"/>
          </a:p>
          <a:p>
            <a:pPr marL="0" indent="0">
              <a:buNone/>
            </a:pPr>
            <a:endParaRPr kumimoji="1" lang="en-US" altLang="ja-JP" sz="2000" dirty="0"/>
          </a:p>
          <a:p>
            <a:pPr marL="0" indent="0">
              <a:buNone/>
            </a:pPr>
            <a:r>
              <a:rPr lang="ja-JP" altLang="en-US" dirty="0"/>
              <a:t>詳細</a:t>
            </a:r>
            <a:r>
              <a:rPr lang="en-US" altLang="ja-JP" dirty="0"/>
              <a:t> </a:t>
            </a:r>
            <a:r>
              <a:rPr kumimoji="1" lang="en-US" altLang="ja-JP" dirty="0"/>
              <a:t>:</a:t>
            </a:r>
          </a:p>
          <a:p>
            <a:pPr marL="0" indent="0">
              <a:buNone/>
            </a:pPr>
            <a:r>
              <a:rPr lang="ja-JP" altLang="en-US" sz="2000" dirty="0"/>
              <a:t>演算は必ず </a:t>
            </a:r>
            <a:r>
              <a:rPr lang="en-US" altLang="ja-JP" sz="2000" dirty="0"/>
              <a:t>(</a:t>
            </a:r>
            <a:r>
              <a:rPr lang="ja-JP" altLang="en-US" sz="2000" dirty="0"/>
              <a:t>スタックの上から二番目の値</a:t>
            </a:r>
            <a:r>
              <a:rPr lang="en-US" altLang="ja-JP" sz="2000" dirty="0"/>
              <a:t>) op (</a:t>
            </a:r>
            <a:r>
              <a:rPr lang="ja-JP" altLang="en-US" sz="2000" dirty="0"/>
              <a:t>スタックの一番上の値</a:t>
            </a:r>
            <a:r>
              <a:rPr lang="en-US" altLang="ja-JP" sz="2000" dirty="0"/>
              <a:t>)</a:t>
            </a:r>
            <a:r>
              <a:rPr lang="ja-JP" altLang="en-US" sz="2000" dirty="0"/>
              <a:t>で行うものとする。</a:t>
            </a:r>
            <a:endParaRPr lang="en-US" altLang="ja-JP" sz="2000" dirty="0"/>
          </a:p>
          <a:p>
            <a:pPr marL="0" indent="0">
              <a:buNone/>
            </a:pPr>
            <a:r>
              <a:rPr lang="en-US" altLang="ja-JP" sz="2000" dirty="0"/>
              <a:t>DIV </a:t>
            </a:r>
            <a:r>
              <a:rPr lang="ja-JP" altLang="en-US" sz="2000" dirty="0"/>
              <a:t>の</a:t>
            </a:r>
            <a:r>
              <a:rPr lang="en-US" altLang="ja-JP" sz="2000" dirty="0"/>
              <a:t>0</a:t>
            </a:r>
            <a:r>
              <a:rPr lang="ja-JP" altLang="en-US" sz="2000" dirty="0"/>
              <a:t>割りに関しては、エラーメッセージを出し強制終了とする。</a:t>
            </a:r>
            <a:endParaRPr lang="en-US" altLang="ja-JP" sz="2000" dirty="0"/>
          </a:p>
        </p:txBody>
      </p:sp>
    </p:spTree>
    <p:extLst>
      <p:ext uri="{BB962C8B-B14F-4D97-AF65-F5344CB8AC3E}">
        <p14:creationId xmlns:p14="http://schemas.microsoft.com/office/powerpoint/2010/main" val="3359894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19504F-3AF2-99A8-F063-520388660086}"/>
              </a:ext>
            </a:extLst>
          </p:cNvPr>
          <p:cNvSpPr>
            <a:spLocks noGrp="1"/>
          </p:cNvSpPr>
          <p:nvPr>
            <p:ph type="title"/>
          </p:nvPr>
        </p:nvSpPr>
        <p:spPr/>
        <p:txBody>
          <a:bodyPr/>
          <a:lstStyle/>
          <a:p>
            <a:r>
              <a:rPr kumimoji="1" lang="ja-JP" altLang="en-US" dirty="0"/>
              <a:t>実装について </a:t>
            </a:r>
            <a:r>
              <a:rPr kumimoji="1" lang="en-US" altLang="ja-JP" dirty="0"/>
              <a:t>(</a:t>
            </a:r>
            <a:r>
              <a:rPr kumimoji="1" lang="ja-JP" altLang="en-US" dirty="0"/>
              <a:t>算術演算</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F2B14D3-0BC2-CDB9-D8AC-DD34F0D428C3}"/>
              </a:ext>
            </a:extLst>
          </p:cNvPr>
          <p:cNvSpPr>
            <a:spLocks noGrp="1"/>
          </p:cNvSpPr>
          <p:nvPr>
            <p:ph idx="1"/>
          </p:nvPr>
        </p:nvSpPr>
        <p:spPr/>
        <p:txBody>
          <a:bodyPr/>
          <a:lstStyle/>
          <a:p>
            <a:pPr marL="0" indent="0">
              <a:buNone/>
            </a:pPr>
            <a:r>
              <a:rPr lang="en-US" altLang="ja-JP" sz="3600" dirty="0"/>
              <a:t>ADD, SUB, MUL, DIV</a:t>
            </a:r>
          </a:p>
          <a:p>
            <a:pPr marL="0" indent="0">
              <a:buNone/>
            </a:pPr>
            <a:endParaRPr kumimoji="1" lang="en-US" altLang="ja-JP" dirty="0"/>
          </a:p>
          <a:p>
            <a:pPr marL="0" indent="0">
              <a:buNone/>
            </a:pPr>
            <a:r>
              <a:rPr kumimoji="1" lang="ja-JP" altLang="en-US" dirty="0"/>
              <a:t>説明 </a:t>
            </a:r>
            <a:r>
              <a:rPr kumimoji="1" lang="en-US" altLang="ja-JP" dirty="0"/>
              <a:t>:</a:t>
            </a:r>
          </a:p>
          <a:p>
            <a:pPr marL="0" indent="0">
              <a:buNone/>
            </a:pPr>
            <a:r>
              <a:rPr lang="ja-JP" altLang="en-US" sz="2000" dirty="0"/>
              <a:t>スタックの上二つを用いて算術演算を行い、結果をスタックに</a:t>
            </a:r>
            <a:r>
              <a:rPr lang="en-US" altLang="ja-JP" sz="2000" dirty="0"/>
              <a:t>PUSH</a:t>
            </a:r>
            <a:r>
              <a:rPr lang="ja-JP" altLang="en-US" sz="2000" dirty="0"/>
              <a:t>する。</a:t>
            </a:r>
            <a:endParaRPr lang="en-US" altLang="ja-JP" sz="2000" dirty="0"/>
          </a:p>
          <a:p>
            <a:pPr marL="0" indent="0">
              <a:buNone/>
            </a:pPr>
            <a:endParaRPr kumimoji="1" lang="en-US" altLang="ja-JP" sz="2000" dirty="0"/>
          </a:p>
          <a:p>
            <a:pPr marL="0" indent="0">
              <a:buNone/>
            </a:pPr>
            <a:r>
              <a:rPr lang="ja-JP" altLang="en-US" dirty="0"/>
              <a:t>詳細</a:t>
            </a:r>
            <a:r>
              <a:rPr lang="en-US" altLang="ja-JP" dirty="0"/>
              <a:t> </a:t>
            </a:r>
            <a:r>
              <a:rPr kumimoji="1" lang="en-US" altLang="ja-JP" dirty="0"/>
              <a:t>:</a:t>
            </a:r>
          </a:p>
          <a:p>
            <a:pPr marL="0" indent="0">
              <a:buNone/>
            </a:pPr>
            <a:r>
              <a:rPr lang="ja-JP" altLang="en-US" sz="2000" dirty="0"/>
              <a:t>演算は必ず </a:t>
            </a:r>
            <a:r>
              <a:rPr lang="en-US" altLang="ja-JP" sz="2000" dirty="0"/>
              <a:t>(</a:t>
            </a:r>
            <a:r>
              <a:rPr lang="ja-JP" altLang="en-US" sz="2000" dirty="0"/>
              <a:t>スタックの上から二番目の値</a:t>
            </a:r>
            <a:r>
              <a:rPr lang="en-US" altLang="ja-JP" sz="2000" dirty="0"/>
              <a:t>) op (</a:t>
            </a:r>
            <a:r>
              <a:rPr lang="ja-JP" altLang="en-US" sz="2000" dirty="0"/>
              <a:t>スタックの一番上の値</a:t>
            </a:r>
            <a:r>
              <a:rPr lang="en-US" altLang="ja-JP" sz="2000" dirty="0"/>
              <a:t>)</a:t>
            </a:r>
            <a:r>
              <a:rPr lang="ja-JP" altLang="en-US" sz="2000" dirty="0"/>
              <a:t>で行うものとする。</a:t>
            </a:r>
            <a:endParaRPr lang="en-US" altLang="ja-JP" sz="2000" dirty="0"/>
          </a:p>
          <a:p>
            <a:pPr marL="0" indent="0">
              <a:buNone/>
            </a:pPr>
            <a:r>
              <a:rPr lang="en-US" altLang="ja-JP" sz="2000" dirty="0"/>
              <a:t>DIV </a:t>
            </a:r>
            <a:r>
              <a:rPr lang="ja-JP" altLang="en-US" sz="2000" dirty="0"/>
              <a:t>の</a:t>
            </a:r>
            <a:r>
              <a:rPr lang="en-US" altLang="ja-JP" sz="2000" dirty="0"/>
              <a:t>0</a:t>
            </a:r>
            <a:r>
              <a:rPr lang="ja-JP" altLang="en-US" sz="2000" dirty="0"/>
              <a:t>割りに関しては、エラーメッセージを出し強制終了とする。</a:t>
            </a:r>
            <a:endParaRPr lang="en-US" altLang="ja-JP" sz="2000" dirty="0"/>
          </a:p>
        </p:txBody>
      </p:sp>
    </p:spTree>
    <p:extLst>
      <p:ext uri="{BB962C8B-B14F-4D97-AF65-F5344CB8AC3E}">
        <p14:creationId xmlns:p14="http://schemas.microsoft.com/office/powerpoint/2010/main" val="2754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7CA2C0-2A77-E18A-B5F2-95185A6ED783}"/>
              </a:ext>
            </a:extLst>
          </p:cNvPr>
          <p:cNvSpPr>
            <a:spLocks noGrp="1"/>
          </p:cNvSpPr>
          <p:nvPr>
            <p:ph type="title"/>
          </p:nvPr>
        </p:nvSpPr>
        <p:spPr/>
        <p:txBody>
          <a:bodyPr/>
          <a:lstStyle/>
          <a:p>
            <a:r>
              <a:rPr lang="ja-JP" altLang="en-US" dirty="0"/>
              <a:t>スタック操作</a:t>
            </a:r>
            <a:endParaRPr kumimoji="1" lang="ja-JP" altLang="en-US" dirty="0"/>
          </a:p>
        </p:txBody>
      </p:sp>
      <p:sp>
        <p:nvSpPr>
          <p:cNvPr id="3" name="コンテンツ プレースホルダー 2">
            <a:extLst>
              <a:ext uri="{FF2B5EF4-FFF2-40B4-BE49-F238E27FC236}">
                <a16:creationId xmlns:a16="http://schemas.microsoft.com/office/drawing/2014/main" id="{61CEA752-0178-AF52-95C0-660AAC199634}"/>
              </a:ext>
            </a:extLst>
          </p:cNvPr>
          <p:cNvSpPr>
            <a:spLocks noGrp="1"/>
          </p:cNvSpPr>
          <p:nvPr>
            <p:ph idx="1"/>
          </p:nvPr>
        </p:nvSpPr>
        <p:spPr/>
        <p:txBody>
          <a:bodyPr>
            <a:normAutofit/>
          </a:bodyPr>
          <a:lstStyle/>
          <a:p>
            <a:pPr marL="0" indent="0">
              <a:buNone/>
            </a:pPr>
            <a:r>
              <a:rPr lang="en-US" altLang="ja-JP" dirty="0"/>
              <a:t>PUSH op1</a:t>
            </a:r>
          </a:p>
          <a:p>
            <a:pPr marL="0" indent="0">
              <a:buNone/>
            </a:pPr>
            <a:endParaRPr lang="en-US" altLang="ja-JP" sz="2000" dirty="0"/>
          </a:p>
          <a:p>
            <a:pPr marL="0" indent="0">
              <a:buNone/>
            </a:pPr>
            <a:r>
              <a:rPr kumimoji="1" lang="ja-JP" altLang="en-US" dirty="0"/>
              <a:t>説明 </a:t>
            </a:r>
            <a:r>
              <a:rPr kumimoji="1" lang="en-US" altLang="ja-JP" dirty="0"/>
              <a:t>:</a:t>
            </a:r>
          </a:p>
          <a:p>
            <a:pPr marL="0" indent="0">
              <a:buNone/>
            </a:pPr>
            <a:r>
              <a:rPr lang="ja-JP" altLang="en-US" sz="2000" dirty="0"/>
              <a:t>スタックに </a:t>
            </a:r>
            <a:r>
              <a:rPr lang="en-US" altLang="ja-JP" sz="2000" dirty="0"/>
              <a:t>op1 </a:t>
            </a:r>
            <a:r>
              <a:rPr lang="ja-JP" altLang="en-US" sz="2000" dirty="0"/>
              <a:t>で指定した値を投入する。</a:t>
            </a:r>
            <a:endParaRPr lang="en-US" altLang="ja-JP" sz="2000" dirty="0"/>
          </a:p>
          <a:p>
            <a:pPr marL="0" indent="0">
              <a:buNone/>
            </a:pPr>
            <a:endParaRPr lang="en-US" altLang="ja-JP" dirty="0"/>
          </a:p>
          <a:p>
            <a:pPr marL="0" indent="0">
              <a:buNone/>
            </a:pPr>
            <a:r>
              <a:rPr lang="en-US" altLang="ja-JP" dirty="0"/>
              <a:t>POP</a:t>
            </a:r>
          </a:p>
          <a:p>
            <a:pPr marL="0" indent="0">
              <a:buNone/>
            </a:pPr>
            <a:endParaRPr lang="en-US" altLang="ja-JP" sz="2000" dirty="0"/>
          </a:p>
          <a:p>
            <a:pPr marL="0" indent="0">
              <a:buNone/>
            </a:pPr>
            <a:r>
              <a:rPr kumimoji="1" lang="ja-JP" altLang="en-US" dirty="0"/>
              <a:t>説明 </a:t>
            </a:r>
            <a:r>
              <a:rPr kumimoji="1" lang="en-US" altLang="ja-JP" dirty="0"/>
              <a:t>:</a:t>
            </a:r>
          </a:p>
          <a:p>
            <a:pPr marL="0" indent="0">
              <a:buNone/>
            </a:pPr>
            <a:r>
              <a:rPr lang="ja-JP" altLang="en-US" sz="2000" dirty="0"/>
              <a:t>スタックの一番上の値を破棄する。</a:t>
            </a: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92706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7CA2C0-2A77-E18A-B5F2-95185A6ED783}"/>
              </a:ext>
            </a:extLst>
          </p:cNvPr>
          <p:cNvSpPr>
            <a:spLocks noGrp="1"/>
          </p:cNvSpPr>
          <p:nvPr>
            <p:ph type="title"/>
          </p:nvPr>
        </p:nvSpPr>
        <p:spPr/>
        <p:txBody>
          <a:bodyPr/>
          <a:lstStyle/>
          <a:p>
            <a:r>
              <a:rPr kumimoji="1" lang="ja-JP" altLang="en-US" dirty="0"/>
              <a:t>メモリ操作</a:t>
            </a:r>
          </a:p>
        </p:txBody>
      </p:sp>
      <p:sp>
        <p:nvSpPr>
          <p:cNvPr id="3" name="コンテンツ プレースホルダー 2">
            <a:extLst>
              <a:ext uri="{FF2B5EF4-FFF2-40B4-BE49-F238E27FC236}">
                <a16:creationId xmlns:a16="http://schemas.microsoft.com/office/drawing/2014/main" id="{61CEA752-0178-AF52-95C0-660AAC199634}"/>
              </a:ext>
            </a:extLst>
          </p:cNvPr>
          <p:cNvSpPr>
            <a:spLocks noGrp="1"/>
          </p:cNvSpPr>
          <p:nvPr>
            <p:ph idx="1"/>
          </p:nvPr>
        </p:nvSpPr>
        <p:spPr/>
        <p:txBody>
          <a:bodyPr>
            <a:normAutofit fontScale="92500" lnSpcReduction="10000"/>
          </a:bodyPr>
          <a:lstStyle/>
          <a:p>
            <a:pPr marL="0" indent="0">
              <a:buNone/>
            </a:pPr>
            <a:r>
              <a:rPr lang="en-US" altLang="ja-JP" dirty="0"/>
              <a:t>STORE op1</a:t>
            </a:r>
          </a:p>
          <a:p>
            <a:pPr marL="0" indent="0">
              <a:buNone/>
            </a:pPr>
            <a:endParaRPr lang="en-US" altLang="ja-JP" sz="2000" dirty="0"/>
          </a:p>
          <a:p>
            <a:pPr marL="0" indent="0">
              <a:buNone/>
            </a:pPr>
            <a:r>
              <a:rPr kumimoji="1" lang="ja-JP" altLang="en-US" dirty="0"/>
              <a:t>説明 </a:t>
            </a:r>
            <a:r>
              <a:rPr kumimoji="1" lang="en-US" altLang="ja-JP" dirty="0"/>
              <a:t>:</a:t>
            </a:r>
          </a:p>
          <a:p>
            <a:pPr marL="0" indent="0">
              <a:buNone/>
            </a:pPr>
            <a:r>
              <a:rPr lang="en-US" altLang="ja-JP" sz="2000" dirty="0"/>
              <a:t>op1</a:t>
            </a:r>
            <a:r>
              <a:rPr lang="ja-JP" altLang="en-US" sz="2000" dirty="0"/>
              <a:t>で指定したメモリ番地にスタックの</a:t>
            </a:r>
            <a:endParaRPr lang="en-US" altLang="ja-JP" sz="2000" dirty="0"/>
          </a:p>
          <a:p>
            <a:pPr marL="0" indent="0">
              <a:buNone/>
            </a:pPr>
            <a:r>
              <a:rPr lang="ja-JP" altLang="en-US" sz="2000" dirty="0"/>
              <a:t>一番上の値を保存する。</a:t>
            </a:r>
            <a:endParaRPr lang="en-US" altLang="ja-JP" sz="2000" dirty="0"/>
          </a:p>
          <a:p>
            <a:pPr marL="0" indent="0">
              <a:buNone/>
            </a:pPr>
            <a:endParaRPr lang="en-US" altLang="ja-JP" sz="2000" dirty="0"/>
          </a:p>
          <a:p>
            <a:pPr marL="0" indent="0">
              <a:buNone/>
            </a:pPr>
            <a:r>
              <a:rPr lang="en-US" altLang="ja-JP" dirty="0"/>
              <a:t>LOAD op1</a:t>
            </a:r>
          </a:p>
          <a:p>
            <a:pPr marL="0" indent="0">
              <a:buNone/>
            </a:pPr>
            <a:endParaRPr lang="en-US" altLang="ja-JP" sz="2000" dirty="0"/>
          </a:p>
          <a:p>
            <a:pPr marL="0" indent="0">
              <a:buNone/>
            </a:pPr>
            <a:r>
              <a:rPr kumimoji="1" lang="ja-JP" altLang="en-US" dirty="0"/>
              <a:t>説明 </a:t>
            </a:r>
            <a:r>
              <a:rPr kumimoji="1" lang="en-US" altLang="ja-JP" dirty="0"/>
              <a:t>:</a:t>
            </a:r>
          </a:p>
          <a:p>
            <a:pPr marL="0" indent="0">
              <a:buNone/>
            </a:pPr>
            <a:r>
              <a:rPr lang="en-US" altLang="ja-JP" sz="2000" dirty="0"/>
              <a:t>Op1</a:t>
            </a:r>
            <a:r>
              <a:rPr lang="ja-JP" altLang="en-US" sz="2000" dirty="0"/>
              <a:t>で指定したメモリ番地の値を</a:t>
            </a:r>
            <a:endParaRPr lang="en-US" altLang="ja-JP" sz="2000" dirty="0"/>
          </a:p>
          <a:p>
            <a:pPr marL="0" indent="0">
              <a:buNone/>
            </a:pPr>
            <a:r>
              <a:rPr lang="ja-JP" altLang="en-US" sz="2000" dirty="0"/>
              <a:t>スタックの一番上に</a:t>
            </a:r>
            <a:r>
              <a:rPr lang="en-US" altLang="ja-JP" sz="2000" dirty="0"/>
              <a:t>PUSH</a:t>
            </a:r>
            <a:r>
              <a:rPr lang="ja-JP" altLang="en-US" sz="2000" dirty="0"/>
              <a:t>する。</a:t>
            </a:r>
            <a:endParaRPr lang="en-US" altLang="ja-JP" dirty="0"/>
          </a:p>
          <a:p>
            <a:pPr marL="0" indent="0">
              <a:buNone/>
            </a:pPr>
            <a:endParaRPr kumimoji="1" lang="en-US" altLang="ja-JP" dirty="0"/>
          </a:p>
          <a:p>
            <a:pPr marL="0" indent="0">
              <a:buNone/>
            </a:pPr>
            <a:endParaRPr kumimoji="1" lang="ja-JP" altLang="en-US" dirty="0"/>
          </a:p>
        </p:txBody>
      </p:sp>
      <p:pic>
        <p:nvPicPr>
          <p:cNvPr id="5" name="図 4" descr="タイムライン が含まれている画像&#10;&#10;自動的に生成された説明">
            <a:extLst>
              <a:ext uri="{FF2B5EF4-FFF2-40B4-BE49-F238E27FC236}">
                <a16:creationId xmlns:a16="http://schemas.microsoft.com/office/drawing/2014/main" id="{11627038-F12E-07D9-F761-D189CF354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210" y="2286554"/>
            <a:ext cx="6096851" cy="3429479"/>
          </a:xfrm>
          <a:prstGeom prst="rect">
            <a:avLst/>
          </a:prstGeom>
        </p:spPr>
      </p:pic>
      <p:sp>
        <p:nvSpPr>
          <p:cNvPr id="6" name="正方形/長方形 5">
            <a:extLst>
              <a:ext uri="{FF2B5EF4-FFF2-40B4-BE49-F238E27FC236}">
                <a16:creationId xmlns:a16="http://schemas.microsoft.com/office/drawing/2014/main" id="{26998D97-49B3-F97C-47BF-B05E7AD37ED5}"/>
              </a:ext>
            </a:extLst>
          </p:cNvPr>
          <p:cNvSpPr/>
          <p:nvPr/>
        </p:nvSpPr>
        <p:spPr>
          <a:xfrm>
            <a:off x="5772150" y="1921153"/>
            <a:ext cx="2774950" cy="1477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25AF9B7-30DC-4FD0-648C-6688D45EFC8A}"/>
              </a:ext>
            </a:extLst>
          </p:cNvPr>
          <p:cNvSpPr txBox="1"/>
          <p:nvPr/>
        </p:nvSpPr>
        <p:spPr>
          <a:xfrm>
            <a:off x="8210550" y="5669498"/>
            <a:ext cx="1834156" cy="276999"/>
          </a:xfrm>
          <a:prstGeom prst="rect">
            <a:avLst/>
          </a:prstGeom>
          <a:noFill/>
        </p:spPr>
        <p:txBody>
          <a:bodyPr wrap="none" rtlCol="0">
            <a:spAutoFit/>
          </a:bodyPr>
          <a:lstStyle/>
          <a:p>
            <a:r>
              <a:rPr kumimoji="1" lang="en-US" altLang="ja-JP" sz="1200" dirty="0"/>
              <a:t>LOAD</a:t>
            </a:r>
            <a:r>
              <a:rPr kumimoji="1" lang="ja-JP" altLang="en-US" sz="1200" dirty="0"/>
              <a:t>命令のイメージ図</a:t>
            </a:r>
          </a:p>
        </p:txBody>
      </p:sp>
    </p:spTree>
    <p:extLst>
      <p:ext uri="{BB962C8B-B14F-4D97-AF65-F5344CB8AC3E}">
        <p14:creationId xmlns:p14="http://schemas.microsoft.com/office/powerpoint/2010/main" val="14906603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948</Words>
  <Application>Microsoft Office PowerPoint</Application>
  <PresentationFormat>ワイド画面</PresentationFormat>
  <Paragraphs>163</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情報科学特別講義A C++を用いた関数実行可能なスタックマシンの実装と評価</vt:lpstr>
      <vt:lpstr>目次</vt:lpstr>
      <vt:lpstr>コンセプト</vt:lpstr>
      <vt:lpstr>要件定義</vt:lpstr>
      <vt:lpstr>実装について</vt:lpstr>
      <vt:lpstr>実装について (算術演算)</vt:lpstr>
      <vt:lpstr>実装について (算術演算)</vt:lpstr>
      <vt:lpstr>スタック操作</vt:lpstr>
      <vt:lpstr>メモリ操作</vt:lpstr>
      <vt:lpstr>命令列操作</vt:lpstr>
      <vt:lpstr>関数操作</vt:lpstr>
      <vt:lpstr>関数操作</vt:lpstr>
      <vt:lpstr>その他</vt:lpstr>
      <vt:lpstr>デモ</vt:lpstr>
      <vt:lpstr>評価</vt:lpstr>
      <vt:lpstr>今後の展望</vt:lpstr>
      <vt:lpstr>今後の展望</vt:lpstr>
      <vt:lpstr>質問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情報科学特別講義A</dc:title>
  <dc:creator>阿部 碧音</dc:creator>
  <cp:lastModifiedBy>阿部 碧音</cp:lastModifiedBy>
  <cp:revision>13</cp:revision>
  <dcterms:created xsi:type="dcterms:W3CDTF">2023-05-26T05:01:00Z</dcterms:created>
  <dcterms:modified xsi:type="dcterms:W3CDTF">2023-05-26T05:57:25Z</dcterms:modified>
</cp:coreProperties>
</file>