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81" r:id="rId6"/>
    <p:sldId id="282" r:id="rId7"/>
    <p:sldId id="283" r:id="rId8"/>
    <p:sldId id="28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684"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ema\stackMachine\docs\&#31532;2&#22238;&#30330;&#34920;&#36039;&#26009;\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各実装の実行時間</a:t>
            </a:r>
          </a:p>
        </c:rich>
      </c:tx>
      <c:layout>
        <c:manualLayout>
          <c:xMode val="edge"/>
          <c:yMode val="edge"/>
          <c:x val="0.35104329104015647"/>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C++実装</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100</c:v>
                </c:pt>
                <c:pt idx="1">
                  <c:v>1000</c:v>
                </c:pt>
                <c:pt idx="2">
                  <c:v>10000</c:v>
                </c:pt>
                <c:pt idx="3">
                  <c:v>100000</c:v>
                </c:pt>
                <c:pt idx="4">
                  <c:v>1000000</c:v>
                </c:pt>
                <c:pt idx="5">
                  <c:v>10000000</c:v>
                </c:pt>
                <c:pt idx="6">
                  <c:v>100000000</c:v>
                </c:pt>
              </c:numCache>
            </c:numRef>
          </c:cat>
          <c:val>
            <c:numRef>
              <c:f>Sheet1!$B$2:$B$8</c:f>
              <c:numCache>
                <c:formatCode>General</c:formatCode>
                <c:ptCount val="7"/>
                <c:pt idx="0">
                  <c:v>11.029730000000002</c:v>
                </c:pt>
                <c:pt idx="1">
                  <c:v>10.54588</c:v>
                </c:pt>
                <c:pt idx="2">
                  <c:v>11.239030000000001</c:v>
                </c:pt>
                <c:pt idx="3">
                  <c:v>11.04922</c:v>
                </c:pt>
                <c:pt idx="4">
                  <c:v>12.076899999999998</c:v>
                </c:pt>
                <c:pt idx="5">
                  <c:v>25.292940000000002</c:v>
                </c:pt>
                <c:pt idx="6">
                  <c:v>154.82031000000001</c:v>
                </c:pt>
              </c:numCache>
            </c:numRef>
          </c:val>
          <c:smooth val="0"/>
          <c:extLst>
            <c:ext xmlns:c16="http://schemas.microsoft.com/office/drawing/2014/chart" uri="{C3380CC4-5D6E-409C-BE32-E72D297353CC}">
              <c16:uniqueId val="{00000000-0DBF-4187-9521-77C3FFDB062F}"/>
            </c:ext>
          </c:extLst>
        </c:ser>
        <c:ser>
          <c:idx val="1"/>
          <c:order val="1"/>
          <c:tx>
            <c:strRef>
              <c:f>Sheet1!$C$1</c:f>
              <c:strCache>
                <c:ptCount val="1"/>
                <c:pt idx="0">
                  <c:v>VM実装</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100</c:v>
                </c:pt>
                <c:pt idx="1">
                  <c:v>1000</c:v>
                </c:pt>
                <c:pt idx="2">
                  <c:v>10000</c:v>
                </c:pt>
                <c:pt idx="3">
                  <c:v>100000</c:v>
                </c:pt>
                <c:pt idx="4">
                  <c:v>1000000</c:v>
                </c:pt>
                <c:pt idx="5">
                  <c:v>10000000</c:v>
                </c:pt>
                <c:pt idx="6">
                  <c:v>100000000</c:v>
                </c:pt>
              </c:numCache>
            </c:numRef>
          </c:cat>
          <c:val>
            <c:numRef>
              <c:f>Sheet1!$C$2:$C$8</c:f>
              <c:numCache>
                <c:formatCode>General</c:formatCode>
                <c:ptCount val="7"/>
                <c:pt idx="0">
                  <c:v>13.128499999999999</c:v>
                </c:pt>
                <c:pt idx="1">
                  <c:v>26.566639999999996</c:v>
                </c:pt>
                <c:pt idx="2">
                  <c:v>184.17068999999998</c:v>
                </c:pt>
                <c:pt idx="3">
                  <c:v>1747.85815</c:v>
                </c:pt>
              </c:numCache>
            </c:numRef>
          </c:val>
          <c:smooth val="0"/>
          <c:extLst>
            <c:ext xmlns:c16="http://schemas.microsoft.com/office/drawing/2014/chart" uri="{C3380CC4-5D6E-409C-BE32-E72D297353CC}">
              <c16:uniqueId val="{00000001-0DBF-4187-9521-77C3FFDB062F}"/>
            </c:ext>
          </c:extLst>
        </c:ser>
        <c:dLbls>
          <c:showLegendKey val="0"/>
          <c:showVal val="0"/>
          <c:showCatName val="0"/>
          <c:showSerName val="0"/>
          <c:showPercent val="0"/>
          <c:showBubbleSize val="0"/>
        </c:dLbls>
        <c:marker val="1"/>
        <c:smooth val="0"/>
        <c:axId val="859507680"/>
        <c:axId val="859502880"/>
      </c:lineChart>
      <c:catAx>
        <c:axId val="859507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for </a:t>
                </a:r>
                <a:r>
                  <a:rPr lang="ja-JP" altLang="en-US"/>
                  <a:t>文反復回数</a:t>
                </a:r>
                <a:r>
                  <a:rPr lang="en-US" altLang="ja-JP"/>
                  <a:t>[</a:t>
                </a:r>
                <a:r>
                  <a:rPr lang="ja-JP" altLang="en-US"/>
                  <a:t>回</a:t>
                </a:r>
                <a:r>
                  <a:rPr lang="en-US" altLang="ja-JP"/>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9502880"/>
        <c:crosses val="autoZero"/>
        <c:auto val="1"/>
        <c:lblAlgn val="ctr"/>
        <c:lblOffset val="100"/>
        <c:noMultiLvlLbl val="0"/>
      </c:catAx>
      <c:valAx>
        <c:axId val="85950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a:t>
                </a:r>
                <a:r>
                  <a:rPr lang="en-US" altLang="ja-JP"/>
                  <a:t>[ms]</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950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C213F-6767-69FD-9921-EA10EA72DA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76D279-07C2-430E-1B6E-5002E8361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2651B7-7A34-D011-42BE-D8416E1E8270}"/>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5B024EF7-71CE-647D-B2C9-18F3CB5306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F7CA0C-C834-105E-B19F-F353413290F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90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B0615-2F2E-8AE0-AE8D-C6682738D5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DE291E-DB1F-F936-AEB2-9B52505186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65AA2-1A37-C4F1-E087-876BE6156186}"/>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C07B563E-4084-3F51-3B24-602BEA81E5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874AB3-EE94-B1BE-AB3F-24E791BB155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78874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E1B576-BA48-14EF-51F3-7AC5CA9049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10812-1723-19A5-AD7C-76B09BE058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11F6C8-6A0C-DE75-7F57-4866F8B0770C}"/>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6F29AC59-ACC7-5270-C002-C2193BCE3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50BD44-0118-1F03-433E-60E827D64A0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68201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80EC6-812B-BE0A-AF0B-DE0CEDEB53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8BB0FB-7CE7-BDBC-B342-9ED212C2E2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1586AF-5542-0412-8F02-90D0ACEFAD8A}"/>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6E0E7D5C-4EC3-EFFD-7687-0FF8327C8F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59444E-FCD2-A78E-0F63-F08FB4462B01}"/>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808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5D6E6-5EEC-A944-5285-53D2DF5431E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9BFEA-709B-022B-1B9D-6E99058F1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D65031-BDFA-6C94-8FE2-2117E129D4AD}"/>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93A5FC38-54DA-3D5C-28B0-F4FAFD0BD9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B3FCAB-8A28-FD64-3C5A-D43E154561D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74464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EF605-DBF6-643D-CC40-60633AA6CB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8847CA-372C-5382-6BAC-4D2677CB8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4B8E61-5E3F-C11E-C4A2-F5B55BB7C9F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AB7B97B-5DC8-3CBA-14C0-53E3938515DB}"/>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6" name="フッター プレースホルダー 5">
            <a:extLst>
              <a:ext uri="{FF2B5EF4-FFF2-40B4-BE49-F238E27FC236}">
                <a16:creationId xmlns:a16="http://schemas.microsoft.com/office/drawing/2014/main" id="{6BD30C95-B9D8-E763-618D-30BFFF73F4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AAB9A-157B-0700-3C2E-16EDAE4C09D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1725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976C1-0289-D086-65CE-F55375F17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994957-A320-070C-7AF6-3C6E7A056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61AB25-1A5B-52B0-B21B-4EF914427E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F19AC1-6BDD-0365-ED89-3D8C71EB1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7E5B59-2217-ACD9-DF7A-D6A477200CC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025EA9-38F3-C66D-33A6-2EEA788455E7}"/>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8" name="フッター プレースホルダー 7">
            <a:extLst>
              <a:ext uri="{FF2B5EF4-FFF2-40B4-BE49-F238E27FC236}">
                <a16:creationId xmlns:a16="http://schemas.microsoft.com/office/drawing/2014/main" id="{AA8B104E-8EA9-60DA-2AF9-17F9DA65C2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1C0BF3-4A93-3990-F20D-1BAD4BD633D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41569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69270-FCD4-8B8B-B698-C19ADCE7F3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989D77-DA5F-50A3-E359-2C46D6B9CF94}"/>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4" name="フッター プレースホルダー 3">
            <a:extLst>
              <a:ext uri="{FF2B5EF4-FFF2-40B4-BE49-F238E27FC236}">
                <a16:creationId xmlns:a16="http://schemas.microsoft.com/office/drawing/2014/main" id="{9C9D8166-51C4-0C43-F606-BEC7ED3312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7C0BF8-9AF8-871D-1391-675AA4B6E71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2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8DB4EE-5794-07E3-860C-8094F5B42A70}"/>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3" name="フッター プレースホルダー 2">
            <a:extLst>
              <a:ext uri="{FF2B5EF4-FFF2-40B4-BE49-F238E27FC236}">
                <a16:creationId xmlns:a16="http://schemas.microsoft.com/office/drawing/2014/main" id="{9E807D59-8517-424F-598D-0143E1FA21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9782E6-671E-2576-5B10-BE01C416FF9B}"/>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87508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C1CAA-1BB9-7021-5714-34E56F7FA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2343C3-CCEF-B2DC-40D7-ED572CF9E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3A98038-DB60-B380-F653-8DAEC926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A281BA-30FD-1C8A-9A99-1A8CE38D31D0}"/>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6" name="フッター プレースホルダー 5">
            <a:extLst>
              <a:ext uri="{FF2B5EF4-FFF2-40B4-BE49-F238E27FC236}">
                <a16:creationId xmlns:a16="http://schemas.microsoft.com/office/drawing/2014/main" id="{4EB39441-B3C6-A778-99CB-2A7971B3E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FC252D-3557-FBE5-FF69-FD7ABDB71568}"/>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4054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95730-6A68-AC49-BE5C-8510DE37DF0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83E952-B9DB-48AD-79A6-10009F7A3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6E36F8-06E0-B2D9-1B55-C90B1E71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1F14AF-BBD7-A8FC-FB74-4D0ACE45C8A0}"/>
              </a:ext>
            </a:extLst>
          </p:cNvPr>
          <p:cNvSpPr>
            <a:spLocks noGrp="1"/>
          </p:cNvSpPr>
          <p:nvPr>
            <p:ph type="dt" sz="half" idx="10"/>
          </p:nvPr>
        </p:nvSpPr>
        <p:spPr/>
        <p:txBody>
          <a:bodyPr/>
          <a:lstStyle/>
          <a:p>
            <a:fld id="{58CB399E-D04E-480B-BE0A-5D700790CEE9}" type="datetimeFigureOut">
              <a:rPr kumimoji="1" lang="ja-JP" altLang="en-US" smtClean="0"/>
              <a:t>2023/6/8</a:t>
            </a:fld>
            <a:endParaRPr kumimoji="1" lang="ja-JP" altLang="en-US"/>
          </a:p>
        </p:txBody>
      </p:sp>
      <p:sp>
        <p:nvSpPr>
          <p:cNvPr id="6" name="フッター プレースホルダー 5">
            <a:extLst>
              <a:ext uri="{FF2B5EF4-FFF2-40B4-BE49-F238E27FC236}">
                <a16:creationId xmlns:a16="http://schemas.microsoft.com/office/drawing/2014/main" id="{F5BD6BF7-689B-8ADD-D5A5-DB69E52588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F8C8C3-C5F2-080C-5DE9-E7DFD7684D8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24268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CB4CBD-C3E0-FA28-53BF-0F1843BA2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A9BDE-25F7-E4AD-2B5F-A33873F84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A0F036-FD3C-DBCD-CCC4-21FF42D1F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B399E-D04E-480B-BE0A-5D700790CEE9}" type="datetimeFigureOut">
              <a:rPr kumimoji="1" lang="ja-JP" altLang="en-US" smtClean="0"/>
              <a:t>2023/6/8</a:t>
            </a:fld>
            <a:endParaRPr kumimoji="1" lang="ja-JP" altLang="en-US"/>
          </a:p>
        </p:txBody>
      </p:sp>
      <p:sp>
        <p:nvSpPr>
          <p:cNvPr id="5" name="フッター プレースホルダー 4">
            <a:extLst>
              <a:ext uri="{FF2B5EF4-FFF2-40B4-BE49-F238E27FC236}">
                <a16:creationId xmlns:a16="http://schemas.microsoft.com/office/drawing/2014/main" id="{146FEF8D-8D3E-0475-E602-FFA082D1B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8A2484B-EB50-A884-DD1F-3483BC45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55765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08CCF-CAE3-3001-74D5-DF83A7EC3421}"/>
              </a:ext>
            </a:extLst>
          </p:cNvPr>
          <p:cNvSpPr>
            <a:spLocks noGrp="1"/>
          </p:cNvSpPr>
          <p:nvPr>
            <p:ph type="ctrTitle"/>
          </p:nvPr>
        </p:nvSpPr>
        <p:spPr>
          <a:xfrm>
            <a:off x="1101634" y="1122363"/>
            <a:ext cx="9988731" cy="2387600"/>
          </a:xfrm>
        </p:spPr>
        <p:txBody>
          <a:bodyPr>
            <a:noAutofit/>
          </a:bodyPr>
          <a:lstStyle/>
          <a:p>
            <a:r>
              <a:rPr lang="ja-JP" altLang="en-US" sz="2800" dirty="0"/>
              <a:t>情報科学特別講義</a:t>
            </a:r>
            <a:r>
              <a:rPr lang="en-US" altLang="ja-JP" sz="2800" dirty="0"/>
              <a:t>A</a:t>
            </a:r>
            <a:br>
              <a:rPr lang="en-US" altLang="ja-JP" sz="4800" dirty="0"/>
            </a:br>
            <a:r>
              <a:rPr lang="en-US" altLang="ja-JP" sz="4800" dirty="0"/>
              <a:t>for</a:t>
            </a:r>
            <a:r>
              <a:rPr lang="ja-JP" altLang="en-US" sz="4800" dirty="0"/>
              <a:t>文における自作</a:t>
            </a:r>
            <a:r>
              <a:rPr lang="en-US" altLang="ja-JP" sz="4800" dirty="0"/>
              <a:t>VM</a:t>
            </a:r>
            <a:r>
              <a:rPr lang="ja-JP" altLang="en-US" sz="4800" dirty="0"/>
              <a:t>と</a:t>
            </a:r>
            <a:br>
              <a:rPr lang="en-US" altLang="ja-JP" sz="4800" dirty="0"/>
            </a:br>
            <a:r>
              <a:rPr lang="en-US" altLang="ja-JP" sz="4800" dirty="0"/>
              <a:t>C++</a:t>
            </a:r>
            <a:r>
              <a:rPr lang="ja-JP" altLang="en-US" sz="4800" dirty="0"/>
              <a:t>における実装の実行時間比較</a:t>
            </a:r>
            <a:endParaRPr kumimoji="1" lang="ja-JP" altLang="en-US" sz="4800" dirty="0"/>
          </a:p>
        </p:txBody>
      </p:sp>
      <p:sp>
        <p:nvSpPr>
          <p:cNvPr id="3" name="字幕 2">
            <a:extLst>
              <a:ext uri="{FF2B5EF4-FFF2-40B4-BE49-F238E27FC236}">
                <a16:creationId xmlns:a16="http://schemas.microsoft.com/office/drawing/2014/main" id="{D4EC0AFC-D6D3-E3F1-E053-9452787B24EA}"/>
              </a:ext>
            </a:extLst>
          </p:cNvPr>
          <p:cNvSpPr>
            <a:spLocks noGrp="1"/>
          </p:cNvSpPr>
          <p:nvPr>
            <p:ph type="subTitle" idx="1"/>
          </p:nvPr>
        </p:nvSpPr>
        <p:spPr/>
        <p:txBody>
          <a:bodyPr/>
          <a:lstStyle/>
          <a:p>
            <a:r>
              <a:rPr kumimoji="1" lang="ja-JP" altLang="en-US" dirty="0"/>
              <a:t>第</a:t>
            </a:r>
            <a:r>
              <a:rPr lang="ja-JP" altLang="en-US" dirty="0"/>
              <a:t>二</a:t>
            </a:r>
            <a:r>
              <a:rPr kumimoji="1" lang="ja-JP" altLang="en-US" dirty="0"/>
              <a:t>回発表資料</a:t>
            </a:r>
            <a:endParaRPr kumimoji="1" lang="en-US" altLang="ja-JP" dirty="0"/>
          </a:p>
          <a:p>
            <a:r>
              <a:rPr kumimoji="1" lang="ja-JP" altLang="en-US" dirty="0"/>
              <a:t>発表者 阿部 碧音</a:t>
            </a:r>
          </a:p>
        </p:txBody>
      </p:sp>
    </p:spTree>
    <p:extLst>
      <p:ext uri="{BB962C8B-B14F-4D97-AF65-F5344CB8AC3E}">
        <p14:creationId xmlns:p14="http://schemas.microsoft.com/office/powerpoint/2010/main" val="92248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778D1-0F70-7A4B-7AD7-42B27C53FED6}"/>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D495252D-1753-87AE-CD22-CD3B8A4D7EC5}"/>
              </a:ext>
            </a:extLst>
          </p:cNvPr>
          <p:cNvSpPr>
            <a:spLocks noGrp="1"/>
          </p:cNvSpPr>
          <p:nvPr>
            <p:ph idx="1"/>
          </p:nvPr>
        </p:nvSpPr>
        <p:spPr/>
        <p:txBody>
          <a:bodyPr/>
          <a:lstStyle/>
          <a:p>
            <a:pPr marL="514350" indent="-514350">
              <a:buAutoNum type="arabicPeriod"/>
            </a:pPr>
            <a:r>
              <a:rPr kumimoji="1" lang="ja-JP" altLang="en-US" dirty="0"/>
              <a:t>試験内容</a:t>
            </a:r>
            <a:endParaRPr kumimoji="1" lang="en-US" altLang="ja-JP" dirty="0"/>
          </a:p>
          <a:p>
            <a:pPr marL="514350" indent="-514350">
              <a:buAutoNum type="arabicPeriod"/>
            </a:pPr>
            <a:r>
              <a:rPr kumimoji="1" lang="ja-JP" altLang="en-US" dirty="0"/>
              <a:t>結果</a:t>
            </a:r>
            <a:endParaRPr kumimoji="1" lang="en-US" altLang="ja-JP" dirty="0"/>
          </a:p>
          <a:p>
            <a:pPr marL="514350" indent="-514350">
              <a:buAutoNum type="arabicPeriod"/>
            </a:pPr>
            <a:r>
              <a:rPr kumimoji="1" lang="ja-JP" altLang="en-US" dirty="0"/>
              <a:t>考察</a:t>
            </a:r>
            <a:endParaRPr kumimoji="1" lang="en-US" altLang="ja-JP" dirty="0"/>
          </a:p>
          <a:p>
            <a:pPr marL="514350" indent="-514350">
              <a:buAutoNum type="arabicPeriod"/>
            </a:pPr>
            <a:r>
              <a:rPr lang="ja-JP" altLang="en-US" dirty="0"/>
              <a:t>今後の展望</a:t>
            </a:r>
            <a:endParaRPr lang="en-US" altLang="ja-JP" dirty="0"/>
          </a:p>
          <a:p>
            <a:pPr marL="514350" indent="-514350">
              <a:buAutoNum type="arabicPeriod"/>
            </a:pPr>
            <a:r>
              <a:rPr lang="ja-JP" altLang="en-US" dirty="0"/>
              <a:t>質問</a:t>
            </a:r>
            <a:endParaRPr kumimoji="1" lang="ja-JP" altLang="en-US" dirty="0"/>
          </a:p>
        </p:txBody>
      </p:sp>
    </p:spTree>
    <p:extLst>
      <p:ext uri="{BB962C8B-B14F-4D97-AF65-F5344CB8AC3E}">
        <p14:creationId xmlns:p14="http://schemas.microsoft.com/office/powerpoint/2010/main" val="88281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F5FEE-CB7E-9276-4BE9-CAA5078D83D5}"/>
              </a:ext>
            </a:extLst>
          </p:cNvPr>
          <p:cNvSpPr>
            <a:spLocks noGrp="1"/>
          </p:cNvSpPr>
          <p:nvPr>
            <p:ph type="title"/>
          </p:nvPr>
        </p:nvSpPr>
        <p:spPr/>
        <p:txBody>
          <a:bodyPr/>
          <a:lstStyle/>
          <a:p>
            <a:r>
              <a:rPr kumimoji="1" lang="ja-JP" altLang="en-US" dirty="0"/>
              <a:t>試験内容</a:t>
            </a:r>
          </a:p>
        </p:txBody>
      </p:sp>
      <p:sp>
        <p:nvSpPr>
          <p:cNvPr id="3" name="コンテンツ プレースホルダー 2">
            <a:extLst>
              <a:ext uri="{FF2B5EF4-FFF2-40B4-BE49-F238E27FC236}">
                <a16:creationId xmlns:a16="http://schemas.microsoft.com/office/drawing/2014/main" id="{2369BB42-9CCD-0854-5722-FBC9E075177D}"/>
              </a:ext>
            </a:extLst>
          </p:cNvPr>
          <p:cNvSpPr>
            <a:spLocks noGrp="1"/>
          </p:cNvSpPr>
          <p:nvPr>
            <p:ph idx="1"/>
          </p:nvPr>
        </p:nvSpPr>
        <p:spPr/>
        <p:txBody>
          <a:bodyPr>
            <a:normAutofit fontScale="92500" lnSpcReduction="10000"/>
          </a:bodyPr>
          <a:lstStyle/>
          <a:p>
            <a:pPr marL="0" indent="0">
              <a:buNone/>
            </a:pPr>
            <a:r>
              <a:rPr lang="en-US" altLang="ja-JP" dirty="0"/>
              <a:t>A = x * </a:t>
            </a:r>
            <a:r>
              <a:rPr lang="en-US" altLang="ja-JP" dirty="0" err="1"/>
              <a:t>i</a:t>
            </a:r>
            <a:r>
              <a:rPr lang="en-US" altLang="ja-JP" dirty="0"/>
              <a:t> + y; </a:t>
            </a:r>
            <a:r>
              <a:rPr lang="ja-JP" altLang="en-US" dirty="0"/>
              <a:t>の演算を測定する。</a:t>
            </a:r>
            <a:endParaRPr lang="en-US" altLang="ja-JP" dirty="0"/>
          </a:p>
          <a:p>
            <a:pPr marL="0" indent="0">
              <a:buNone/>
            </a:pPr>
            <a:r>
              <a:rPr lang="en-US" altLang="ja-JP" dirty="0"/>
              <a:t>x = 10 (const), y = 100 (const), </a:t>
            </a:r>
            <a:r>
              <a:rPr lang="en-US" altLang="ja-JP" dirty="0" err="1"/>
              <a:t>i</a:t>
            </a:r>
            <a:r>
              <a:rPr lang="en-US" altLang="ja-JP" dirty="0"/>
              <a:t> </a:t>
            </a:r>
            <a:r>
              <a:rPr lang="ja-JP" altLang="en-US" dirty="0"/>
              <a:t>は</a:t>
            </a:r>
            <a:r>
              <a:rPr lang="en-US" altLang="ja-JP" dirty="0"/>
              <a:t>for</a:t>
            </a:r>
            <a:r>
              <a:rPr lang="ja-JP" altLang="en-US" dirty="0"/>
              <a:t>文のインデックス値。</a:t>
            </a:r>
            <a:endParaRPr lang="en-US" altLang="ja-JP" dirty="0"/>
          </a:p>
          <a:p>
            <a:pPr marL="0" indent="0">
              <a:buNone/>
            </a:pPr>
            <a:endParaRPr lang="en-US" altLang="ja-JP" dirty="0"/>
          </a:p>
          <a:p>
            <a:pPr marL="0" indent="0">
              <a:buNone/>
            </a:pPr>
            <a:r>
              <a:rPr lang="en-US" altLang="ja-JP" dirty="0"/>
              <a:t>for</a:t>
            </a:r>
            <a:r>
              <a:rPr lang="ja-JP" altLang="en-US" dirty="0"/>
              <a:t>文の繰り返し回数は</a:t>
            </a:r>
            <a:r>
              <a:rPr lang="en-US" altLang="ja-JP" dirty="0"/>
              <a:t> (100, 1000, …, 10^8) </a:t>
            </a:r>
            <a:r>
              <a:rPr lang="ja-JP" altLang="en-US" dirty="0"/>
              <a:t>で実行。</a:t>
            </a:r>
            <a:endParaRPr lang="en-US" altLang="ja-JP" dirty="0"/>
          </a:p>
          <a:p>
            <a:pPr marL="0" indent="0">
              <a:buNone/>
            </a:pPr>
            <a:endParaRPr lang="en-US" altLang="ja-JP" dirty="0"/>
          </a:p>
          <a:p>
            <a:pPr marL="0" indent="0">
              <a:buNone/>
            </a:pPr>
            <a:r>
              <a:rPr lang="ja-JP" altLang="en-US" dirty="0"/>
              <a:t>時間は </a:t>
            </a:r>
            <a:r>
              <a:rPr lang="en-US" altLang="ja-JP" dirty="0"/>
              <a:t>Windows </a:t>
            </a:r>
            <a:r>
              <a:rPr lang="en-US" altLang="ja-JP" dirty="0" err="1"/>
              <a:t>Powershell</a:t>
            </a:r>
            <a:r>
              <a:rPr lang="en-US" altLang="ja-JP" dirty="0"/>
              <a:t> </a:t>
            </a:r>
            <a:r>
              <a:rPr lang="ja-JP" altLang="en-US" dirty="0"/>
              <a:t>の </a:t>
            </a:r>
            <a:r>
              <a:rPr lang="en-US" altLang="ja-JP" dirty="0"/>
              <a:t>Measure-Command </a:t>
            </a:r>
            <a:r>
              <a:rPr lang="ja-JP" altLang="en-US" dirty="0"/>
              <a:t>を利用して測定。</a:t>
            </a:r>
            <a:endParaRPr lang="en-US" altLang="ja-JP" dirty="0"/>
          </a:p>
          <a:p>
            <a:pPr marL="0" indent="0">
              <a:buNone/>
            </a:pPr>
            <a:endParaRPr lang="en-US" altLang="ja-JP" dirty="0"/>
          </a:p>
          <a:p>
            <a:pPr marL="0" indent="0">
              <a:buNone/>
            </a:pPr>
            <a:r>
              <a:rPr lang="ja-JP" altLang="en-US" dirty="0"/>
              <a:t>出力時間を含めたくなかったため、測定時に出力をし答え合わせを行うということはしなかった。</a:t>
            </a:r>
            <a:endParaRPr lang="en-US" altLang="ja-JP" dirty="0"/>
          </a:p>
          <a:p>
            <a:pPr marL="0" indent="0">
              <a:buNone/>
            </a:pPr>
            <a:r>
              <a:rPr lang="ja-JP" altLang="en-US" dirty="0"/>
              <a:t>答えはあらかじめ合っていることを確認している。</a:t>
            </a:r>
            <a:endParaRPr lang="en-US" altLang="ja-JP" dirty="0"/>
          </a:p>
        </p:txBody>
      </p:sp>
    </p:spTree>
    <p:extLst>
      <p:ext uri="{BB962C8B-B14F-4D97-AF65-F5344CB8AC3E}">
        <p14:creationId xmlns:p14="http://schemas.microsoft.com/office/powerpoint/2010/main" val="13462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F3566-6D43-86F5-4F1E-D306D29CBCE6}"/>
              </a:ext>
            </a:extLst>
          </p:cNvPr>
          <p:cNvSpPr>
            <a:spLocks noGrp="1"/>
          </p:cNvSpPr>
          <p:nvPr>
            <p:ph type="title"/>
          </p:nvPr>
        </p:nvSpPr>
        <p:spPr/>
        <p:txBody>
          <a:bodyPr/>
          <a:lstStyle/>
          <a:p>
            <a:r>
              <a:rPr kumimoji="1" lang="ja-JP" altLang="en-US" dirty="0"/>
              <a:t>試験内容</a:t>
            </a:r>
          </a:p>
        </p:txBody>
      </p:sp>
      <p:sp>
        <p:nvSpPr>
          <p:cNvPr id="3" name="テキスト プレースホルダー 2">
            <a:extLst>
              <a:ext uri="{FF2B5EF4-FFF2-40B4-BE49-F238E27FC236}">
                <a16:creationId xmlns:a16="http://schemas.microsoft.com/office/drawing/2014/main" id="{3B45A087-8A62-528E-8915-E76B2F8270FE}"/>
              </a:ext>
            </a:extLst>
          </p:cNvPr>
          <p:cNvSpPr>
            <a:spLocks noGrp="1"/>
          </p:cNvSpPr>
          <p:nvPr>
            <p:ph type="body" idx="1"/>
          </p:nvPr>
        </p:nvSpPr>
        <p:spPr>
          <a:xfrm>
            <a:off x="836612" y="1113248"/>
            <a:ext cx="5157787" cy="823912"/>
          </a:xfrm>
        </p:spPr>
        <p:txBody>
          <a:bodyPr/>
          <a:lstStyle/>
          <a:p>
            <a:r>
              <a:rPr kumimoji="1" lang="en-US" altLang="ja-JP" dirty="0"/>
              <a:t>C++</a:t>
            </a:r>
            <a:r>
              <a:rPr kumimoji="1" lang="ja-JP" altLang="en-US" dirty="0"/>
              <a:t>での実装</a:t>
            </a:r>
          </a:p>
        </p:txBody>
      </p:sp>
      <p:pic>
        <p:nvPicPr>
          <p:cNvPr id="8" name="コンテンツ プレースホルダー 7" descr="テキスト, 手紙&#10;&#10;自動的に生成された説明">
            <a:extLst>
              <a:ext uri="{FF2B5EF4-FFF2-40B4-BE49-F238E27FC236}">
                <a16:creationId xmlns:a16="http://schemas.microsoft.com/office/drawing/2014/main" id="{9260B7E7-7134-9485-9D0F-C99B9C5933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387" y="3006726"/>
            <a:ext cx="4436528" cy="2115882"/>
          </a:xfrm>
        </p:spPr>
      </p:pic>
      <p:sp>
        <p:nvSpPr>
          <p:cNvPr id="5" name="テキスト プレースホルダー 4">
            <a:extLst>
              <a:ext uri="{FF2B5EF4-FFF2-40B4-BE49-F238E27FC236}">
                <a16:creationId xmlns:a16="http://schemas.microsoft.com/office/drawing/2014/main" id="{9B31E222-4A99-65E0-71A0-39143B8BF69B}"/>
              </a:ext>
            </a:extLst>
          </p:cNvPr>
          <p:cNvSpPr>
            <a:spLocks noGrp="1"/>
          </p:cNvSpPr>
          <p:nvPr>
            <p:ph type="body" sz="quarter" idx="3"/>
          </p:nvPr>
        </p:nvSpPr>
        <p:spPr>
          <a:xfrm>
            <a:off x="6096000" y="1113248"/>
            <a:ext cx="5183188" cy="823912"/>
          </a:xfrm>
        </p:spPr>
        <p:txBody>
          <a:bodyPr/>
          <a:lstStyle/>
          <a:p>
            <a:r>
              <a:rPr lang="ja-JP" altLang="en-US" dirty="0"/>
              <a:t>自作</a:t>
            </a:r>
            <a:r>
              <a:rPr lang="en-US" altLang="ja-JP" dirty="0"/>
              <a:t>VM</a:t>
            </a:r>
            <a:r>
              <a:rPr lang="ja-JP" altLang="en-US" dirty="0"/>
              <a:t>での実装</a:t>
            </a:r>
            <a:endParaRPr kumimoji="1" lang="ja-JP" altLang="en-US" dirty="0"/>
          </a:p>
        </p:txBody>
      </p:sp>
      <p:pic>
        <p:nvPicPr>
          <p:cNvPr id="14" name="コンテンツ プレースホルダー 13" descr="テーブル&#10;&#10;中程度の精度で自動的に生成された説明">
            <a:extLst>
              <a:ext uri="{FF2B5EF4-FFF2-40B4-BE49-F238E27FC236}">
                <a16:creationId xmlns:a16="http://schemas.microsoft.com/office/drawing/2014/main" id="{C0EB6C2D-6EE0-6D81-ED45-7749FEA2351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38811"/>
            <a:ext cx="3212579" cy="3684588"/>
          </a:xfrm>
        </p:spPr>
      </p:pic>
    </p:spTree>
    <p:extLst>
      <p:ext uri="{BB962C8B-B14F-4D97-AF65-F5344CB8AC3E}">
        <p14:creationId xmlns:p14="http://schemas.microsoft.com/office/powerpoint/2010/main" val="187845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B4BC5-2770-AE79-0562-0F8CAA5811D7}"/>
              </a:ext>
            </a:extLst>
          </p:cNvPr>
          <p:cNvSpPr>
            <a:spLocks noGrp="1"/>
          </p:cNvSpPr>
          <p:nvPr>
            <p:ph type="title"/>
          </p:nvPr>
        </p:nvSpPr>
        <p:spPr>
          <a:xfrm>
            <a:off x="839788" y="775923"/>
            <a:ext cx="3932237" cy="609600"/>
          </a:xfrm>
        </p:spPr>
        <p:txBody>
          <a:bodyPr/>
          <a:lstStyle/>
          <a:p>
            <a:r>
              <a:rPr kumimoji="1" lang="ja-JP" altLang="en-US" dirty="0"/>
              <a:t>結果</a:t>
            </a:r>
          </a:p>
        </p:txBody>
      </p:sp>
      <p:sp>
        <p:nvSpPr>
          <p:cNvPr id="4" name="テキスト プレースホルダー 3">
            <a:extLst>
              <a:ext uri="{FF2B5EF4-FFF2-40B4-BE49-F238E27FC236}">
                <a16:creationId xmlns:a16="http://schemas.microsoft.com/office/drawing/2014/main" id="{3F237188-E402-7C5B-84D4-7DB705AF786B}"/>
              </a:ext>
            </a:extLst>
          </p:cNvPr>
          <p:cNvSpPr>
            <a:spLocks noGrp="1"/>
          </p:cNvSpPr>
          <p:nvPr>
            <p:ph type="body" sz="half" idx="2"/>
          </p:nvPr>
        </p:nvSpPr>
        <p:spPr>
          <a:xfrm>
            <a:off x="839787" y="1523206"/>
            <a:ext cx="4608513" cy="3811588"/>
          </a:xfrm>
        </p:spPr>
        <p:txBody>
          <a:bodyPr/>
          <a:lstStyle/>
          <a:p>
            <a:r>
              <a:rPr lang="en-US" altLang="ja-JP" dirty="0"/>
              <a:t>for </a:t>
            </a:r>
            <a:r>
              <a:rPr lang="ja-JP" altLang="en-US" dirty="0"/>
              <a:t>文反復回数</a:t>
            </a:r>
            <a:r>
              <a:rPr lang="en-US" altLang="ja-JP" dirty="0"/>
              <a:t>10^6 </a:t>
            </a:r>
            <a:r>
              <a:rPr lang="ja-JP" altLang="en-US" dirty="0"/>
              <a:t>以降は </a:t>
            </a:r>
            <a:r>
              <a:rPr lang="en-US" altLang="ja-JP" dirty="0"/>
              <a:t>VM </a:t>
            </a:r>
            <a:r>
              <a:rPr lang="ja-JP" altLang="en-US" dirty="0"/>
              <a:t>の実行時間が測定不能なほど大きくなった。</a:t>
            </a:r>
            <a:endParaRPr lang="en-US" altLang="ja-JP" dirty="0"/>
          </a:p>
          <a:p>
            <a:endParaRPr lang="en-US" altLang="ja-JP" dirty="0"/>
          </a:p>
          <a:p>
            <a:r>
              <a:rPr lang="en-US" altLang="ja-JP" dirty="0"/>
              <a:t>C++</a:t>
            </a:r>
            <a:r>
              <a:rPr lang="ja-JP" altLang="en-US" dirty="0"/>
              <a:t>に比べて</a:t>
            </a:r>
            <a:r>
              <a:rPr lang="en-US" altLang="ja-JP" dirty="0"/>
              <a:t>VM</a:t>
            </a:r>
            <a:r>
              <a:rPr lang="ja-JP" altLang="en-US" dirty="0"/>
              <a:t>の方が増加し始めるのが早い。</a:t>
            </a:r>
            <a:endParaRPr lang="en-US" altLang="ja-JP" dirty="0"/>
          </a:p>
          <a:p>
            <a:endParaRPr kumimoji="1" lang="en-US" altLang="ja-JP" dirty="0"/>
          </a:p>
          <a:p>
            <a:endParaRPr kumimoji="1" lang="ja-JP" altLang="en-US" dirty="0"/>
          </a:p>
        </p:txBody>
      </p:sp>
      <p:graphicFrame>
        <p:nvGraphicFramePr>
          <p:cNvPr id="5" name="グラフ 4">
            <a:extLst>
              <a:ext uri="{FF2B5EF4-FFF2-40B4-BE49-F238E27FC236}">
                <a16:creationId xmlns:a16="http://schemas.microsoft.com/office/drawing/2014/main" id="{C20C30EB-3904-D4A5-FB1B-CC931394A80B}"/>
              </a:ext>
            </a:extLst>
          </p:cNvPr>
          <p:cNvGraphicFramePr>
            <a:graphicFrameLocks/>
          </p:cNvGraphicFramePr>
          <p:nvPr>
            <p:extLst>
              <p:ext uri="{D42A27DB-BD31-4B8C-83A1-F6EECF244321}">
                <p14:modId xmlns:p14="http://schemas.microsoft.com/office/powerpoint/2010/main" val="1808736826"/>
              </p:ext>
            </p:extLst>
          </p:nvPr>
        </p:nvGraphicFramePr>
        <p:xfrm>
          <a:off x="839788" y="2902227"/>
          <a:ext cx="5465412" cy="3179850"/>
        </p:xfrm>
        <a:graphic>
          <a:graphicData uri="http://schemas.openxmlformats.org/drawingml/2006/chart">
            <c:chart xmlns:c="http://schemas.openxmlformats.org/drawingml/2006/chart" xmlns:r="http://schemas.openxmlformats.org/officeDocument/2006/relationships" r:id="rId2"/>
          </a:graphicData>
        </a:graphic>
      </p:graphicFrame>
      <p:pic>
        <p:nvPicPr>
          <p:cNvPr id="9" name="図 8" descr="テーブル&#10;&#10;自動的に生成された説明">
            <a:extLst>
              <a:ext uri="{FF2B5EF4-FFF2-40B4-BE49-F238E27FC236}">
                <a16:creationId xmlns:a16="http://schemas.microsoft.com/office/drawing/2014/main" id="{9488085C-BEB4-BEA9-F07B-472837A67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601" y="482327"/>
            <a:ext cx="5100708" cy="5772508"/>
          </a:xfrm>
          <a:prstGeom prst="rect">
            <a:avLst/>
          </a:prstGeom>
        </p:spPr>
      </p:pic>
    </p:spTree>
    <p:extLst>
      <p:ext uri="{BB962C8B-B14F-4D97-AF65-F5344CB8AC3E}">
        <p14:creationId xmlns:p14="http://schemas.microsoft.com/office/powerpoint/2010/main" val="371413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7AFCF-46DE-F764-89C6-270606A99E35}"/>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07A91829-4C55-8026-280E-D7525C728A23}"/>
              </a:ext>
            </a:extLst>
          </p:cNvPr>
          <p:cNvSpPr>
            <a:spLocks noGrp="1"/>
          </p:cNvSpPr>
          <p:nvPr>
            <p:ph idx="1"/>
          </p:nvPr>
        </p:nvSpPr>
        <p:spPr/>
        <p:txBody>
          <a:bodyPr/>
          <a:lstStyle/>
          <a:p>
            <a:pPr marL="0" indent="0">
              <a:buNone/>
            </a:pPr>
            <a:r>
              <a:rPr kumimoji="1" lang="ja-JP" altLang="en-US" dirty="0"/>
              <a:t>・</a:t>
            </a:r>
            <a:r>
              <a:rPr kumimoji="1" lang="en-US" altLang="ja-JP" dirty="0"/>
              <a:t>VM</a:t>
            </a:r>
            <a:r>
              <a:rPr kumimoji="1" lang="ja-JP" altLang="en-US" dirty="0"/>
              <a:t>実装について、現状指数的に実行時間が増加しているため、反復回数が増加</a:t>
            </a:r>
            <a:r>
              <a:rPr lang="ja-JP" altLang="en-US" dirty="0"/>
              <a:t>するにつれ今後</a:t>
            </a:r>
            <a:r>
              <a:rPr kumimoji="1" lang="ja-JP" altLang="en-US" dirty="0"/>
              <a:t>も同様の増加傾向になると考えられる。</a:t>
            </a:r>
            <a:endParaRPr kumimoji="1" lang="en-US" altLang="ja-JP" dirty="0"/>
          </a:p>
          <a:p>
            <a:pPr marL="0" indent="0">
              <a:buNone/>
            </a:pPr>
            <a:endParaRPr lang="en-US" altLang="ja-JP" dirty="0"/>
          </a:p>
          <a:p>
            <a:pPr marL="0" indent="0">
              <a:buNone/>
            </a:pPr>
            <a:r>
              <a:rPr kumimoji="1" lang="ja-JP" altLang="en-US" dirty="0"/>
              <a:t>・命令実行のたびに命令解釈を行うため、</a:t>
            </a:r>
            <a:r>
              <a:rPr kumimoji="1" lang="en-US" altLang="ja-JP" dirty="0"/>
              <a:t>VM </a:t>
            </a:r>
            <a:r>
              <a:rPr kumimoji="1" lang="ja-JP" altLang="en-US" dirty="0"/>
              <a:t>のほうが</a:t>
            </a:r>
            <a:r>
              <a:rPr kumimoji="1" lang="en-US" altLang="ja-JP" dirty="0"/>
              <a:t>1</a:t>
            </a:r>
            <a:r>
              <a:rPr kumimoji="1" lang="ja-JP" altLang="en-US" dirty="0"/>
              <a:t>ループに対する実行時間コストが大きい。そのため反復回数に対する時間増加がより少ない反復回数から起きはじめたと考えられる。</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66582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31494-8A06-2254-B9CB-AFEA09A95775}"/>
              </a:ext>
            </a:extLst>
          </p:cNvPr>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a:extLst>
              <a:ext uri="{FF2B5EF4-FFF2-40B4-BE49-F238E27FC236}">
                <a16:creationId xmlns:a16="http://schemas.microsoft.com/office/drawing/2014/main" id="{9E0F2840-77C7-DF9B-F097-1F4C796964D8}"/>
              </a:ext>
            </a:extLst>
          </p:cNvPr>
          <p:cNvSpPr>
            <a:spLocks noGrp="1"/>
          </p:cNvSpPr>
          <p:nvPr>
            <p:ph idx="1"/>
          </p:nvPr>
        </p:nvSpPr>
        <p:spPr>
          <a:xfrm>
            <a:off x="838200" y="2397125"/>
            <a:ext cx="10515600" cy="2568575"/>
          </a:xfrm>
        </p:spPr>
        <p:txBody>
          <a:bodyPr/>
          <a:lstStyle/>
          <a:p>
            <a:pPr marL="0" indent="0">
              <a:buNone/>
            </a:pPr>
            <a:r>
              <a:rPr kumimoji="1" lang="ja-JP" altLang="en-US" dirty="0"/>
              <a:t>・命令の解釈をした後の情報を保存しておくことによる、命令解釈の実行時間の短縮。</a:t>
            </a:r>
            <a:endParaRPr kumimoji="1" lang="en-US" altLang="ja-JP" dirty="0"/>
          </a:p>
          <a:p>
            <a:pPr marL="0" indent="0">
              <a:buNone/>
            </a:pPr>
            <a:endParaRPr lang="en-US" altLang="ja-JP" dirty="0"/>
          </a:p>
          <a:p>
            <a:pPr marL="0" indent="0">
              <a:buNone/>
            </a:pPr>
            <a:r>
              <a:rPr kumimoji="1" lang="ja-JP" altLang="en-US" dirty="0"/>
              <a:t>・初期化の時間などを省いたループのみの時間測定</a:t>
            </a:r>
            <a:endParaRPr kumimoji="1" lang="en-US" altLang="ja-JP" dirty="0"/>
          </a:p>
          <a:p>
            <a:pPr marL="0" indent="0">
              <a:buNone/>
            </a:pPr>
            <a:r>
              <a:rPr lang="en-US" altLang="ja-JP" dirty="0"/>
              <a:t>    </a:t>
            </a:r>
            <a:r>
              <a:rPr lang="ja-JP" altLang="en-US" dirty="0"/>
              <a:t>→ </a:t>
            </a:r>
            <a:r>
              <a:rPr lang="en-US" altLang="ja-JP" dirty="0"/>
              <a:t>VM </a:t>
            </a:r>
            <a:r>
              <a:rPr lang="ja-JP" altLang="en-US" dirty="0"/>
              <a:t>での時間測定機構が必要</a:t>
            </a:r>
            <a:endParaRPr lang="en-US" altLang="ja-JP" dirty="0"/>
          </a:p>
        </p:txBody>
      </p:sp>
    </p:spTree>
    <p:extLst>
      <p:ext uri="{BB962C8B-B14F-4D97-AF65-F5344CB8AC3E}">
        <p14:creationId xmlns:p14="http://schemas.microsoft.com/office/powerpoint/2010/main" val="63037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4D980-0F1C-C103-DD1A-03FEA31943DD}"/>
              </a:ext>
            </a:extLst>
          </p:cNvPr>
          <p:cNvSpPr>
            <a:spLocks noGrp="1"/>
          </p:cNvSpPr>
          <p:nvPr>
            <p:ph type="title"/>
          </p:nvPr>
        </p:nvSpPr>
        <p:spPr>
          <a:xfrm>
            <a:off x="838200" y="2766218"/>
            <a:ext cx="10515600" cy="1325563"/>
          </a:xfrm>
        </p:spPr>
        <p:txBody>
          <a:bodyPr/>
          <a:lstStyle/>
          <a:p>
            <a:pPr algn="ctr"/>
            <a:r>
              <a:rPr kumimoji="1" lang="ja-JP" altLang="en-US" dirty="0"/>
              <a:t>質問</a:t>
            </a:r>
          </a:p>
        </p:txBody>
      </p:sp>
    </p:spTree>
    <p:extLst>
      <p:ext uri="{BB962C8B-B14F-4D97-AF65-F5344CB8AC3E}">
        <p14:creationId xmlns:p14="http://schemas.microsoft.com/office/powerpoint/2010/main" val="7985236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323</Words>
  <Application>Microsoft Office PowerPoint</Application>
  <PresentationFormat>ワイド画面</PresentationFormat>
  <Paragraphs>39</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情報科学特別講義A for文における自作VMと C++における実装の実行時間比較</vt:lpstr>
      <vt:lpstr>目次</vt:lpstr>
      <vt:lpstr>試験内容</vt:lpstr>
      <vt:lpstr>試験内容</vt:lpstr>
      <vt:lpstr>結果</vt:lpstr>
      <vt:lpstr>考察</vt:lpstr>
      <vt:lpstr>今後の展望</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情報科学特別講義A</dc:title>
  <dc:creator>阿部 碧音</dc:creator>
  <cp:lastModifiedBy>阿部 碧音</cp:lastModifiedBy>
  <cp:revision>43</cp:revision>
  <dcterms:created xsi:type="dcterms:W3CDTF">2023-05-26T05:01:00Z</dcterms:created>
  <dcterms:modified xsi:type="dcterms:W3CDTF">2023-06-08T17:20:12Z</dcterms:modified>
</cp:coreProperties>
</file>