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4"/>
  </p:sldMasterIdLst>
  <p:sldIdLst>
    <p:sldId id="256" r:id="rId5"/>
    <p:sldId id="263" r:id="rId6"/>
    <p:sldId id="262" r:id="rId7"/>
    <p:sldId id="273" r:id="rId8"/>
    <p:sldId id="264" r:id="rId9"/>
    <p:sldId id="259" r:id="rId10"/>
    <p:sldId id="260" r:id="rId11"/>
    <p:sldId id="269" r:id="rId12"/>
    <p:sldId id="267" r:id="rId13"/>
    <p:sldId id="268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8BD427-2922-E716-8C03-A87149535747}" v="1" dt="2022-12-09T15:16:31.818"/>
    <p1510:client id="{1470E036-FCD0-FC5B-53F4-5AB2A09875CA}" v="82" dt="2022-12-11T05:18:25.666"/>
    <p1510:client id="{1870D848-4D2C-2B8A-6C15-94089FA20C05}" v="375" dt="2022-12-11T17:07:51.815"/>
    <p1510:client id="{6A9815C7-EA49-62DA-3C3E-5A276EC15902}" v="56" dt="2022-12-09T15:27:28.428"/>
    <p1510:client id="{B9248F03-C153-46D5-85F8-056EA366ADDF}" v="57" dt="2022-12-11T16:48:37.390"/>
    <p1510:client id="{CABE06A5-AA2A-B33B-FBD5-8F4421645223}" v="35" dt="2022-12-11T16:35:09.668"/>
    <p1510:client id="{D289DBF7-CE3D-C597-351A-BCAA9B410010}" v="277" dt="2022-12-17T17:27:34.204"/>
    <p1510:client id="{EC979302-013D-EB15-7BB6-AC579B3E8D5F}" v="2" dt="2022-12-09T01:03:15.154"/>
    <p1510:client id="{FC444609-F316-453C-B9B0-17DB6288C2E3}" v="162" dt="2022-12-08T18:24:15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D7368D-31D9-8101-473D-CD39E706F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796401" y="3378954"/>
            <a:ext cx="6394567" cy="3479046"/>
          </a:xfrm>
          <a:custGeom>
            <a:avLst/>
            <a:gdLst>
              <a:gd name="connsiteX0" fmla="*/ 5171297 w 6394567"/>
              <a:gd name="connsiteY0" fmla="*/ 284 h 3479046"/>
              <a:gd name="connsiteX1" fmla="*/ 6394290 w 6394567"/>
              <a:gd name="connsiteY1" fmla="*/ 430072 h 3479046"/>
              <a:gd name="connsiteX2" fmla="*/ 6394567 w 6394567"/>
              <a:gd name="connsiteY2" fmla="*/ 430316 h 3479046"/>
              <a:gd name="connsiteX3" fmla="*/ 6394567 w 6394567"/>
              <a:gd name="connsiteY3" fmla="*/ 3479046 h 3479046"/>
              <a:gd name="connsiteX4" fmla="*/ 0 w 6394567"/>
              <a:gd name="connsiteY4" fmla="*/ 3479046 h 3479046"/>
              <a:gd name="connsiteX5" fmla="*/ 3916974 w 6394567"/>
              <a:gd name="connsiteY5" fmla="*/ 405504 h 3479046"/>
              <a:gd name="connsiteX6" fmla="*/ 3959456 w 6394567"/>
              <a:gd name="connsiteY6" fmla="*/ 373857 h 3479046"/>
              <a:gd name="connsiteX7" fmla="*/ 5052215 w 6394567"/>
              <a:gd name="connsiteY7" fmla="*/ 1756 h 3479046"/>
              <a:gd name="connsiteX8" fmla="*/ 5171297 w 6394567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94567" h="3479046">
                <a:moveTo>
                  <a:pt x="5171297" y="284"/>
                </a:moveTo>
                <a:cubicBezTo>
                  <a:pt x="5607674" y="7531"/>
                  <a:pt x="6039042" y="153650"/>
                  <a:pt x="6394290" y="430072"/>
                </a:cubicBezTo>
                <a:lnTo>
                  <a:pt x="6394567" y="430316"/>
                </a:lnTo>
                <a:lnTo>
                  <a:pt x="6394567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39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F32C74-82F4-2A29-889B-EF23CEE6AA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1" y="1122363"/>
            <a:ext cx="6211185" cy="2305246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ACADD6-278F-604C-8A38-BBBAFC6754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2" y="3549048"/>
            <a:ext cx="5029198" cy="1956278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3946B-3F5A-C916-B62B-8D5938EA8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6539F-2DB8-FCDA-C884-9C3CD29B8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AA7B3-5D3B-D493-8F6F-1FEBB8576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061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50D2E-0561-F284-F89A-AAE3CD09A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36841"/>
            <a:ext cx="10239338" cy="95366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657C4C-16EC-2477-6332-830F53011D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9848" y="2139696"/>
            <a:ext cx="10239338" cy="367768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940D3-6996-1C08-F1AF-87C354657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676C3-588F-B636-8CE0-AA2CBFBCE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EF8A9-EB1E-B344-A4B8-B58D06336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31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EF3A28-33E4-2796-AE7A-1234569F5C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4950" y="1081177"/>
            <a:ext cx="2508849" cy="46338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D185FC-2BBB-E997-A5CD-F2C6CF6B7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6800" y="1081177"/>
            <a:ext cx="7505700" cy="463382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14B3C-96CD-071C-C2AD-2C7E04F81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A2B04-F5E0-C5A3-C77D-6AE9A9E91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55BC2-C712-C4A4-50EC-E10D88344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293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A4769-9A55-AF9B-4CE4-DFA07E711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45D9E-DBB4-B890-88D5-B4C03599E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15260-1C0B-A965-3114-D7C40D18B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AF4D1-0334-3F24-69B4-06C7BD742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BA76D-3B8B-429D-9B32-54D6A6297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538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9C414-4A2F-78AF-ED60-6130D4C563B3}"/>
              </a:ext>
            </a:extLst>
          </p:cNvPr>
          <p:cNvSpPr/>
          <p:nvPr/>
        </p:nvSpPr>
        <p:spPr>
          <a:xfrm>
            <a:off x="6284115" y="3378954"/>
            <a:ext cx="5907885" cy="3479046"/>
          </a:xfrm>
          <a:custGeom>
            <a:avLst/>
            <a:gdLst>
              <a:gd name="connsiteX0" fmla="*/ 5171297 w 5907885"/>
              <a:gd name="connsiteY0" fmla="*/ 284 h 3479046"/>
              <a:gd name="connsiteX1" fmla="*/ 5813217 w 5907885"/>
              <a:gd name="connsiteY1" fmla="*/ 114238 h 3479046"/>
              <a:gd name="connsiteX2" fmla="*/ 5907885 w 5907885"/>
              <a:gd name="connsiteY2" fmla="*/ 151524 h 3479046"/>
              <a:gd name="connsiteX3" fmla="*/ 5907885 w 5907885"/>
              <a:gd name="connsiteY3" fmla="*/ 3479046 h 3479046"/>
              <a:gd name="connsiteX4" fmla="*/ 0 w 5907885"/>
              <a:gd name="connsiteY4" fmla="*/ 3479046 h 3479046"/>
              <a:gd name="connsiteX5" fmla="*/ 3916974 w 5907885"/>
              <a:gd name="connsiteY5" fmla="*/ 405504 h 3479046"/>
              <a:gd name="connsiteX6" fmla="*/ 3959456 w 5907885"/>
              <a:gd name="connsiteY6" fmla="*/ 373857 h 3479046"/>
              <a:gd name="connsiteX7" fmla="*/ 5052215 w 5907885"/>
              <a:gd name="connsiteY7" fmla="*/ 1756 h 3479046"/>
              <a:gd name="connsiteX8" fmla="*/ 5171297 w 5907885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7885" h="3479046">
                <a:moveTo>
                  <a:pt x="5171297" y="284"/>
                </a:moveTo>
                <a:cubicBezTo>
                  <a:pt x="5389485" y="3908"/>
                  <a:pt x="5606422" y="42249"/>
                  <a:pt x="5813217" y="114238"/>
                </a:cubicBezTo>
                <a:lnTo>
                  <a:pt x="5907885" y="151524"/>
                </a:lnTo>
                <a:lnTo>
                  <a:pt x="5907885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2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3410AE4-7FC7-589E-B6D3-0DA7B5FC5CE3}"/>
              </a:ext>
            </a:extLst>
          </p:cNvPr>
          <p:cNvSpPr/>
          <p:nvPr/>
        </p:nvSpPr>
        <p:spPr>
          <a:xfrm flipH="1" flipV="1">
            <a:off x="0" y="0"/>
            <a:ext cx="2923855" cy="1479128"/>
          </a:xfrm>
          <a:custGeom>
            <a:avLst/>
            <a:gdLst>
              <a:gd name="connsiteX0" fmla="*/ 2923855 w 2923855"/>
              <a:gd name="connsiteY0" fmla="*/ 1479128 h 1479128"/>
              <a:gd name="connsiteX1" fmla="*/ 0 w 2923855"/>
              <a:gd name="connsiteY1" fmla="*/ 1479128 h 1479128"/>
              <a:gd name="connsiteX2" fmla="*/ 1368245 w 2923855"/>
              <a:gd name="connsiteY2" fmla="*/ 405504 h 1479128"/>
              <a:gd name="connsiteX3" fmla="*/ 1410727 w 2923855"/>
              <a:gd name="connsiteY3" fmla="*/ 373857 h 1479128"/>
              <a:gd name="connsiteX4" fmla="*/ 2503486 w 2923855"/>
              <a:gd name="connsiteY4" fmla="*/ 1756 h 1479128"/>
              <a:gd name="connsiteX5" fmla="*/ 2622568 w 2923855"/>
              <a:gd name="connsiteY5" fmla="*/ 284 h 1479128"/>
              <a:gd name="connsiteX6" fmla="*/ 2785835 w 2923855"/>
              <a:gd name="connsiteY6" fmla="*/ 9494 h 1479128"/>
              <a:gd name="connsiteX7" fmla="*/ 2923855 w 2923855"/>
              <a:gd name="connsiteY7" fmla="*/ 28352 h 1479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23855" h="1479128">
                <a:moveTo>
                  <a:pt x="2923855" y="1479128"/>
                </a:moveTo>
                <a:lnTo>
                  <a:pt x="0" y="1479128"/>
                </a:lnTo>
                <a:lnTo>
                  <a:pt x="1368245" y="405504"/>
                </a:lnTo>
                <a:lnTo>
                  <a:pt x="1410727" y="373857"/>
                </a:lnTo>
                <a:cubicBezTo>
                  <a:pt x="1742357" y="139664"/>
                  <a:pt x="2122368" y="17528"/>
                  <a:pt x="2503486" y="1756"/>
                </a:cubicBezTo>
                <a:cubicBezTo>
                  <a:pt x="2543187" y="114"/>
                  <a:pt x="2582898" y="-375"/>
                  <a:pt x="2622568" y="284"/>
                </a:cubicBezTo>
                <a:cubicBezTo>
                  <a:pt x="2677115" y="1190"/>
                  <a:pt x="2731584" y="4266"/>
                  <a:pt x="2785835" y="9494"/>
                </a:cubicBezTo>
                <a:lnTo>
                  <a:pt x="2923855" y="28352"/>
                </a:lnTo>
                <a:close/>
              </a:path>
            </a:pathLst>
          </a:custGeom>
          <a:gradFill>
            <a:gsLst>
              <a:gs pos="3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381CBD-08D9-3C9A-7620-24F2D6404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709738"/>
            <a:ext cx="6455434" cy="29812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5AE2B-1716-CEEC-73F8-E81F59192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0" y="4759252"/>
            <a:ext cx="5397260" cy="95574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F3052-6EE8-979F-04FB-1B8DF81F2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86285-161A-6869-27C2-0A159C234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ED64F-5DAB-238D-C34A-1DCCB1222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340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484D0-7460-7B08-F1EE-96EABE402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936841"/>
            <a:ext cx="10092477" cy="95366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0B7F9-8ECB-7079-A11E-51D3903E2B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17341"/>
            <a:ext cx="4809482" cy="3760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E97161-CAF5-CA48-D814-7ACD43AB9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9795" y="2117341"/>
            <a:ext cx="4809482" cy="3760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3BD680-4E7A-5155-3CAE-6BD44EE8B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A152D-EFF2-B3AA-3F25-14E113673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BD6032-FD7A-BFFD-9BE5-48EDBEFBD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840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47F4D-4855-340E-03F3-4860885EC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63283"/>
            <a:ext cx="10096500" cy="91600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EB472-7426-C288-B5F6-0A1232DCE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1" y="1879287"/>
            <a:ext cx="4739628" cy="582117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25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194F9C-B6FA-97C3-F618-0CF956CB5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66801" y="2505075"/>
            <a:ext cx="4739628" cy="3389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F5665C-7910-AFA2-350F-42C06ED5AF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0330" y="1879287"/>
            <a:ext cx="4762970" cy="582117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25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71352E-1DE0-F0CD-6F81-1D8FF59C2B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0330" y="2505075"/>
            <a:ext cx="4762970" cy="3389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38F7E4-7D9E-4736-3269-4F0C46996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8386CF-9A84-8D2A-BC47-C951DD994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80844D-FE1F-49E7-3BBD-527FB72EC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412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F691C-93A5-1364-00A9-A470C289F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357223"/>
            <a:ext cx="8886884" cy="1043078"/>
          </a:xfrm>
        </p:spPr>
        <p:txBody>
          <a:bodyPr anchor="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E055BD-4154-B9D1-0B5B-B1E3A06B6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2A9E4A-03D1-7A8B-233D-014A3248F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2CEFC4-D276-DF45-F395-F5BD2EA70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408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12C0AD-76F4-FCE4-2717-0A9AA4351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83BB66-3F41-7F1D-5108-B3F679A88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AA6DA0-07AE-4BE4-B82F-7936D0E3E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474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BFB75-C953-0BD0-4E2E-717767426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70626"/>
            <a:ext cx="3705225" cy="1286774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1AA52-60F3-40F2-673B-5848F4253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75426"/>
            <a:ext cx="5980112" cy="476837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0167E8-C561-5A72-AED3-442F66DDE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DBFED3-7CB3-1B8B-9504-13A121CAD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2456C9-19A0-4441-B1AF-B7AFBF642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8898EA-84CC-411C-0012-D31495369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006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C1E10-1458-2553-05B4-313F7E26D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82128"/>
            <a:ext cx="3705225" cy="1275272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C0F677-F177-6DED-1920-685B9D9FF2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143000"/>
            <a:ext cx="5980112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4D1CB1-2109-480E-8904-4077C94D6E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6576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B0DB38-7CB9-2140-BC21-6D2E7DD0B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B448AD-3B1D-4B5E-CAB9-BB5FD2CDE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EEF53D-CF5A-87A2-E973-3B8CCDEBA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706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1F4A25-A386-9574-775C-E5E5F9FC3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36841"/>
            <a:ext cx="8886884" cy="9536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F7885F-2B7B-74DB-9996-E0ACEBC9D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2139696"/>
            <a:ext cx="8883836" cy="3677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4F519-BA47-2B81-CC1C-7E1F119EC6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7379" y="4629744"/>
            <a:ext cx="26535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E351CED-465B-40B5-ADCE-957C918F227B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52D7B-C352-1630-4C3D-7D5983C04D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610602" y="6318446"/>
            <a:ext cx="27431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E04F0-DF9B-480B-CC46-BAE7A81FB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6318446"/>
            <a:ext cx="6156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/>
                </a:solidFill>
              </a:defRPr>
            </a:lvl1pPr>
          </a:lstStyle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931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0" r:id="rId6"/>
    <p:sldLayoutId id="2147483686" r:id="rId7"/>
    <p:sldLayoutId id="2147483687" r:id="rId8"/>
    <p:sldLayoutId id="2147483688" r:id="rId9"/>
    <p:sldLayoutId id="2147483689" r:id="rId10"/>
    <p:sldLayoutId id="214748369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E5D8E37F-B926-4EDC-B832-034AD1BBD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3D2B5F-E7BE-9022-3767-FF78E05213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015" y="882088"/>
            <a:ext cx="7386320" cy="120722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5400"/>
              <a:t>Outland Adventures</a:t>
            </a:r>
            <a:br>
              <a:rPr lang="en-US" sz="5400"/>
            </a:br>
            <a:endParaRPr lang="en-US" sz="54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77AD7C-DB47-922B-E9AC-A5A21CA4DB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798" y="2736850"/>
            <a:ext cx="4155651" cy="2978150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/>
            <a:r>
              <a:rPr lang="en-US" b="1" u="sng"/>
              <a:t>Blue Team</a:t>
            </a:r>
          </a:p>
          <a:p>
            <a:pPr indent="-228600">
              <a:buFont typeface="System Font Regular"/>
              <a:buChar char="–"/>
            </a:pPr>
            <a:r>
              <a:rPr lang="en-US"/>
              <a:t>Oscar Acheampong</a:t>
            </a:r>
          </a:p>
          <a:p>
            <a:pPr indent="-228600">
              <a:buFont typeface="System Font Regular"/>
              <a:buChar char="–"/>
            </a:pPr>
            <a:r>
              <a:rPr lang="en-US">
                <a:ea typeface="+mn-lt"/>
                <a:cs typeface="+mn-lt"/>
              </a:rPr>
              <a:t>Abraham Caban-Rios</a:t>
            </a:r>
            <a:endParaRPr lang="en-US"/>
          </a:p>
          <a:p>
            <a:pPr indent="-228600">
              <a:buFont typeface="System Font Regular"/>
              <a:buChar char="–"/>
            </a:pPr>
            <a:r>
              <a:rPr lang="en-US"/>
              <a:t>Isaac Frett</a:t>
            </a:r>
          </a:p>
          <a:p>
            <a:pPr indent="-228600">
              <a:buFont typeface="System Font Regular"/>
              <a:buChar char="–"/>
            </a:pPr>
            <a:r>
              <a:rPr lang="en-US"/>
              <a:t>Ryan Hoover</a:t>
            </a:r>
          </a:p>
          <a:p>
            <a:pPr indent="-228600">
              <a:buFont typeface="System Font Regular"/>
              <a:buChar char="–"/>
            </a:pPr>
            <a:r>
              <a:rPr lang="en-US"/>
              <a:t>Bethany Mehring</a:t>
            </a:r>
          </a:p>
        </p:txBody>
      </p:sp>
      <p:pic>
        <p:nvPicPr>
          <p:cNvPr id="22" name="Picture 3" descr="Assorted items on a floor">
            <a:extLst>
              <a:ext uri="{FF2B5EF4-FFF2-40B4-BE49-F238E27FC236}">
                <a16:creationId xmlns:a16="http://schemas.microsoft.com/office/drawing/2014/main" id="{8EE349B1-36AF-5136-5257-D9D930737C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66" r="-2" b="11473"/>
          <a:stretch/>
        </p:blipFill>
        <p:spPr>
          <a:xfrm>
            <a:off x="3862670" y="2156616"/>
            <a:ext cx="8329331" cy="4701384"/>
          </a:xfrm>
          <a:custGeom>
            <a:avLst/>
            <a:gdLst/>
            <a:ahLst/>
            <a:cxnLst/>
            <a:rect l="l" t="t" r="r" b="b"/>
            <a:pathLst>
              <a:path w="8329331" h="4701384">
                <a:moveTo>
                  <a:pt x="7047184" y="406"/>
                </a:moveTo>
                <a:cubicBezTo>
                  <a:pt x="7473044" y="7480"/>
                  <a:pt x="7895572" y="106955"/>
                  <a:pt x="8282506" y="294946"/>
                </a:cubicBezTo>
                <a:lnTo>
                  <a:pt x="8329331" y="319324"/>
                </a:lnTo>
                <a:lnTo>
                  <a:pt x="8329331" y="4701384"/>
                </a:lnTo>
                <a:lnTo>
                  <a:pt x="0" y="4701384"/>
                </a:lnTo>
                <a:lnTo>
                  <a:pt x="5251843" y="580406"/>
                </a:lnTo>
                <a:lnTo>
                  <a:pt x="5312648" y="535110"/>
                </a:lnTo>
                <a:cubicBezTo>
                  <a:pt x="5787318" y="199904"/>
                  <a:pt x="6331234" y="25089"/>
                  <a:pt x="6876738" y="2514"/>
                </a:cubicBezTo>
                <a:cubicBezTo>
                  <a:pt x="6933561" y="163"/>
                  <a:pt x="6990402" y="-537"/>
                  <a:pt x="7047184" y="406"/>
                </a:cubicBezTo>
                <a:close/>
              </a:path>
            </a:pathLst>
          </a:cu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B0544FB-67F6-90C8-FDDD-695FFD7A6FEE}"/>
              </a:ext>
            </a:extLst>
          </p:cNvPr>
          <p:cNvSpPr txBox="1"/>
          <p:nvPr/>
        </p:nvSpPr>
        <p:spPr>
          <a:xfrm>
            <a:off x="858142" y="1485700"/>
            <a:ext cx="68426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CSD 320: Module 11.2</a:t>
            </a:r>
          </a:p>
          <a:p>
            <a:r>
              <a:rPr lang="en-US" sz="1600"/>
              <a:t>Professor Sue Sampson</a:t>
            </a:r>
          </a:p>
          <a:p>
            <a:r>
              <a:rPr lang="en-US" sz="1600"/>
              <a:t>12/8/2022</a:t>
            </a:r>
          </a:p>
        </p:txBody>
      </p:sp>
    </p:spTree>
    <p:extLst>
      <p:ext uri="{BB962C8B-B14F-4D97-AF65-F5344CB8AC3E}">
        <p14:creationId xmlns:p14="http://schemas.microsoft.com/office/powerpoint/2010/main" val="1641111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2E2ED-E434-BAAA-9D8C-BEA63EA3A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0408" y="307312"/>
            <a:ext cx="2987489" cy="813581"/>
          </a:xfrm>
        </p:spPr>
        <p:txBody>
          <a:bodyPr anchor="t">
            <a:normAutofit/>
          </a:bodyPr>
          <a:lstStyle/>
          <a:p>
            <a:r>
              <a:rPr lang="en-US" sz="4800"/>
              <a:t>Report 3</a:t>
            </a:r>
          </a:p>
        </p:txBody>
      </p:sp>
      <p:pic>
        <p:nvPicPr>
          <p:cNvPr id="7" name="Picture 7" descr="Text&#10;&#10;Description automatically generated">
            <a:extLst>
              <a:ext uri="{FF2B5EF4-FFF2-40B4-BE49-F238E27FC236}">
                <a16:creationId xmlns:a16="http://schemas.microsoft.com/office/drawing/2014/main" id="{9DB41692-D320-43B4-8859-4F2521FBE3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0819" y="1390340"/>
            <a:ext cx="5686593" cy="279367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3EDE0F3-79EF-7462-A9D6-66BD7FFD1D4F}"/>
              </a:ext>
            </a:extLst>
          </p:cNvPr>
          <p:cNvSpPr txBox="1"/>
          <p:nvPr/>
        </p:nvSpPr>
        <p:spPr>
          <a:xfrm>
            <a:off x="1153823" y="4994130"/>
            <a:ext cx="9884351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This report shows us that there are only 2 pieces of equipment that are older than 5 years. </a:t>
            </a:r>
            <a:r>
              <a:rPr lang="en-US" dirty="0">
                <a:ea typeface="+mn-lt"/>
                <a:cs typeface="+mn-lt"/>
              </a:rPr>
              <a:t>Out of the inventory we have, only two are over the age of 5 years from the time of acquisition till date.</a:t>
            </a:r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234092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BEA9C-3732-08F6-83CE-8EA0BC4449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95452" y="1291771"/>
            <a:ext cx="3529747" cy="2484101"/>
          </a:xfrm>
        </p:spPr>
        <p:txBody>
          <a:bodyPr>
            <a:normAutofit/>
          </a:bodyPr>
          <a:lstStyle/>
          <a:p>
            <a:r>
              <a:rPr lang="en-US"/>
              <a:t>All trips are international.</a:t>
            </a:r>
          </a:p>
        </p:txBody>
      </p:sp>
      <p:sp>
        <p:nvSpPr>
          <p:cNvPr id="9" name="Subtitle 12">
            <a:extLst>
              <a:ext uri="{FF2B5EF4-FFF2-40B4-BE49-F238E27FC236}">
                <a16:creationId xmlns:a16="http://schemas.microsoft.com/office/drawing/2014/main" id="{F8FE6C11-B56E-D593-91F8-4157FCB4AF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95451" y="3839030"/>
            <a:ext cx="3529747" cy="1418770"/>
          </a:xfrm>
        </p:spPr>
        <p:txBody>
          <a:bodyPr>
            <a:normAutofit/>
          </a:bodyPr>
          <a:lstStyle/>
          <a:p>
            <a:r>
              <a:rPr lang="en-US" b="1"/>
              <a:t>Assumptions:</a:t>
            </a:r>
          </a:p>
          <a:p>
            <a:endParaRPr lang="en-US"/>
          </a:p>
        </p:txBody>
      </p:sp>
      <p:pic>
        <p:nvPicPr>
          <p:cNvPr id="5" name="Picture 4" descr="Aeroplane taking off against dramatic sky">
            <a:extLst>
              <a:ext uri="{FF2B5EF4-FFF2-40B4-BE49-F238E27FC236}">
                <a16:creationId xmlns:a16="http://schemas.microsoft.com/office/drawing/2014/main" id="{92721332-660C-F309-6E6A-7B9992F542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431"/>
          <a:stretch/>
        </p:blipFill>
        <p:spPr>
          <a:xfrm>
            <a:off x="1066802" y="1799690"/>
            <a:ext cx="5852613" cy="329141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11292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312DB-CFB4-F18F-6CED-08C4D1775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8" y="1142999"/>
            <a:ext cx="5771363" cy="1257299"/>
          </a:xfrm>
        </p:spPr>
        <p:txBody>
          <a:bodyPr anchor="ctr">
            <a:normAutofit/>
          </a:bodyPr>
          <a:lstStyle/>
          <a:p>
            <a:r>
              <a:rPr lang="en-US" sz="4800"/>
              <a:t>Who we 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3B6A5-C344-1804-C459-F663079DAF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2736850"/>
            <a:ext cx="5771364" cy="29781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/>
              <a:t>We are the Blue Team, comprised of software development students working together to help Blythe </a:t>
            </a:r>
            <a:r>
              <a:rPr lang="en-US" b="1" err="1"/>
              <a:t>Timmerson</a:t>
            </a:r>
            <a:r>
              <a:rPr lang="en-US" b="1"/>
              <a:t> and Jim Ford. We strive to create reports that will assist them in making the best business decisions for Outland Adventures. </a:t>
            </a:r>
          </a:p>
          <a:p>
            <a:pPr marL="0" indent="0">
              <a:buNone/>
            </a:pPr>
            <a:r>
              <a:rPr lang="en-US" b="1"/>
              <a:t>Members: Oscar, Abe, Isaac, Ryan, Beth</a:t>
            </a:r>
          </a:p>
          <a:p>
            <a:pPr marL="0" indent="0">
              <a:buNone/>
            </a:pPr>
            <a:endParaRPr lang="en-US" b="1"/>
          </a:p>
          <a:p>
            <a:pPr marL="0" indent="0">
              <a:buNone/>
            </a:pPr>
            <a:endParaRPr lang="en-US" b="1"/>
          </a:p>
          <a:p>
            <a:endParaRPr lang="en-US"/>
          </a:p>
        </p:txBody>
      </p:sp>
      <p:pic>
        <p:nvPicPr>
          <p:cNvPr id="26" name="Picture 25" descr="People at the meeting desk">
            <a:extLst>
              <a:ext uri="{FF2B5EF4-FFF2-40B4-BE49-F238E27FC236}">
                <a16:creationId xmlns:a16="http://schemas.microsoft.com/office/drawing/2014/main" id="{EAD68CFE-5F8E-47A6-305F-F859978D6D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/>
        </p:blipFill>
        <p:spPr>
          <a:xfrm>
            <a:off x="7904959" y="2544739"/>
            <a:ext cx="3144042" cy="176852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70979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9573E-01A4-A2DC-956F-B43BE742D2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1789" y="952798"/>
            <a:ext cx="9028421" cy="935837"/>
          </a:xfrm>
        </p:spPr>
        <p:txBody>
          <a:bodyPr>
            <a:normAutofit/>
          </a:bodyPr>
          <a:lstStyle/>
          <a:p>
            <a:r>
              <a:rPr lang="en-US" sz="4800"/>
              <a:t>Description of the case study</a:t>
            </a:r>
          </a:p>
        </p:txBody>
      </p:sp>
      <p:sp>
        <p:nvSpPr>
          <p:cNvPr id="11" name="Subtitle 12">
            <a:extLst>
              <a:ext uri="{FF2B5EF4-FFF2-40B4-BE49-F238E27FC236}">
                <a16:creationId xmlns:a16="http://schemas.microsoft.com/office/drawing/2014/main" id="{F8FE6C11-B56E-D593-91F8-4157FCB4AF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1790" y="2062481"/>
            <a:ext cx="8808003" cy="3976200"/>
          </a:xfrm>
        </p:spPr>
        <p:txBody>
          <a:bodyPr/>
          <a:lstStyle/>
          <a:p>
            <a:r>
              <a:rPr lang="en-US"/>
              <a:t>Outland Adventures was created to cater to people who enjoy hiking and camping in far-off places. They offer arranged guided trips with equipment rental and purchases. The creators, Blythe </a:t>
            </a:r>
            <a:r>
              <a:rPr lang="en-US" err="1"/>
              <a:t>Timmerson</a:t>
            </a:r>
            <a:r>
              <a:rPr lang="en-US"/>
              <a:t> and Jim Ford, need assistance with the following business decisions:</a:t>
            </a:r>
          </a:p>
          <a:p>
            <a:endParaRPr lang="en-US"/>
          </a:p>
          <a:p>
            <a:pPr marL="457200" indent="-457200">
              <a:buFont typeface="+mj-lt"/>
              <a:buAutoNum type="arabicPeriod"/>
            </a:pPr>
            <a:r>
              <a:rPr lang="en-US"/>
              <a:t>Do enough customer buy equipment sales?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Trips include Africa, Asia, and Southern Europe. Has there been a decline in booking to any of these locations?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Is there inventory older than 5 years old?</a:t>
            </a:r>
          </a:p>
        </p:txBody>
      </p:sp>
    </p:spTree>
    <p:extLst>
      <p:ext uri="{BB962C8B-B14F-4D97-AF65-F5344CB8AC3E}">
        <p14:creationId xmlns:p14="http://schemas.microsoft.com/office/powerpoint/2010/main" val="980867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88DD3810-85DA-E928-65E4-2194F63DF0C4}"/>
              </a:ext>
            </a:extLst>
          </p:cNvPr>
          <p:cNvSpPr txBox="1">
            <a:spLocks/>
          </p:cNvSpPr>
          <p:nvPr/>
        </p:nvSpPr>
        <p:spPr>
          <a:xfrm>
            <a:off x="1066799" y="1132367"/>
            <a:ext cx="7608074" cy="12572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/>
              <a:t>Business Rules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ECE5DD6-ED3F-B7FA-FCE8-4F72251259F3}"/>
              </a:ext>
            </a:extLst>
          </p:cNvPr>
          <p:cNvSpPr txBox="1">
            <a:spLocks/>
          </p:cNvSpPr>
          <p:nvPr/>
        </p:nvSpPr>
        <p:spPr>
          <a:xfrm>
            <a:off x="1066800" y="2736850"/>
            <a:ext cx="5029200" cy="297815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Neue Haas Grotesk Text Pro" panose="020B05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Neue Haas Grotesk Text Pro" panose="020B05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A </a:t>
            </a:r>
            <a:r>
              <a:rPr lang="en-US" b="1">
                <a:ea typeface="+mn-lt"/>
                <a:cs typeface="+mn-lt"/>
              </a:rPr>
              <a:t>department </a:t>
            </a:r>
            <a:r>
              <a:rPr lang="en-US">
                <a:ea typeface="+mn-lt"/>
                <a:cs typeface="+mn-lt"/>
              </a:rPr>
              <a:t>can have many </a:t>
            </a:r>
            <a:r>
              <a:rPr lang="en-US" b="1">
                <a:ea typeface="+mn-lt"/>
                <a:cs typeface="+mn-lt"/>
              </a:rPr>
              <a:t>jobs</a:t>
            </a:r>
            <a:endParaRPr lang="en-US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A </a:t>
            </a:r>
            <a:r>
              <a:rPr lang="en-US" b="1">
                <a:ea typeface="+mn-lt"/>
                <a:cs typeface="+mn-lt"/>
              </a:rPr>
              <a:t>department </a:t>
            </a:r>
            <a:r>
              <a:rPr lang="en-US">
                <a:ea typeface="+mn-lt"/>
                <a:cs typeface="+mn-lt"/>
              </a:rPr>
              <a:t>has many </a:t>
            </a:r>
            <a:r>
              <a:rPr lang="en-US" b="1">
                <a:ea typeface="+mn-lt"/>
                <a:cs typeface="+mn-lt"/>
              </a:rPr>
              <a:t>employees.</a:t>
            </a:r>
            <a:endParaRPr lang="en-US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An </a:t>
            </a:r>
            <a:r>
              <a:rPr lang="en-US" b="1">
                <a:ea typeface="+mn-lt"/>
                <a:cs typeface="+mn-lt"/>
              </a:rPr>
              <a:t>employee </a:t>
            </a:r>
            <a:r>
              <a:rPr lang="en-US">
                <a:ea typeface="+mn-lt"/>
                <a:cs typeface="+mn-lt"/>
              </a:rPr>
              <a:t>can take many </a:t>
            </a:r>
            <a:r>
              <a:rPr lang="en-US" b="1">
                <a:ea typeface="+mn-lt"/>
                <a:cs typeface="+mn-lt"/>
              </a:rPr>
              <a:t>orders</a:t>
            </a:r>
            <a:r>
              <a:rPr lang="en-US">
                <a:ea typeface="+mn-lt"/>
                <a:cs typeface="+mn-lt"/>
              </a:rPr>
              <a:t>.</a:t>
            </a:r>
          </a:p>
          <a:p>
            <a:pPr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A </a:t>
            </a:r>
            <a:r>
              <a:rPr lang="en-US" b="1">
                <a:ea typeface="+mn-lt"/>
                <a:cs typeface="+mn-lt"/>
              </a:rPr>
              <a:t>customer</a:t>
            </a:r>
            <a:r>
              <a:rPr lang="en-US">
                <a:ea typeface="+mn-lt"/>
                <a:cs typeface="+mn-lt"/>
              </a:rPr>
              <a:t> can place many </a:t>
            </a:r>
            <a:r>
              <a:rPr lang="en-US" b="1">
                <a:ea typeface="+mn-lt"/>
                <a:cs typeface="+mn-lt"/>
              </a:rPr>
              <a:t>orders.</a:t>
            </a:r>
            <a:endParaRPr lang="en-US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A </a:t>
            </a:r>
            <a:r>
              <a:rPr lang="en-US" b="1">
                <a:ea typeface="+mn-lt"/>
                <a:cs typeface="+mn-lt"/>
              </a:rPr>
              <a:t>customer</a:t>
            </a:r>
            <a:r>
              <a:rPr lang="en-US">
                <a:ea typeface="+mn-lt"/>
                <a:cs typeface="+mn-lt"/>
              </a:rPr>
              <a:t> can have many </a:t>
            </a:r>
            <a:r>
              <a:rPr lang="en-US" b="1">
                <a:ea typeface="+mn-lt"/>
                <a:cs typeface="+mn-lt"/>
              </a:rPr>
              <a:t>rentals.</a:t>
            </a:r>
            <a:endParaRPr lang="en-US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A </a:t>
            </a:r>
            <a:r>
              <a:rPr lang="en-US" b="1">
                <a:ea typeface="+mn-lt"/>
                <a:cs typeface="+mn-lt"/>
              </a:rPr>
              <a:t>customer</a:t>
            </a:r>
            <a:r>
              <a:rPr lang="en-US">
                <a:ea typeface="+mn-lt"/>
                <a:cs typeface="+mn-lt"/>
              </a:rPr>
              <a:t> can place many </a:t>
            </a:r>
            <a:r>
              <a:rPr lang="en-US" b="1">
                <a:ea typeface="+mn-lt"/>
                <a:cs typeface="+mn-lt"/>
              </a:rPr>
              <a:t>purchases.</a:t>
            </a:r>
            <a:endParaRPr lang="en-US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A </a:t>
            </a:r>
            <a:r>
              <a:rPr lang="en-US" b="1">
                <a:ea typeface="+mn-lt"/>
                <a:cs typeface="+mn-lt"/>
              </a:rPr>
              <a:t>customer</a:t>
            </a:r>
            <a:r>
              <a:rPr lang="en-US">
                <a:ea typeface="+mn-lt"/>
                <a:cs typeface="+mn-lt"/>
              </a:rPr>
              <a:t> can have many </a:t>
            </a:r>
            <a:r>
              <a:rPr lang="en-US" b="1">
                <a:ea typeface="+mn-lt"/>
                <a:cs typeface="+mn-lt"/>
              </a:rPr>
              <a:t>trips.</a:t>
            </a:r>
            <a:endParaRPr lang="en-US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An </a:t>
            </a:r>
            <a:r>
              <a:rPr lang="en-US" b="1">
                <a:ea typeface="+mn-lt"/>
                <a:cs typeface="+mn-lt"/>
              </a:rPr>
              <a:t>order </a:t>
            </a:r>
            <a:r>
              <a:rPr lang="en-US">
                <a:ea typeface="+mn-lt"/>
                <a:cs typeface="+mn-lt"/>
              </a:rPr>
              <a:t>can have many </a:t>
            </a:r>
            <a:r>
              <a:rPr lang="en-US" b="1">
                <a:ea typeface="+mn-lt"/>
                <a:cs typeface="+mn-lt"/>
              </a:rPr>
              <a:t>trips</a:t>
            </a:r>
            <a:r>
              <a:rPr lang="en-US">
                <a:ea typeface="+mn-lt"/>
                <a:cs typeface="+mn-lt"/>
              </a:rPr>
              <a:t>.</a:t>
            </a:r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D3C4519-3A93-5018-E985-CD4F0AC97069}"/>
              </a:ext>
            </a:extLst>
          </p:cNvPr>
          <p:cNvSpPr txBox="1">
            <a:spLocks/>
          </p:cNvSpPr>
          <p:nvPr/>
        </p:nvSpPr>
        <p:spPr>
          <a:xfrm>
            <a:off x="6037984" y="2737716"/>
            <a:ext cx="5029200" cy="297815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Neue Haas Grotesk Text Pro" panose="020B05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Neue Haas Grotesk Text Pro" panose="020B05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An </a:t>
            </a:r>
            <a:r>
              <a:rPr lang="en-US" b="1">
                <a:ea typeface="+mn-lt"/>
                <a:cs typeface="+mn-lt"/>
              </a:rPr>
              <a:t>order</a:t>
            </a:r>
            <a:r>
              <a:rPr lang="en-US">
                <a:ea typeface="+mn-lt"/>
                <a:cs typeface="+mn-lt"/>
              </a:rPr>
              <a:t> can have many</a:t>
            </a:r>
            <a:r>
              <a:rPr lang="en-US" b="1">
                <a:ea typeface="+mn-lt"/>
                <a:cs typeface="+mn-lt"/>
              </a:rPr>
              <a:t> rentals</a:t>
            </a:r>
            <a:r>
              <a:rPr lang="en-US">
                <a:ea typeface="+mn-lt"/>
                <a:cs typeface="+mn-lt"/>
              </a:rPr>
              <a:t>.  </a:t>
            </a:r>
          </a:p>
          <a:p>
            <a:pPr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An </a:t>
            </a:r>
            <a:r>
              <a:rPr lang="en-US" b="1">
                <a:ea typeface="+mn-lt"/>
                <a:cs typeface="+mn-lt"/>
              </a:rPr>
              <a:t>order</a:t>
            </a:r>
            <a:r>
              <a:rPr lang="en-US">
                <a:ea typeface="+mn-lt"/>
                <a:cs typeface="+mn-lt"/>
              </a:rPr>
              <a:t> can have many</a:t>
            </a:r>
            <a:r>
              <a:rPr lang="en-US" b="1">
                <a:ea typeface="+mn-lt"/>
                <a:cs typeface="+mn-lt"/>
              </a:rPr>
              <a:t> purchases</a:t>
            </a:r>
            <a:r>
              <a:rPr lang="en-US">
                <a:ea typeface="+mn-lt"/>
                <a:cs typeface="+mn-lt"/>
              </a:rPr>
              <a:t>. </a:t>
            </a:r>
            <a:endParaRPr lang="en-US"/>
          </a:p>
          <a:p>
            <a:pPr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A piece of </a:t>
            </a:r>
            <a:r>
              <a:rPr lang="en-US" b="1">
                <a:ea typeface="+mn-lt"/>
                <a:cs typeface="+mn-lt"/>
              </a:rPr>
              <a:t>equipment </a:t>
            </a:r>
            <a:r>
              <a:rPr lang="en-US">
                <a:ea typeface="+mn-lt"/>
                <a:cs typeface="+mn-lt"/>
              </a:rPr>
              <a:t>can be</a:t>
            </a:r>
            <a:r>
              <a:rPr lang="en-US" b="1">
                <a:ea typeface="+mn-lt"/>
                <a:cs typeface="+mn-lt"/>
              </a:rPr>
              <a:t> rented </a:t>
            </a:r>
            <a:r>
              <a:rPr lang="en-US">
                <a:ea typeface="+mn-lt"/>
                <a:cs typeface="+mn-lt"/>
              </a:rPr>
              <a:t>many times</a:t>
            </a:r>
            <a:r>
              <a:rPr lang="en-US" b="1">
                <a:ea typeface="+mn-lt"/>
                <a:cs typeface="+mn-lt"/>
              </a:rPr>
              <a:t>. </a:t>
            </a:r>
            <a:r>
              <a:rPr lang="en-US">
                <a:ea typeface="+mn-lt"/>
                <a:cs typeface="+mn-lt"/>
              </a:rPr>
              <a:t> </a:t>
            </a:r>
            <a:endParaRPr lang="en-US"/>
          </a:p>
          <a:p>
            <a:pPr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A piece of</a:t>
            </a:r>
            <a:r>
              <a:rPr lang="en-US" b="1">
                <a:ea typeface="+mn-lt"/>
                <a:cs typeface="+mn-lt"/>
              </a:rPr>
              <a:t> equipment </a:t>
            </a:r>
            <a:r>
              <a:rPr lang="en-US">
                <a:ea typeface="+mn-lt"/>
                <a:cs typeface="+mn-lt"/>
              </a:rPr>
              <a:t>can be</a:t>
            </a:r>
            <a:r>
              <a:rPr lang="en-US" b="1">
                <a:ea typeface="+mn-lt"/>
                <a:cs typeface="+mn-lt"/>
              </a:rPr>
              <a:t> purchased </a:t>
            </a:r>
            <a:r>
              <a:rPr lang="en-US">
                <a:ea typeface="+mn-lt"/>
                <a:cs typeface="+mn-lt"/>
              </a:rPr>
              <a:t>once</a:t>
            </a:r>
            <a:r>
              <a:rPr lang="en-US" b="1">
                <a:ea typeface="+mn-lt"/>
                <a:cs typeface="+mn-lt"/>
              </a:rPr>
              <a:t>.</a:t>
            </a:r>
            <a:r>
              <a:rPr lang="en-US">
                <a:ea typeface="+mn-lt"/>
                <a:cs typeface="+mn-lt"/>
              </a:rPr>
              <a:t> </a:t>
            </a:r>
            <a:endParaRPr lang="en-US"/>
          </a:p>
          <a:p>
            <a:pPr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A </a:t>
            </a:r>
            <a:r>
              <a:rPr lang="en-US" b="1">
                <a:ea typeface="+mn-lt"/>
                <a:cs typeface="+mn-lt"/>
              </a:rPr>
              <a:t>trip </a:t>
            </a:r>
            <a:r>
              <a:rPr lang="en-US">
                <a:ea typeface="+mn-lt"/>
                <a:cs typeface="+mn-lt"/>
              </a:rPr>
              <a:t>may need a </a:t>
            </a:r>
            <a:r>
              <a:rPr lang="en-US" b="1">
                <a:ea typeface="+mn-lt"/>
                <a:cs typeface="+mn-lt"/>
              </a:rPr>
              <a:t>visa.</a:t>
            </a:r>
            <a:r>
              <a:rPr lang="en-US">
                <a:ea typeface="+mn-lt"/>
                <a:cs typeface="+mn-lt"/>
              </a:rPr>
              <a:t> </a:t>
            </a:r>
            <a:endParaRPr lang="en-US"/>
          </a:p>
          <a:p>
            <a:pPr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A </a:t>
            </a:r>
            <a:r>
              <a:rPr lang="en-US" b="1">
                <a:ea typeface="+mn-lt"/>
                <a:cs typeface="+mn-lt"/>
              </a:rPr>
              <a:t>trip </a:t>
            </a:r>
            <a:r>
              <a:rPr lang="en-US">
                <a:ea typeface="+mn-lt"/>
                <a:cs typeface="+mn-lt"/>
              </a:rPr>
              <a:t>has one </a:t>
            </a:r>
            <a:r>
              <a:rPr lang="en-US" b="1">
                <a:ea typeface="+mn-lt"/>
                <a:cs typeface="+mn-lt"/>
              </a:rPr>
              <a:t>airfare.</a:t>
            </a:r>
            <a:r>
              <a:rPr lang="en-US">
                <a:ea typeface="+mn-lt"/>
                <a:cs typeface="+mn-lt"/>
              </a:rPr>
              <a:t> </a:t>
            </a:r>
            <a:endParaRPr lang="en-US"/>
          </a:p>
          <a:p>
            <a:pPr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A </a:t>
            </a:r>
            <a:r>
              <a:rPr lang="en-US" b="1">
                <a:ea typeface="+mn-lt"/>
                <a:cs typeface="+mn-lt"/>
              </a:rPr>
              <a:t>destination </a:t>
            </a:r>
            <a:r>
              <a:rPr lang="en-US">
                <a:ea typeface="+mn-lt"/>
                <a:cs typeface="+mn-lt"/>
              </a:rPr>
              <a:t>can have many</a:t>
            </a:r>
            <a:r>
              <a:rPr lang="en-US" b="1">
                <a:ea typeface="+mn-lt"/>
                <a:cs typeface="+mn-lt"/>
              </a:rPr>
              <a:t> trips.</a:t>
            </a:r>
          </a:p>
        </p:txBody>
      </p:sp>
    </p:spTree>
    <p:extLst>
      <p:ext uri="{BB962C8B-B14F-4D97-AF65-F5344CB8AC3E}">
        <p14:creationId xmlns:p14="http://schemas.microsoft.com/office/powerpoint/2010/main" val="1507001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8D7368D-31D9-8101-473D-CD39E706F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6401" y="3378954"/>
            <a:ext cx="6394567" cy="3479046"/>
          </a:xfrm>
          <a:custGeom>
            <a:avLst/>
            <a:gdLst/>
            <a:ahLst/>
            <a:cxnLst/>
            <a:rect l="l" t="t" r="r" b="b"/>
            <a:pathLst>
              <a:path w="6394567" h="3479046">
                <a:moveTo>
                  <a:pt x="5171297" y="284"/>
                </a:moveTo>
                <a:cubicBezTo>
                  <a:pt x="5607674" y="7531"/>
                  <a:pt x="6039042" y="153650"/>
                  <a:pt x="6394290" y="430072"/>
                </a:cubicBezTo>
                <a:lnTo>
                  <a:pt x="6394567" y="430316"/>
                </a:lnTo>
                <a:lnTo>
                  <a:pt x="6394567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39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89EBE4E-5983-B393-1D5E-731351065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0C2C7D-2FDD-0391-6695-4DCFA5E79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825" y="341593"/>
            <a:ext cx="4523511" cy="63962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sz="3600"/>
              <a:t>Finalized ERD</a:t>
            </a:r>
          </a:p>
        </p:txBody>
      </p:sp>
      <p:pic>
        <p:nvPicPr>
          <p:cNvPr id="25" name="Content Placeholder 24" descr="Diagram, schematic&#10;&#10;Description automatically generated">
            <a:extLst>
              <a:ext uri="{FF2B5EF4-FFF2-40B4-BE49-F238E27FC236}">
                <a16:creationId xmlns:a16="http://schemas.microsoft.com/office/drawing/2014/main" id="{C62E4016-16C1-6957-82D7-B14D16F7D4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21" y="981215"/>
            <a:ext cx="11864157" cy="5216444"/>
          </a:xfrm>
        </p:spPr>
      </p:pic>
    </p:spTree>
    <p:extLst>
      <p:ext uri="{BB962C8B-B14F-4D97-AF65-F5344CB8AC3E}">
        <p14:creationId xmlns:p14="http://schemas.microsoft.com/office/powerpoint/2010/main" val="157929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11A41-84D0-4B95-2119-A389D83838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850005"/>
            <a:ext cx="6196885" cy="1655289"/>
          </a:xfrm>
        </p:spPr>
        <p:txBody>
          <a:bodyPr>
            <a:normAutofit/>
          </a:bodyPr>
          <a:lstStyle/>
          <a:p>
            <a:r>
              <a:rPr lang="en-US" sz="4800"/>
              <a:t>Description of the reports</a:t>
            </a:r>
          </a:p>
        </p:txBody>
      </p:sp>
      <p:sp>
        <p:nvSpPr>
          <p:cNvPr id="8" name="Subtitle 12">
            <a:extLst>
              <a:ext uri="{FF2B5EF4-FFF2-40B4-BE49-F238E27FC236}">
                <a16:creationId xmlns:a16="http://schemas.microsoft.com/office/drawing/2014/main" id="{F8FE6C11-B56E-D593-91F8-4157FCB4AF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0" y="2514600"/>
            <a:ext cx="9733280" cy="279908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Report 1: This allows us to see how many customers have purchased equipment from, when the report is run.</a:t>
            </a:r>
          </a:p>
          <a:p>
            <a:r>
              <a:rPr lang="en-US" dirty="0"/>
              <a:t>Report 2: Allows us to view how many trips have been booked to each continent within the last 90 days from when the report is run. </a:t>
            </a:r>
          </a:p>
          <a:p>
            <a:r>
              <a:rPr lang="en-US" dirty="0"/>
              <a:t>Report 3: Allow us to view the equipment with an acquisition date older than 5 years from reports date. </a:t>
            </a:r>
          </a:p>
        </p:txBody>
      </p:sp>
    </p:spTree>
    <p:extLst>
      <p:ext uri="{BB962C8B-B14F-4D97-AF65-F5344CB8AC3E}">
        <p14:creationId xmlns:p14="http://schemas.microsoft.com/office/powerpoint/2010/main" val="2998471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5">
            <a:extLst>
              <a:ext uri="{FF2B5EF4-FFF2-40B4-BE49-F238E27FC236}">
                <a16:creationId xmlns:a16="http://schemas.microsoft.com/office/drawing/2014/main" id="{72AA3712-C5CA-A663-E80E-253CE0930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72E2ED-E434-BAAA-9D8C-BEA63EA3A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142999"/>
            <a:ext cx="4173416" cy="1257299"/>
          </a:xfrm>
        </p:spPr>
        <p:txBody>
          <a:bodyPr anchor="ctr">
            <a:normAutofit/>
          </a:bodyPr>
          <a:lstStyle/>
          <a:p>
            <a:r>
              <a:rPr lang="en-US"/>
              <a:t>Report 1</a:t>
            </a:r>
          </a:p>
        </p:txBody>
      </p:sp>
      <p:pic>
        <p:nvPicPr>
          <p:cNvPr id="5" name="Picture 7" descr="Text&#10;&#10;Description automatically generated">
            <a:extLst>
              <a:ext uri="{FF2B5EF4-FFF2-40B4-BE49-F238E27FC236}">
                <a16:creationId xmlns:a16="http://schemas.microsoft.com/office/drawing/2014/main" id="{12F77D5E-D275-8FD5-EE6B-0B0B1AA5F4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430"/>
          <a:stretch/>
        </p:blipFill>
        <p:spPr>
          <a:xfrm>
            <a:off x="4375633" y="354166"/>
            <a:ext cx="6167598" cy="605366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FB35E9E-D8E1-6C86-CA58-5AE74CCC4920}"/>
              </a:ext>
            </a:extLst>
          </p:cNvPr>
          <p:cNvSpPr txBox="1"/>
          <p:nvPr/>
        </p:nvSpPr>
        <p:spPr>
          <a:xfrm>
            <a:off x="1155989" y="2448357"/>
            <a:ext cx="2358735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This report shows each transaction made, how much they were worth, and the date of purchase. As one can see the year with most transactions made was 2017.</a:t>
            </a:r>
          </a:p>
        </p:txBody>
      </p:sp>
    </p:spTree>
    <p:extLst>
      <p:ext uri="{BB962C8B-B14F-4D97-AF65-F5344CB8AC3E}">
        <p14:creationId xmlns:p14="http://schemas.microsoft.com/office/powerpoint/2010/main" val="3321023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0">
            <a:extLst>
              <a:ext uri="{FF2B5EF4-FFF2-40B4-BE49-F238E27FC236}">
                <a16:creationId xmlns:a16="http://schemas.microsoft.com/office/drawing/2014/main" id="{72AA3712-C5CA-A663-E80E-253CE0930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72E2ED-E434-BAAA-9D8C-BEA63EA3A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142999"/>
            <a:ext cx="4173416" cy="1257299"/>
          </a:xfrm>
        </p:spPr>
        <p:txBody>
          <a:bodyPr anchor="ctr">
            <a:normAutofit/>
          </a:bodyPr>
          <a:lstStyle/>
          <a:p>
            <a:r>
              <a:rPr lang="en-US"/>
              <a:t>Report 1</a:t>
            </a:r>
          </a:p>
        </p:txBody>
      </p:sp>
      <p:pic>
        <p:nvPicPr>
          <p:cNvPr id="9" name="Picture 9" descr="Text&#10;&#10;Description automatically generated">
            <a:extLst>
              <a:ext uri="{FF2B5EF4-FFF2-40B4-BE49-F238E27FC236}">
                <a16:creationId xmlns:a16="http://schemas.microsoft.com/office/drawing/2014/main" id="{F0795780-B19F-8819-315C-27FD259756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6238" y="887034"/>
            <a:ext cx="6045023" cy="482691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4342F03-5E39-1C17-08B2-269C5337EBAE}"/>
              </a:ext>
            </a:extLst>
          </p:cNvPr>
          <p:cNvSpPr txBox="1"/>
          <p:nvPr/>
        </p:nvSpPr>
        <p:spPr>
          <a:xfrm>
            <a:off x="1155989" y="2448357"/>
            <a:ext cx="2358735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This report shows each transaction made, how much they were worth, and the date of purchase. </a:t>
            </a:r>
            <a:r>
              <a:rPr lang="en-US" dirty="0">
                <a:ea typeface="+mn-lt"/>
                <a:cs typeface="+mn-lt"/>
              </a:rPr>
              <a:t>As one can see the year with most transactions made was 2017.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715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8D7368D-31D9-8101-473D-CD39E706F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6401" y="3378954"/>
            <a:ext cx="6394567" cy="3479046"/>
          </a:xfrm>
          <a:custGeom>
            <a:avLst/>
            <a:gdLst/>
            <a:ahLst/>
            <a:cxnLst/>
            <a:rect l="l" t="t" r="r" b="b"/>
            <a:pathLst>
              <a:path w="6394567" h="3479046">
                <a:moveTo>
                  <a:pt x="5171297" y="284"/>
                </a:moveTo>
                <a:cubicBezTo>
                  <a:pt x="5607674" y="7531"/>
                  <a:pt x="6039042" y="153650"/>
                  <a:pt x="6394290" y="430072"/>
                </a:cubicBezTo>
                <a:lnTo>
                  <a:pt x="6394567" y="430316"/>
                </a:lnTo>
                <a:lnTo>
                  <a:pt x="6394567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39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496AE70-F970-59AB-7309-6CC00692C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72E2ED-E434-BAAA-9D8C-BEA63EA3A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664" y="822470"/>
            <a:ext cx="2204727" cy="124097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>
              <a:lnSpc>
                <a:spcPct val="100000"/>
              </a:lnSpc>
            </a:pPr>
            <a:r>
              <a:rPr lang="en-US" sz="3600"/>
              <a:t>Report 2</a:t>
            </a:r>
          </a:p>
        </p:txBody>
      </p:sp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A6450647-1F59-EA73-8EA6-109567F432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5976" y="2277819"/>
            <a:ext cx="5815348" cy="300923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BC42FCD-7875-514C-F16A-587207A86DDD}"/>
              </a:ext>
            </a:extLst>
          </p:cNvPr>
          <p:cNvSpPr txBox="1"/>
          <p:nvPr/>
        </p:nvSpPr>
        <p:spPr>
          <a:xfrm>
            <a:off x="7423006" y="2591232"/>
            <a:ext cx="4207451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Africa has been the most booked continent in the past 90 days. Followed by Asia, then only one trip booked to Southern Europe. At the moment the </a:t>
            </a:r>
            <a:r>
              <a:rPr lang="en-US" dirty="0" err="1"/>
              <a:t>ammount</a:t>
            </a:r>
            <a:r>
              <a:rPr lang="en-US" dirty="0"/>
              <a:t> of bookings have been holding the same trend as before.</a:t>
            </a:r>
          </a:p>
        </p:txBody>
      </p:sp>
    </p:spTree>
    <p:extLst>
      <p:ext uri="{BB962C8B-B14F-4D97-AF65-F5344CB8AC3E}">
        <p14:creationId xmlns:p14="http://schemas.microsoft.com/office/powerpoint/2010/main" val="2494637652"/>
      </p:ext>
    </p:extLst>
  </p:cSld>
  <p:clrMapOvr>
    <a:masterClrMapping/>
  </p:clrMapOvr>
</p:sld>
</file>

<file path=ppt/theme/theme1.xml><?xml version="1.0" encoding="utf-8"?>
<a:theme xmlns:a="http://schemas.openxmlformats.org/drawingml/2006/main" name="SwellVTI">
  <a:themeElements>
    <a:clrScheme name="Swell">
      <a:dk1>
        <a:sysClr val="windowText" lastClr="000000"/>
      </a:dk1>
      <a:lt1>
        <a:sysClr val="window" lastClr="FFFFFF"/>
      </a:lt1>
      <a:dk2>
        <a:srgbClr val="233B47"/>
      </a:dk2>
      <a:lt2>
        <a:srgbClr val="FEEFD9"/>
      </a:lt2>
      <a:accent1>
        <a:srgbClr val="16AEA7"/>
      </a:accent1>
      <a:accent2>
        <a:srgbClr val="618F88"/>
      </a:accent2>
      <a:accent3>
        <a:srgbClr val="7A9973"/>
      </a:accent3>
      <a:accent4>
        <a:srgbClr val="8AAE8E"/>
      </a:accent4>
      <a:accent5>
        <a:srgbClr val="EB8F60"/>
      </a:accent5>
      <a:accent6>
        <a:srgbClr val="E57A6F"/>
      </a:accent6>
      <a:hlink>
        <a:srgbClr val="13968F"/>
      </a:hlink>
      <a:folHlink>
        <a:srgbClr val="E56152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ellVTI" id="{8361A04D-931A-43DC-973B-1B0B1DD5DECC}" vid="{6DDB23E8-D18E-4BDA-98D6-324466149EB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BF0DA163A6EE142A3807A417A17EF81" ma:contentTypeVersion="9" ma:contentTypeDescription="Create a new document." ma:contentTypeScope="" ma:versionID="476f611edda988f70e21fa86f90f5eb7">
  <xsd:schema xmlns:xsd="http://www.w3.org/2001/XMLSchema" xmlns:xs="http://www.w3.org/2001/XMLSchema" xmlns:p="http://schemas.microsoft.com/office/2006/metadata/properties" xmlns:ns3="b2e11e5c-8138-428a-ad62-72c071726a0d" xmlns:ns4="931d5d83-cc5b-4d23-9911-84fdde8be7f8" targetNamespace="http://schemas.microsoft.com/office/2006/metadata/properties" ma:root="true" ma:fieldsID="a374e94b7da4605edacb78a14fb4674e" ns3:_="" ns4:_="">
    <xsd:import namespace="b2e11e5c-8138-428a-ad62-72c071726a0d"/>
    <xsd:import namespace="931d5d83-cc5b-4d23-9911-84fdde8be7f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2e11e5c-8138-428a-ad62-72c071726a0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1d5d83-cc5b-4d23-9911-84fdde8be7f8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8344535-6F8D-49CB-AE0E-164248286782}">
  <ds:schemaRefs>
    <ds:schemaRef ds:uri="931d5d83-cc5b-4d23-9911-84fdde8be7f8"/>
    <ds:schemaRef ds:uri="b2e11e5c-8138-428a-ad62-72c071726a0d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0729E7CE-BF29-4715-A863-9332465A14ED}">
  <ds:schemaRefs>
    <ds:schemaRef ds:uri="931d5d83-cc5b-4d23-9911-84fdde8be7f8"/>
    <ds:schemaRef ds:uri="b2e11e5c-8138-428a-ad62-72c071726a0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E4AC9E8B-5931-4C80-BA2B-084398D1AD9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SwellVTI</vt:lpstr>
      <vt:lpstr>Outland Adventures </vt:lpstr>
      <vt:lpstr>Who we are</vt:lpstr>
      <vt:lpstr>Description of the case study</vt:lpstr>
      <vt:lpstr>PowerPoint Presentation</vt:lpstr>
      <vt:lpstr>Finalized ERD</vt:lpstr>
      <vt:lpstr>Description of the reports</vt:lpstr>
      <vt:lpstr>Report 1</vt:lpstr>
      <vt:lpstr>Report 1</vt:lpstr>
      <vt:lpstr>Report 2</vt:lpstr>
      <vt:lpstr>Report 3</vt:lpstr>
      <vt:lpstr>All trips are international.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Bethany Mehring</dc:creator>
  <cp:revision>42</cp:revision>
  <dcterms:created xsi:type="dcterms:W3CDTF">2022-12-06T15:51:05Z</dcterms:created>
  <dcterms:modified xsi:type="dcterms:W3CDTF">2022-12-17T18:57:47Z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0x010100FBF0DA163A6EE142A3807A417A17EF81</vt:lpwstr>
  </property>
</Properties>
</file>