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391" r:id="rId2"/>
    <p:sldId id="392" r:id="rId3"/>
    <p:sldId id="393" r:id="rId4"/>
    <p:sldId id="396" r:id="rId5"/>
    <p:sldId id="397" r:id="rId6"/>
    <p:sldId id="398" r:id="rId7"/>
    <p:sldId id="39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47"/>
    <p:restoredTop sz="83185"/>
  </p:normalViewPr>
  <p:slideViewPr>
    <p:cSldViewPr snapToGrid="0" snapToObjects="1">
      <p:cViewPr varScale="1">
        <p:scale>
          <a:sx n="96" d="100"/>
          <a:sy n="96" d="100"/>
        </p:scale>
        <p:origin x="11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86906-F115-3743-8409-1CC621CF8DD1}" type="datetimeFigureOut">
              <a:rPr lang="en-US" smtClean="0"/>
              <a:t>9/11/18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9A14B-CE4A-A746-BF13-41963408AD20}" type="slidenum">
              <a:rPr lang="en-US" smtClean="0"/>
              <a:t>‹#›</a:t>
            </a:fld>
            <a:endParaRPr lang="en-US"/>
          </a:p>
        </p:txBody>
      </p:sp>
    </p:spTree>
    <p:extLst>
      <p:ext uri="{BB962C8B-B14F-4D97-AF65-F5344CB8AC3E}">
        <p14:creationId xmlns:p14="http://schemas.microsoft.com/office/powerpoint/2010/main" val="189989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90864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582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98457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6860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95B2E-8515-7D4D-BB1C-6F79B2B3D393}" type="datetimeFigureOut">
              <a:rPr lang="en-US" smtClean="0"/>
              <a:t>9/11/18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12302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95B2E-8515-7D4D-BB1C-6F79B2B3D393}"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47467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95B2E-8515-7D4D-BB1C-6F79B2B3D393}" type="datetimeFigureOut">
              <a:rPr lang="en-US" smtClean="0"/>
              <a:t>9/11/18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32876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95B2E-8515-7D4D-BB1C-6F79B2B3D393}" type="datetimeFigureOut">
              <a:rPr lang="en-US" smtClean="0"/>
              <a:t>9/11/18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656088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95B2E-8515-7D4D-BB1C-6F79B2B3D393}" type="datetimeFigureOut">
              <a:rPr lang="en-US" smtClean="0"/>
              <a:t>9/11/18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70187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02226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95B2E-8515-7D4D-BB1C-6F79B2B3D393}" type="datetimeFigureOut">
              <a:rPr lang="en-US" smtClean="0"/>
              <a:t>9/11/18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F74AC-EA2B-404A-BC14-ABBCBDA166D9}" type="slidenum">
              <a:rPr lang="en-US" smtClean="0"/>
              <a:t>‹#›</a:t>
            </a:fld>
            <a:endParaRPr lang="en-US"/>
          </a:p>
        </p:txBody>
      </p:sp>
    </p:spTree>
    <p:extLst>
      <p:ext uri="{BB962C8B-B14F-4D97-AF65-F5344CB8AC3E}">
        <p14:creationId xmlns:p14="http://schemas.microsoft.com/office/powerpoint/2010/main" val="128175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95B2E-8515-7D4D-BB1C-6F79B2B3D393}" type="datetimeFigureOut">
              <a:rPr lang="en-US" smtClean="0"/>
              <a:t>9/11/18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F74AC-EA2B-404A-BC14-ABBCBDA166D9}" type="slidenum">
              <a:rPr lang="en-US" smtClean="0"/>
              <a:t>‹#›</a:t>
            </a:fld>
            <a:endParaRPr lang="en-US"/>
          </a:p>
        </p:txBody>
      </p:sp>
    </p:spTree>
    <p:extLst>
      <p:ext uri="{BB962C8B-B14F-4D97-AF65-F5344CB8AC3E}">
        <p14:creationId xmlns:p14="http://schemas.microsoft.com/office/powerpoint/2010/main" val="538677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1</a:t>
            </a:r>
          </a:p>
        </p:txBody>
      </p:sp>
      <p:sp>
        <p:nvSpPr>
          <p:cNvPr id="3" name="Content Placeholder 2"/>
          <p:cNvSpPr>
            <a:spLocks noGrp="1"/>
          </p:cNvSpPr>
          <p:nvPr>
            <p:ph idx="1"/>
          </p:nvPr>
        </p:nvSpPr>
        <p:spPr>
          <a:xfrm>
            <a:off x="628650" y="1825625"/>
            <a:ext cx="7886700" cy="4874978"/>
          </a:xfrm>
        </p:spPr>
        <p:txBody>
          <a:bodyPr>
            <a:normAutofit/>
          </a:bodyPr>
          <a:lstStyle/>
          <a:p>
            <a:pPr marL="0" indent="0">
              <a:buNone/>
            </a:pPr>
            <a:r>
              <a:rPr lang="en-US" dirty="0">
                <a:latin typeface="Helvetica" pitchFamily="2" charset="0"/>
              </a:rPr>
              <a:t>Suppose you want to find the value of x that minimizes the function, f(x) = x</a:t>
            </a:r>
            <a:r>
              <a:rPr lang="en-US" baseline="30000" dirty="0">
                <a:latin typeface="Helvetica" pitchFamily="2" charset="0"/>
              </a:rPr>
              <a:t>2</a:t>
            </a:r>
            <a:r>
              <a:rPr lang="en-US" dirty="0">
                <a:latin typeface="Helvetica" pitchFamily="2" charset="0"/>
              </a:rPr>
              <a:t> + 4x.</a:t>
            </a:r>
          </a:p>
          <a:p>
            <a:pPr marL="0" indent="0">
              <a:buNone/>
            </a:pPr>
            <a:r>
              <a:rPr lang="en-US" dirty="0">
                <a:latin typeface="Helvetica" pitchFamily="2" charset="0"/>
              </a:rPr>
              <a:t>The derivative of this function is: f’(x) = 2x + 4.</a:t>
            </a:r>
          </a:p>
          <a:p>
            <a:pPr marL="0" indent="0">
              <a:buNone/>
            </a:pPr>
            <a:r>
              <a:rPr lang="en-US" sz="2400" dirty="0">
                <a:latin typeface="Helvetica" pitchFamily="2" charset="0"/>
              </a:rPr>
              <a:t>a) If x is initialized to 0, and the learning rate is 1.0, what is the new value of x after 1 iteration of gradient descent? </a:t>
            </a:r>
          </a:p>
          <a:p>
            <a:pPr marL="0" indent="0">
              <a:buNone/>
            </a:pPr>
            <a:r>
              <a:rPr lang="en-US" sz="2400" dirty="0">
                <a:latin typeface="Helvetica" pitchFamily="2" charset="0"/>
              </a:rPr>
              <a:t>b) It is possible that gradient descent could find a local minimum after a single iteration, depending on the choice of learning rate. Find a learning rate such that the function is minimized after 1 iteration of gradient descent when x is initialized to 0. </a:t>
            </a:r>
          </a:p>
        </p:txBody>
      </p:sp>
    </p:spTree>
    <p:extLst>
      <p:ext uri="{BB962C8B-B14F-4D97-AF65-F5344CB8AC3E}">
        <p14:creationId xmlns:p14="http://schemas.microsoft.com/office/powerpoint/2010/main" val="680541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1</a:t>
            </a:r>
          </a:p>
        </p:txBody>
      </p:sp>
      <p:sp>
        <p:nvSpPr>
          <p:cNvPr id="3" name="Content Placeholder 2"/>
          <p:cNvSpPr>
            <a:spLocks noGrp="1"/>
          </p:cNvSpPr>
          <p:nvPr>
            <p:ph idx="1"/>
          </p:nvPr>
        </p:nvSpPr>
        <p:spPr>
          <a:xfrm>
            <a:off x="628650" y="1825625"/>
            <a:ext cx="7886700" cy="4874978"/>
          </a:xfrm>
        </p:spPr>
        <p:txBody>
          <a:bodyPr/>
          <a:lstStyle/>
          <a:p>
            <a:pPr marL="0" indent="0">
              <a:buNone/>
            </a:pPr>
            <a:r>
              <a:rPr lang="en-US" dirty="0">
                <a:solidFill>
                  <a:srgbClr val="FF0000"/>
                </a:solidFill>
                <a:latin typeface="Helvetica" charset="0"/>
                <a:ea typeface="Helvetica" charset="0"/>
                <a:cs typeface="Helvetica" charset="0"/>
              </a:rPr>
              <a:t>a) f’(0) = 2(0) + 4 = 4</a:t>
            </a:r>
          </a:p>
          <a:p>
            <a:pPr marL="0" indent="0">
              <a:buNone/>
            </a:pPr>
            <a:r>
              <a:rPr lang="en-US" dirty="0">
                <a:solidFill>
                  <a:srgbClr val="FF0000"/>
                </a:solidFill>
                <a:latin typeface="Helvetica" charset="0"/>
                <a:ea typeface="Helvetica" charset="0"/>
                <a:cs typeface="Helvetica" charset="0"/>
              </a:rPr>
              <a:t>x = 0 – 1.0*4 = -4</a:t>
            </a:r>
          </a:p>
        </p:txBody>
      </p:sp>
    </p:spTree>
    <p:extLst>
      <p:ext uri="{BB962C8B-B14F-4D97-AF65-F5344CB8AC3E}">
        <p14:creationId xmlns:p14="http://schemas.microsoft.com/office/powerpoint/2010/main" val="80570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1</a:t>
            </a:r>
          </a:p>
        </p:txBody>
      </p:sp>
      <p:sp>
        <p:nvSpPr>
          <p:cNvPr id="3" name="Content Placeholder 2"/>
          <p:cNvSpPr>
            <a:spLocks noGrp="1"/>
          </p:cNvSpPr>
          <p:nvPr>
            <p:ph idx="1"/>
          </p:nvPr>
        </p:nvSpPr>
        <p:spPr>
          <a:xfrm>
            <a:off x="628650" y="1825625"/>
            <a:ext cx="7886700" cy="4874978"/>
          </a:xfrm>
        </p:spPr>
        <p:txBody>
          <a:bodyPr/>
          <a:lstStyle/>
          <a:p>
            <a:pPr marL="0" indent="0">
              <a:buNone/>
            </a:pPr>
            <a:r>
              <a:rPr lang="en-US" dirty="0">
                <a:solidFill>
                  <a:srgbClr val="FF0000"/>
                </a:solidFill>
                <a:latin typeface="Helvetica" charset="0"/>
                <a:ea typeface="Helvetica" charset="0"/>
                <a:cs typeface="Helvetica" charset="0"/>
              </a:rPr>
              <a:t>b) First, find minimum: </a:t>
            </a:r>
          </a:p>
          <a:p>
            <a:pPr marL="0" indent="0">
              <a:buNone/>
            </a:pPr>
            <a:r>
              <a:rPr lang="en-US" dirty="0">
                <a:solidFill>
                  <a:srgbClr val="FF0000"/>
                </a:solidFill>
                <a:latin typeface="Helvetica" charset="0"/>
                <a:ea typeface="Helvetica" charset="0"/>
                <a:cs typeface="Helvetica" charset="0"/>
              </a:rPr>
              <a:t>f’(x) = 0 when x = -2</a:t>
            </a:r>
          </a:p>
          <a:p>
            <a:pPr marL="0" indent="0">
              <a:buNone/>
            </a:pPr>
            <a:r>
              <a:rPr lang="en-US" dirty="0">
                <a:solidFill>
                  <a:srgbClr val="FF0000"/>
                </a:solidFill>
                <a:latin typeface="Helvetica" charset="0"/>
                <a:ea typeface="Helvetica" charset="0"/>
                <a:cs typeface="Helvetica" charset="0"/>
              </a:rPr>
              <a:t>f(x) is minimized at x=-2</a:t>
            </a:r>
          </a:p>
          <a:p>
            <a:pPr marL="0" indent="0">
              <a:buNone/>
            </a:pPr>
            <a:endParaRPr lang="en-US" dirty="0">
              <a:solidFill>
                <a:srgbClr val="FF0000"/>
              </a:solidFill>
              <a:latin typeface="Helvetica" charset="0"/>
              <a:ea typeface="Helvetica" charset="0"/>
              <a:cs typeface="Helvetica" charset="0"/>
            </a:endParaRPr>
          </a:p>
          <a:p>
            <a:pPr marL="0" indent="0">
              <a:buNone/>
            </a:pPr>
            <a:r>
              <a:rPr lang="en-US" dirty="0">
                <a:solidFill>
                  <a:srgbClr val="FF0000"/>
                </a:solidFill>
                <a:latin typeface="Helvetica" charset="0"/>
                <a:ea typeface="Helvetica" charset="0"/>
                <a:cs typeface="Helvetica" charset="0"/>
              </a:rPr>
              <a:t>Now, find </a:t>
            </a:r>
            <a:r>
              <a:rPr lang="el-GR" dirty="0">
                <a:solidFill>
                  <a:srgbClr val="FF0000"/>
                </a:solidFill>
                <a:latin typeface="Helvetica" charset="0"/>
                <a:ea typeface="Helvetica" charset="0"/>
                <a:cs typeface="Helvetica" charset="0"/>
              </a:rPr>
              <a:t>η</a:t>
            </a:r>
            <a:r>
              <a:rPr lang="en-US" dirty="0">
                <a:solidFill>
                  <a:srgbClr val="FF0000"/>
                </a:solidFill>
                <a:latin typeface="Helvetica" charset="0"/>
                <a:ea typeface="Helvetica" charset="0"/>
                <a:cs typeface="Helvetica" charset="0"/>
              </a:rPr>
              <a:t> such that the gradient descent update would result in x=-2:</a:t>
            </a:r>
          </a:p>
          <a:p>
            <a:pPr marL="0" indent="0">
              <a:buNone/>
            </a:pPr>
            <a:r>
              <a:rPr lang="en-US" dirty="0">
                <a:solidFill>
                  <a:srgbClr val="FF0000"/>
                </a:solidFill>
                <a:latin typeface="Helvetica" charset="0"/>
                <a:ea typeface="Helvetica" charset="0"/>
                <a:cs typeface="Helvetica" charset="0"/>
              </a:rPr>
              <a:t>-2 = 0 – </a:t>
            </a:r>
            <a:r>
              <a:rPr lang="el-GR" dirty="0">
                <a:solidFill>
                  <a:srgbClr val="FF0000"/>
                </a:solidFill>
                <a:latin typeface="Helvetica" charset="0"/>
                <a:ea typeface="Helvetica" charset="0"/>
                <a:cs typeface="Helvetica" charset="0"/>
              </a:rPr>
              <a:t>η</a:t>
            </a:r>
            <a:r>
              <a:rPr lang="en-US" dirty="0">
                <a:solidFill>
                  <a:srgbClr val="FF0000"/>
                </a:solidFill>
                <a:latin typeface="Helvetica" charset="0"/>
                <a:ea typeface="Helvetica" charset="0"/>
                <a:cs typeface="Helvetica" charset="0"/>
              </a:rPr>
              <a:t>*4</a:t>
            </a:r>
          </a:p>
          <a:p>
            <a:pPr marL="0" indent="0">
              <a:buNone/>
            </a:pPr>
            <a:r>
              <a:rPr lang="el-GR" dirty="0">
                <a:solidFill>
                  <a:srgbClr val="FF0000"/>
                </a:solidFill>
                <a:latin typeface="Helvetica" charset="0"/>
                <a:ea typeface="Helvetica" charset="0"/>
                <a:cs typeface="Helvetica" charset="0"/>
              </a:rPr>
              <a:t>η</a:t>
            </a:r>
            <a:r>
              <a:rPr lang="en-US" dirty="0">
                <a:solidFill>
                  <a:srgbClr val="FF0000"/>
                </a:solidFill>
                <a:latin typeface="Helvetica" charset="0"/>
                <a:ea typeface="Helvetica" charset="0"/>
                <a:cs typeface="Helvetica" charset="0"/>
              </a:rPr>
              <a:t> = ½ </a:t>
            </a:r>
          </a:p>
        </p:txBody>
      </p:sp>
    </p:spTree>
    <p:extLst>
      <p:ext uri="{BB962C8B-B14F-4D97-AF65-F5344CB8AC3E}">
        <p14:creationId xmlns:p14="http://schemas.microsoft.com/office/powerpoint/2010/main" val="415589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2</a:t>
            </a:r>
          </a:p>
        </p:txBody>
      </p:sp>
      <p:sp>
        <p:nvSpPr>
          <p:cNvPr id="3" name="Content Placeholder 2"/>
          <p:cNvSpPr>
            <a:spLocks noGrp="1"/>
          </p:cNvSpPr>
          <p:nvPr>
            <p:ph idx="1"/>
          </p:nvPr>
        </p:nvSpPr>
        <p:spPr>
          <a:xfrm>
            <a:off x="628649" y="1825625"/>
            <a:ext cx="8170793" cy="4874978"/>
          </a:xfrm>
        </p:spPr>
        <p:txBody>
          <a:bodyPr>
            <a:normAutofit/>
          </a:bodyPr>
          <a:lstStyle/>
          <a:p>
            <a:pPr marL="0" indent="0">
              <a:buNone/>
            </a:pPr>
            <a:r>
              <a:rPr lang="en-US" sz="2600" dirty="0">
                <a:latin typeface="Helvetica" pitchFamily="2" charset="0"/>
              </a:rPr>
              <a:t>Suppose your dataset contains 3 binary features and you learn a perceptron with the following weights: </a:t>
            </a:r>
          </a:p>
          <a:p>
            <a:r>
              <a:rPr lang="en-US" dirty="0">
                <a:latin typeface="Helvetica" pitchFamily="2" charset="0"/>
              </a:rPr>
              <a:t>w</a:t>
            </a:r>
            <a:r>
              <a:rPr lang="en-US" baseline="-25000" dirty="0">
                <a:latin typeface="Helvetica" pitchFamily="2" charset="0"/>
              </a:rPr>
              <a:t>1</a:t>
            </a:r>
            <a:r>
              <a:rPr lang="en-US" dirty="0">
                <a:latin typeface="Helvetica" pitchFamily="2" charset="0"/>
              </a:rPr>
              <a:t> = -1.0, w</a:t>
            </a:r>
            <a:r>
              <a:rPr lang="en-US" baseline="-25000" dirty="0">
                <a:latin typeface="Helvetica" pitchFamily="2" charset="0"/>
              </a:rPr>
              <a:t>2</a:t>
            </a:r>
            <a:r>
              <a:rPr lang="en-US" dirty="0">
                <a:latin typeface="Helvetica" pitchFamily="2" charset="0"/>
              </a:rPr>
              <a:t> = 0.5, w</a:t>
            </a:r>
            <a:r>
              <a:rPr lang="en-US" baseline="-25000" dirty="0">
                <a:latin typeface="Helvetica" pitchFamily="2" charset="0"/>
              </a:rPr>
              <a:t>3</a:t>
            </a:r>
            <a:r>
              <a:rPr lang="en-US" dirty="0">
                <a:latin typeface="Helvetica" pitchFamily="2" charset="0"/>
              </a:rPr>
              <a:t> = 1.0, b = -0.3</a:t>
            </a:r>
            <a:br>
              <a:rPr lang="en-US" dirty="0">
                <a:latin typeface="Helvetica" pitchFamily="2" charset="0"/>
              </a:rPr>
            </a:br>
            <a:endParaRPr lang="en-US" dirty="0">
              <a:latin typeface="Helvetica" pitchFamily="2" charset="0"/>
            </a:endParaRPr>
          </a:p>
          <a:p>
            <a:pPr marL="0" indent="0">
              <a:buNone/>
            </a:pPr>
            <a:r>
              <a:rPr lang="en-US" dirty="0">
                <a:latin typeface="Helvetica" pitchFamily="2" charset="0"/>
              </a:rPr>
              <a:t>Determine the predictions perceptron makes:</a:t>
            </a:r>
          </a:p>
          <a:p>
            <a:pPr marL="0" indent="0">
              <a:buNone/>
            </a:pPr>
            <a:endParaRPr lang="en-US" sz="2400" dirty="0">
              <a:latin typeface="Helvetica" pitchFamily="2" charset="0"/>
            </a:endParaRPr>
          </a:p>
        </p:txBody>
      </p:sp>
      <p:graphicFrame>
        <p:nvGraphicFramePr>
          <p:cNvPr id="4" name="Table 3">
            <a:extLst>
              <a:ext uri="{FF2B5EF4-FFF2-40B4-BE49-F238E27FC236}">
                <a16:creationId xmlns:a16="http://schemas.microsoft.com/office/drawing/2014/main" id="{F305B6C5-8242-2744-A63E-A130428FE3F9}"/>
              </a:ext>
            </a:extLst>
          </p:cNvPr>
          <p:cNvGraphicFramePr>
            <a:graphicFrameLocks noGrp="1"/>
          </p:cNvGraphicFramePr>
          <p:nvPr>
            <p:extLst>
              <p:ext uri="{D42A27DB-BD31-4B8C-83A1-F6EECF244321}">
                <p14:modId xmlns:p14="http://schemas.microsoft.com/office/powerpoint/2010/main" val="91270522"/>
              </p:ext>
            </p:extLst>
          </p:nvPr>
        </p:nvGraphicFramePr>
        <p:xfrm>
          <a:off x="2197100" y="4263114"/>
          <a:ext cx="4749800" cy="2194560"/>
        </p:xfrm>
        <a:graphic>
          <a:graphicData uri="http://schemas.openxmlformats.org/drawingml/2006/table">
            <a:tbl>
              <a:tblPr firstRow="1" bandRow="1">
                <a:tableStyleId>{5C22544A-7EE6-4342-B048-85BDC9FD1C3A}</a:tableStyleId>
              </a:tblPr>
              <a:tblGrid>
                <a:gridCol w="1187450">
                  <a:extLst>
                    <a:ext uri="{9D8B030D-6E8A-4147-A177-3AD203B41FA5}">
                      <a16:colId xmlns:a16="http://schemas.microsoft.com/office/drawing/2014/main" val="2854606671"/>
                    </a:ext>
                  </a:extLst>
                </a:gridCol>
                <a:gridCol w="1187450">
                  <a:extLst>
                    <a:ext uri="{9D8B030D-6E8A-4147-A177-3AD203B41FA5}">
                      <a16:colId xmlns:a16="http://schemas.microsoft.com/office/drawing/2014/main" val="2795616025"/>
                    </a:ext>
                  </a:extLst>
                </a:gridCol>
                <a:gridCol w="1187450">
                  <a:extLst>
                    <a:ext uri="{9D8B030D-6E8A-4147-A177-3AD203B41FA5}">
                      <a16:colId xmlns:a16="http://schemas.microsoft.com/office/drawing/2014/main" val="2765316839"/>
                    </a:ext>
                  </a:extLst>
                </a:gridCol>
                <a:gridCol w="1187450">
                  <a:extLst>
                    <a:ext uri="{9D8B030D-6E8A-4147-A177-3AD203B41FA5}">
                      <a16:colId xmlns:a16="http://schemas.microsoft.com/office/drawing/2014/main" val="1913603117"/>
                    </a:ext>
                  </a:extLst>
                </a:gridCol>
              </a:tblGrid>
              <a:tr h="0">
                <a:tc>
                  <a:txBody>
                    <a:bodyPr/>
                    <a:lstStyle/>
                    <a:p>
                      <a:pPr marL="0" marR="0">
                        <a:spcBef>
                          <a:spcPts val="600"/>
                        </a:spcBef>
                        <a:spcAft>
                          <a:spcPts val="0"/>
                        </a:spcAft>
                      </a:pPr>
                      <a:r>
                        <a:rPr lang="en-US" sz="2400" dirty="0">
                          <a:effectLst/>
                          <a:latin typeface="Helvetica" pitchFamily="2" charset="0"/>
                        </a:rPr>
                        <a:t>x</a:t>
                      </a:r>
                      <a:r>
                        <a:rPr lang="en-US" sz="2400" baseline="-25000" dirty="0">
                          <a:effectLst/>
                          <a:latin typeface="Helvetica" pitchFamily="2" charset="0"/>
                        </a:rPr>
                        <a:t>1</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x</a:t>
                      </a:r>
                      <a:r>
                        <a:rPr lang="en-US" sz="2400" baseline="-25000" dirty="0">
                          <a:effectLst/>
                          <a:latin typeface="Helvetica" pitchFamily="2" charset="0"/>
                        </a:rPr>
                        <a:t>2</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x</a:t>
                      </a:r>
                      <a:r>
                        <a:rPr lang="en-US" sz="2400" baseline="-25000" dirty="0">
                          <a:effectLst/>
                          <a:latin typeface="Helvetica" pitchFamily="2" charset="0"/>
                        </a:rPr>
                        <a:t>3</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y</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4528013"/>
                  </a:ext>
                </a:extLst>
              </a:tr>
              <a:tr h="0">
                <a:tc>
                  <a:txBody>
                    <a:bodyPr/>
                    <a:lstStyle/>
                    <a:p>
                      <a:pPr marL="0" marR="0">
                        <a:spcBef>
                          <a:spcPts val="600"/>
                        </a:spcBef>
                        <a:spcAft>
                          <a:spcPts val="0"/>
                        </a:spcAft>
                      </a:pPr>
                      <a:r>
                        <a:rPr lang="en-US" sz="2400" dirty="0">
                          <a:effectLst/>
                          <a:latin typeface="Helvetica" pitchFamily="2" charset="0"/>
                        </a:rPr>
                        <a:t>1</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1</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1</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 </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41563"/>
                  </a:ext>
                </a:extLst>
              </a:tr>
              <a:tr h="0">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1</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1</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 </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727334"/>
                  </a:ext>
                </a:extLst>
              </a:tr>
              <a:tr h="0">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0</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 </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388106"/>
                  </a:ext>
                </a:extLst>
              </a:tr>
              <a:tr h="0">
                <a:tc>
                  <a:txBody>
                    <a:bodyPr/>
                    <a:lstStyle/>
                    <a:p>
                      <a:pPr marL="0" marR="0">
                        <a:spcBef>
                          <a:spcPts val="600"/>
                        </a:spcBef>
                        <a:spcAft>
                          <a:spcPts val="0"/>
                        </a:spcAft>
                      </a:pPr>
                      <a:r>
                        <a:rPr lang="en-US" sz="2400">
                          <a:effectLst/>
                          <a:latin typeface="Helvetica" pitchFamily="2" charset="0"/>
                        </a:rPr>
                        <a:t>1</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0</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0</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 </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525978"/>
                  </a:ext>
                </a:extLst>
              </a:tr>
              <a:tr h="0">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1</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effectLst/>
                          <a:latin typeface="Helvetica" pitchFamily="2" charset="0"/>
                        </a:rPr>
                        <a:t>0</a:t>
                      </a:r>
                      <a:endParaRPr lang="en-US" sz="2400">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effectLst/>
                          <a:latin typeface="Helvetica" pitchFamily="2" charset="0"/>
                        </a:rPr>
                        <a:t> </a:t>
                      </a:r>
                      <a:endParaRPr lang="en-US" sz="2400" dirty="0">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0951925"/>
                  </a:ext>
                </a:extLst>
              </a:tr>
            </a:tbl>
          </a:graphicData>
        </a:graphic>
      </p:graphicFrame>
    </p:spTree>
    <p:extLst>
      <p:ext uri="{BB962C8B-B14F-4D97-AF65-F5344CB8AC3E}">
        <p14:creationId xmlns:p14="http://schemas.microsoft.com/office/powerpoint/2010/main" val="145436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2</a:t>
            </a:r>
          </a:p>
        </p:txBody>
      </p:sp>
      <p:sp>
        <p:nvSpPr>
          <p:cNvPr id="3" name="Content Placeholder 2"/>
          <p:cNvSpPr>
            <a:spLocks noGrp="1"/>
          </p:cNvSpPr>
          <p:nvPr>
            <p:ph idx="1"/>
          </p:nvPr>
        </p:nvSpPr>
        <p:spPr>
          <a:xfrm>
            <a:off x="628649" y="1825625"/>
            <a:ext cx="8170793" cy="4874978"/>
          </a:xfrm>
        </p:spPr>
        <p:txBody>
          <a:bodyPr>
            <a:normAutofit/>
          </a:bodyPr>
          <a:lstStyle/>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endParaRPr lang="en-US" sz="2600" dirty="0">
              <a:latin typeface="Helvetica" pitchFamily="2" charset="0"/>
            </a:endParaRPr>
          </a:p>
          <a:p>
            <a:pPr marL="0" indent="0">
              <a:buNone/>
            </a:pPr>
            <a:r>
              <a:rPr lang="en-US" dirty="0">
                <a:solidFill>
                  <a:srgbClr val="FF0000"/>
                </a:solidFill>
                <a:latin typeface="Helvetica" pitchFamily="2" charset="0"/>
              </a:rPr>
              <a:t>Explanation:</a:t>
            </a:r>
          </a:p>
          <a:p>
            <a:r>
              <a:rPr lang="en-US" sz="2400" dirty="0">
                <a:solidFill>
                  <a:srgbClr val="FF0000"/>
                </a:solidFill>
                <a:latin typeface="Helvetica" pitchFamily="2" charset="0"/>
              </a:rPr>
              <a:t>-1.0 + 0.5 + 1.0 – 0.3 = 0.2 &gt; 0</a:t>
            </a:r>
          </a:p>
          <a:p>
            <a:r>
              <a:rPr lang="en-US" sz="2400" dirty="0">
                <a:solidFill>
                  <a:srgbClr val="FF0000"/>
                </a:solidFill>
                <a:latin typeface="Helvetica" pitchFamily="2" charset="0"/>
              </a:rPr>
              <a:t>0.5 + 1.0 – 0.3 = 1.2 &gt; 0</a:t>
            </a:r>
          </a:p>
          <a:p>
            <a:r>
              <a:rPr lang="en-US" sz="2400" dirty="0">
                <a:solidFill>
                  <a:srgbClr val="FF0000"/>
                </a:solidFill>
                <a:latin typeface="Helvetica" pitchFamily="2" charset="0"/>
              </a:rPr>
              <a:t>-0.3 = -0.3 &lt; 0</a:t>
            </a:r>
          </a:p>
          <a:p>
            <a:r>
              <a:rPr lang="en-US" sz="2400" dirty="0">
                <a:solidFill>
                  <a:srgbClr val="FF0000"/>
                </a:solidFill>
                <a:latin typeface="Helvetica" pitchFamily="2" charset="0"/>
              </a:rPr>
              <a:t>-1.0 – 0.3 = -1.3 &lt; 0</a:t>
            </a:r>
          </a:p>
          <a:p>
            <a:r>
              <a:rPr lang="en-US" sz="2400" dirty="0">
                <a:solidFill>
                  <a:srgbClr val="FF0000"/>
                </a:solidFill>
                <a:latin typeface="Helvetica" pitchFamily="2" charset="0"/>
              </a:rPr>
              <a:t>0.5 – 0.3 = 0.2 &gt; 0</a:t>
            </a:r>
          </a:p>
          <a:p>
            <a:pPr marL="0" indent="0">
              <a:buNone/>
            </a:pPr>
            <a:endParaRPr lang="en-US" dirty="0">
              <a:latin typeface="Helvetica" pitchFamily="2" charset="0"/>
            </a:endParaRPr>
          </a:p>
          <a:p>
            <a:pPr marL="0" indent="0">
              <a:buNone/>
            </a:pPr>
            <a:endParaRPr lang="en-US" sz="2400" dirty="0">
              <a:latin typeface="Helvetica" pitchFamily="2" charset="0"/>
            </a:endParaRPr>
          </a:p>
        </p:txBody>
      </p:sp>
      <p:graphicFrame>
        <p:nvGraphicFramePr>
          <p:cNvPr id="4" name="Table 3">
            <a:extLst>
              <a:ext uri="{FF2B5EF4-FFF2-40B4-BE49-F238E27FC236}">
                <a16:creationId xmlns:a16="http://schemas.microsoft.com/office/drawing/2014/main" id="{F305B6C5-8242-2744-A63E-A130428FE3F9}"/>
              </a:ext>
            </a:extLst>
          </p:cNvPr>
          <p:cNvGraphicFramePr>
            <a:graphicFrameLocks noGrp="1"/>
          </p:cNvGraphicFramePr>
          <p:nvPr>
            <p:extLst>
              <p:ext uri="{D42A27DB-BD31-4B8C-83A1-F6EECF244321}">
                <p14:modId xmlns:p14="http://schemas.microsoft.com/office/powerpoint/2010/main" val="1843608088"/>
              </p:ext>
            </p:extLst>
          </p:nvPr>
        </p:nvGraphicFramePr>
        <p:xfrm>
          <a:off x="2197100" y="1385891"/>
          <a:ext cx="4749800" cy="2194560"/>
        </p:xfrm>
        <a:graphic>
          <a:graphicData uri="http://schemas.openxmlformats.org/drawingml/2006/table">
            <a:tbl>
              <a:tblPr firstRow="1" bandRow="1">
                <a:tableStyleId>{5C22544A-7EE6-4342-B048-85BDC9FD1C3A}</a:tableStyleId>
              </a:tblPr>
              <a:tblGrid>
                <a:gridCol w="1187450">
                  <a:extLst>
                    <a:ext uri="{9D8B030D-6E8A-4147-A177-3AD203B41FA5}">
                      <a16:colId xmlns:a16="http://schemas.microsoft.com/office/drawing/2014/main" val="2854606671"/>
                    </a:ext>
                  </a:extLst>
                </a:gridCol>
                <a:gridCol w="1187450">
                  <a:extLst>
                    <a:ext uri="{9D8B030D-6E8A-4147-A177-3AD203B41FA5}">
                      <a16:colId xmlns:a16="http://schemas.microsoft.com/office/drawing/2014/main" val="2795616025"/>
                    </a:ext>
                  </a:extLst>
                </a:gridCol>
                <a:gridCol w="1187450">
                  <a:extLst>
                    <a:ext uri="{9D8B030D-6E8A-4147-A177-3AD203B41FA5}">
                      <a16:colId xmlns:a16="http://schemas.microsoft.com/office/drawing/2014/main" val="2765316839"/>
                    </a:ext>
                  </a:extLst>
                </a:gridCol>
                <a:gridCol w="1187450">
                  <a:extLst>
                    <a:ext uri="{9D8B030D-6E8A-4147-A177-3AD203B41FA5}">
                      <a16:colId xmlns:a16="http://schemas.microsoft.com/office/drawing/2014/main" val="1913603117"/>
                    </a:ext>
                  </a:extLst>
                </a:gridCol>
              </a:tblGrid>
              <a:tr h="0">
                <a:tc>
                  <a:txBody>
                    <a:bodyPr/>
                    <a:lstStyle/>
                    <a:p>
                      <a:pPr marL="0" marR="0">
                        <a:spcBef>
                          <a:spcPts val="600"/>
                        </a:spcBef>
                        <a:spcAft>
                          <a:spcPts val="0"/>
                        </a:spcAft>
                      </a:pPr>
                      <a:r>
                        <a:rPr lang="en-US" sz="2400" dirty="0">
                          <a:solidFill>
                            <a:schemeClr val="bg1"/>
                          </a:solidFill>
                          <a:effectLst/>
                          <a:latin typeface="Helvetica" pitchFamily="2" charset="0"/>
                        </a:rPr>
                        <a:t>x</a:t>
                      </a:r>
                      <a:r>
                        <a:rPr lang="en-US" sz="2400" baseline="-25000" dirty="0">
                          <a:solidFill>
                            <a:schemeClr val="bg1"/>
                          </a:solidFill>
                          <a:effectLst/>
                          <a:latin typeface="Helvetica" pitchFamily="2" charset="0"/>
                        </a:rPr>
                        <a:t>1</a:t>
                      </a:r>
                      <a:endParaRPr lang="en-US" sz="2400" dirty="0">
                        <a:solidFill>
                          <a:schemeClr val="bg1"/>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chemeClr val="bg1"/>
                          </a:solidFill>
                          <a:effectLst/>
                          <a:latin typeface="Helvetica" pitchFamily="2" charset="0"/>
                        </a:rPr>
                        <a:t>x</a:t>
                      </a:r>
                      <a:r>
                        <a:rPr lang="en-US" sz="2400" baseline="-25000" dirty="0">
                          <a:solidFill>
                            <a:schemeClr val="bg1"/>
                          </a:solidFill>
                          <a:effectLst/>
                          <a:latin typeface="Helvetica" pitchFamily="2" charset="0"/>
                        </a:rPr>
                        <a:t>2</a:t>
                      </a:r>
                      <a:endParaRPr lang="en-US" sz="2400" dirty="0">
                        <a:solidFill>
                          <a:schemeClr val="bg1"/>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chemeClr val="bg1"/>
                          </a:solidFill>
                          <a:effectLst/>
                          <a:latin typeface="Helvetica" pitchFamily="2" charset="0"/>
                        </a:rPr>
                        <a:t>x</a:t>
                      </a:r>
                      <a:r>
                        <a:rPr lang="en-US" sz="2400" baseline="-25000" dirty="0">
                          <a:solidFill>
                            <a:schemeClr val="bg1"/>
                          </a:solidFill>
                          <a:effectLst/>
                          <a:latin typeface="Helvetica" pitchFamily="2" charset="0"/>
                        </a:rPr>
                        <a:t>3</a:t>
                      </a:r>
                      <a:endParaRPr lang="en-US" sz="2400" dirty="0">
                        <a:solidFill>
                          <a:schemeClr val="bg1"/>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chemeClr val="bg1"/>
                          </a:solidFill>
                          <a:effectLst/>
                          <a:latin typeface="Helvetica" pitchFamily="2" charset="0"/>
                        </a:rPr>
                        <a:t>y</a:t>
                      </a:r>
                      <a:endParaRPr lang="en-US" sz="2400" dirty="0">
                        <a:solidFill>
                          <a:schemeClr val="bg1"/>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04528013"/>
                  </a:ext>
                </a:extLst>
              </a:tr>
              <a:tr h="0">
                <a:tc>
                  <a:txBody>
                    <a:bodyPr/>
                    <a:lstStyle/>
                    <a:p>
                      <a:pPr marL="0" marR="0">
                        <a:spcBef>
                          <a:spcPts val="600"/>
                        </a:spcBef>
                        <a:spcAft>
                          <a:spcPts val="0"/>
                        </a:spcAft>
                      </a:pPr>
                      <a:r>
                        <a:rPr lang="en-US" sz="2400" dirty="0">
                          <a:solidFill>
                            <a:srgbClr val="FF0000"/>
                          </a:solidFill>
                          <a:effectLst/>
                          <a:latin typeface="Helvetica" pitchFamily="2" charset="0"/>
                        </a:rPr>
                        <a:t>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41563"/>
                  </a:ext>
                </a:extLst>
              </a:tr>
              <a:tr h="0">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solidFill>
                            <a:srgbClr val="FF0000"/>
                          </a:solidFill>
                          <a:effectLst/>
                          <a:latin typeface="Helvetica" pitchFamily="2" charset="0"/>
                        </a:rPr>
                        <a:t>1</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9727334"/>
                  </a:ext>
                </a:extLst>
              </a:tr>
              <a:tr h="0">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0</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8388106"/>
                  </a:ext>
                </a:extLst>
              </a:tr>
              <a:tr h="0">
                <a:tc>
                  <a:txBody>
                    <a:bodyPr/>
                    <a:lstStyle/>
                    <a:p>
                      <a:pPr marL="0" marR="0">
                        <a:spcBef>
                          <a:spcPts val="600"/>
                        </a:spcBef>
                        <a:spcAft>
                          <a:spcPts val="0"/>
                        </a:spcAft>
                      </a:pPr>
                      <a:r>
                        <a:rPr lang="en-US" sz="2400">
                          <a:solidFill>
                            <a:srgbClr val="FF0000"/>
                          </a:solidFill>
                          <a:effectLst/>
                          <a:latin typeface="Helvetica" pitchFamily="2" charset="0"/>
                        </a:rPr>
                        <a:t>1</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0</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0</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525978"/>
                  </a:ext>
                </a:extLst>
              </a:tr>
              <a:tr h="0">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solidFill>
                            <a:srgbClr val="FF0000"/>
                          </a:solidFill>
                          <a:effectLst/>
                          <a:latin typeface="Helvetica" pitchFamily="2" charset="0"/>
                        </a:rPr>
                        <a:t>1</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a:solidFill>
                            <a:srgbClr val="FF0000"/>
                          </a:solidFill>
                          <a:effectLst/>
                          <a:latin typeface="Helvetica" pitchFamily="2" charset="0"/>
                        </a:rPr>
                        <a:t>0</a:t>
                      </a:r>
                      <a:endParaRPr lang="en-US" sz="240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600"/>
                        </a:spcBef>
                        <a:spcAft>
                          <a:spcPts val="0"/>
                        </a:spcAft>
                      </a:pPr>
                      <a:r>
                        <a:rPr lang="en-US" sz="2400" dirty="0">
                          <a:solidFill>
                            <a:srgbClr val="FF0000"/>
                          </a:solidFill>
                          <a:effectLst/>
                          <a:latin typeface="Helvetica" pitchFamily="2" charset="0"/>
                        </a:rPr>
                        <a:t> 1</a:t>
                      </a:r>
                      <a:endParaRPr lang="en-US" sz="2400" dirty="0">
                        <a:solidFill>
                          <a:srgbClr val="FF0000"/>
                        </a:solidFill>
                        <a:effectLst/>
                        <a:latin typeface="Helvetica" pitchFamily="2"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0951925"/>
                  </a:ext>
                </a:extLst>
              </a:tr>
            </a:tbl>
          </a:graphicData>
        </a:graphic>
      </p:graphicFrame>
    </p:spTree>
    <p:extLst>
      <p:ext uri="{BB962C8B-B14F-4D97-AF65-F5344CB8AC3E}">
        <p14:creationId xmlns:p14="http://schemas.microsoft.com/office/powerpoint/2010/main" val="269380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3</a:t>
            </a:r>
          </a:p>
        </p:txBody>
      </p:sp>
      <p:sp>
        <p:nvSpPr>
          <p:cNvPr id="3" name="Content Placeholder 2"/>
          <p:cNvSpPr>
            <a:spLocks noGrp="1"/>
          </p:cNvSpPr>
          <p:nvPr>
            <p:ph idx="1"/>
          </p:nvPr>
        </p:nvSpPr>
        <p:spPr>
          <a:xfrm>
            <a:off x="628650" y="1510748"/>
            <a:ext cx="8515350" cy="5189855"/>
          </a:xfrm>
        </p:spPr>
        <p:txBody>
          <a:bodyPr>
            <a:normAutofit/>
          </a:bodyPr>
          <a:lstStyle/>
          <a:p>
            <a:pPr marL="0" indent="0">
              <a:buNone/>
            </a:pPr>
            <a:r>
              <a:rPr lang="en-US" sz="2400" dirty="0">
                <a:latin typeface="Helvetica" pitchFamily="2" charset="0"/>
              </a:rPr>
              <a:t>Suppose you train a classifier on the instances below, using the rule that y=1 if </a:t>
            </a:r>
            <a:r>
              <a:rPr lang="en-US" sz="2400" b="1" dirty="0">
                <a:latin typeface="Helvetica" pitchFamily="2" charset="0"/>
              </a:rPr>
              <a:t>w</a:t>
            </a:r>
            <a:r>
              <a:rPr lang="en-US" sz="2400" baseline="30000" dirty="0">
                <a:latin typeface="Helvetica" pitchFamily="2" charset="0"/>
              </a:rPr>
              <a:t>T</a:t>
            </a:r>
            <a:r>
              <a:rPr lang="en-US" sz="2400" b="1" dirty="0">
                <a:latin typeface="Helvetica" pitchFamily="2" charset="0"/>
              </a:rPr>
              <a:t>x</a:t>
            </a:r>
            <a:r>
              <a:rPr lang="en-US" sz="2400" dirty="0">
                <a:latin typeface="Helvetica" pitchFamily="2" charset="0"/>
              </a:rPr>
              <a:t>≥0 (e.g., a perceptron). Come up with weights </a:t>
            </a:r>
            <a:r>
              <a:rPr lang="en-US" sz="2400" b="1" dirty="0">
                <a:latin typeface="Helvetica" pitchFamily="2" charset="0"/>
              </a:rPr>
              <a:t>w</a:t>
            </a:r>
            <a:r>
              <a:rPr lang="en-US" sz="2400" dirty="0">
                <a:latin typeface="Helvetica" pitchFamily="2" charset="0"/>
              </a:rPr>
              <a:t> that would correctly classify the five instances. </a:t>
            </a:r>
          </a:p>
        </p:txBody>
      </p:sp>
      <p:graphicFrame>
        <p:nvGraphicFramePr>
          <p:cNvPr id="5" name="Table 4">
            <a:extLst>
              <a:ext uri="{FF2B5EF4-FFF2-40B4-BE49-F238E27FC236}">
                <a16:creationId xmlns:a16="http://schemas.microsoft.com/office/drawing/2014/main" id="{D60E924C-9E2D-B64E-9F32-BE9EBE3C69D6}"/>
              </a:ext>
            </a:extLst>
          </p:cNvPr>
          <p:cNvGraphicFramePr>
            <a:graphicFrameLocks noGrp="1"/>
          </p:cNvGraphicFramePr>
          <p:nvPr>
            <p:extLst>
              <p:ext uri="{D42A27DB-BD31-4B8C-83A1-F6EECF244321}">
                <p14:modId xmlns:p14="http://schemas.microsoft.com/office/powerpoint/2010/main" val="4141227822"/>
              </p:ext>
            </p:extLst>
          </p:nvPr>
        </p:nvGraphicFramePr>
        <p:xfrm>
          <a:off x="1600200" y="3024609"/>
          <a:ext cx="5943600" cy="2956560"/>
        </p:xfrm>
        <a:graphic>
          <a:graphicData uri="http://schemas.openxmlformats.org/drawingml/2006/table">
            <a:tbl>
              <a:tblPr/>
              <a:tblGrid>
                <a:gridCol w="1485900">
                  <a:extLst>
                    <a:ext uri="{9D8B030D-6E8A-4147-A177-3AD203B41FA5}">
                      <a16:colId xmlns:a16="http://schemas.microsoft.com/office/drawing/2014/main" val="2222116707"/>
                    </a:ext>
                  </a:extLst>
                </a:gridCol>
                <a:gridCol w="1485900">
                  <a:extLst>
                    <a:ext uri="{9D8B030D-6E8A-4147-A177-3AD203B41FA5}">
                      <a16:colId xmlns:a16="http://schemas.microsoft.com/office/drawing/2014/main" val="424294291"/>
                    </a:ext>
                  </a:extLst>
                </a:gridCol>
                <a:gridCol w="1485900">
                  <a:extLst>
                    <a:ext uri="{9D8B030D-6E8A-4147-A177-3AD203B41FA5}">
                      <a16:colId xmlns:a16="http://schemas.microsoft.com/office/drawing/2014/main" val="1177652440"/>
                    </a:ext>
                  </a:extLst>
                </a:gridCol>
                <a:gridCol w="1485900">
                  <a:extLst>
                    <a:ext uri="{9D8B030D-6E8A-4147-A177-3AD203B41FA5}">
                      <a16:colId xmlns:a16="http://schemas.microsoft.com/office/drawing/2014/main" val="2038210352"/>
                    </a:ext>
                  </a:extLst>
                </a:gridCol>
              </a:tblGrid>
              <a:tr h="0">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x1</a:t>
                      </a:r>
                      <a:endParaRPr lang="en-US" sz="24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x2</a:t>
                      </a:r>
                      <a:endParaRPr lang="en-US" sz="24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x3</a:t>
                      </a:r>
                      <a:endParaRPr lang="en-US" sz="24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y</a:t>
                      </a:r>
                      <a:endParaRPr lang="en-US" sz="24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60346932"/>
                  </a:ext>
                </a:extLst>
              </a:tr>
              <a:tr h="0">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1.0</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-0.5</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64475"/>
                  </a:ext>
                </a:extLst>
              </a:tr>
              <a:tr h="0">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1.0</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6361532"/>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010338"/>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5.0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4754053"/>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3.0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2.0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8589868"/>
                  </a:ext>
                </a:extLst>
              </a:tr>
            </a:tbl>
          </a:graphicData>
        </a:graphic>
      </p:graphicFrame>
      <p:sp>
        <p:nvSpPr>
          <p:cNvPr id="6" name="Rectangle 1">
            <a:extLst>
              <a:ext uri="{FF2B5EF4-FFF2-40B4-BE49-F238E27FC236}">
                <a16:creationId xmlns:a16="http://schemas.microsoft.com/office/drawing/2014/main" id="{585616C5-0C50-9E48-B791-D43E8378A141}"/>
              </a:ext>
            </a:extLst>
          </p:cNvPr>
          <p:cNvSpPr>
            <a:spLocks noChangeArrowheads="1"/>
          </p:cNvSpPr>
          <p:nvPr/>
        </p:nvSpPr>
        <p:spPr bwMode="auto">
          <a:xfrm>
            <a:off x="1600200" y="3117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231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Helvetica" charset="0"/>
                <a:ea typeface="Helvetica" charset="0"/>
                <a:cs typeface="Helvetica" charset="0"/>
              </a:rPr>
              <a:t>Problem 3</a:t>
            </a:r>
          </a:p>
        </p:txBody>
      </p:sp>
      <p:sp>
        <p:nvSpPr>
          <p:cNvPr id="3" name="Content Placeholder 2"/>
          <p:cNvSpPr>
            <a:spLocks noGrp="1"/>
          </p:cNvSpPr>
          <p:nvPr>
            <p:ph idx="1"/>
          </p:nvPr>
        </p:nvSpPr>
        <p:spPr>
          <a:xfrm>
            <a:off x="628650" y="1510748"/>
            <a:ext cx="8515350" cy="5189855"/>
          </a:xfrm>
        </p:spPr>
        <p:txBody>
          <a:bodyPr>
            <a:normAutofit/>
          </a:bodyPr>
          <a:lstStyle/>
          <a:p>
            <a:pPr marL="0" indent="0">
              <a:buNone/>
            </a:pPr>
            <a:r>
              <a:rPr lang="en-US" sz="2400" dirty="0">
                <a:solidFill>
                  <a:srgbClr val="FF0000"/>
                </a:solidFill>
                <a:latin typeface="Helvetica" pitchFamily="2" charset="0"/>
              </a:rPr>
              <a:t>Answer(s):</a:t>
            </a: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endParaRPr lang="en-US" sz="2400" dirty="0">
              <a:solidFill>
                <a:srgbClr val="FF0000"/>
              </a:solidFill>
              <a:latin typeface="Helvetica" pitchFamily="2" charset="0"/>
            </a:endParaRPr>
          </a:p>
          <a:p>
            <a:pPr marL="0" indent="0">
              <a:buNone/>
            </a:pPr>
            <a:r>
              <a:rPr lang="en-US" sz="2000" dirty="0">
                <a:solidFill>
                  <a:srgbClr val="FF0000"/>
                </a:solidFill>
                <a:latin typeface="Helvetica" pitchFamily="2" charset="0"/>
              </a:rPr>
              <a:t>There are many possible answers. One way to solve this would be to run through the perceptron algorithm on paper, but you could also solve this by trying different values, seeing the mistakes they would make, and adjusting them to fix those mistakes. For example, you might start by setting w</a:t>
            </a:r>
            <a:r>
              <a:rPr lang="en-US" sz="2000" baseline="-25000" dirty="0">
                <a:solidFill>
                  <a:srgbClr val="FF0000"/>
                </a:solidFill>
                <a:latin typeface="Helvetica" pitchFamily="2" charset="0"/>
              </a:rPr>
              <a:t>2</a:t>
            </a:r>
            <a:r>
              <a:rPr lang="en-US" sz="2000" dirty="0">
                <a:solidFill>
                  <a:srgbClr val="FF0000"/>
                </a:solidFill>
                <a:latin typeface="Helvetica" pitchFamily="2" charset="0"/>
              </a:rPr>
              <a:t> to a negative value because y=0 whenever w</a:t>
            </a:r>
            <a:r>
              <a:rPr lang="en-US" sz="2000" baseline="-25000" dirty="0">
                <a:solidFill>
                  <a:srgbClr val="FF0000"/>
                </a:solidFill>
                <a:latin typeface="Helvetica" pitchFamily="2" charset="0"/>
              </a:rPr>
              <a:t>2</a:t>
            </a:r>
            <a:r>
              <a:rPr lang="en-US" sz="2000" dirty="0">
                <a:solidFill>
                  <a:srgbClr val="FF0000"/>
                </a:solidFill>
                <a:latin typeface="Helvetica" pitchFamily="2" charset="0"/>
              </a:rPr>
              <a:t> is positive, then adjust the other weights so that they give the correct y values.</a:t>
            </a:r>
          </a:p>
        </p:txBody>
      </p:sp>
      <p:sp>
        <p:nvSpPr>
          <p:cNvPr id="6" name="Rectangle 1">
            <a:extLst>
              <a:ext uri="{FF2B5EF4-FFF2-40B4-BE49-F238E27FC236}">
                <a16:creationId xmlns:a16="http://schemas.microsoft.com/office/drawing/2014/main" id="{585616C5-0C50-9E48-B791-D43E8378A141}"/>
              </a:ext>
            </a:extLst>
          </p:cNvPr>
          <p:cNvSpPr>
            <a:spLocks noChangeArrowheads="1"/>
          </p:cNvSpPr>
          <p:nvPr/>
        </p:nvSpPr>
        <p:spPr bwMode="auto">
          <a:xfrm>
            <a:off x="1600200" y="31178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DB8C1C39-A779-6E4A-9961-73C53305AE68}"/>
              </a:ext>
            </a:extLst>
          </p:cNvPr>
          <p:cNvGraphicFramePr>
            <a:graphicFrameLocks noGrp="1"/>
          </p:cNvGraphicFramePr>
          <p:nvPr>
            <p:extLst>
              <p:ext uri="{D42A27DB-BD31-4B8C-83A1-F6EECF244321}">
                <p14:modId xmlns:p14="http://schemas.microsoft.com/office/powerpoint/2010/main" val="3876043713"/>
              </p:ext>
            </p:extLst>
          </p:nvPr>
        </p:nvGraphicFramePr>
        <p:xfrm>
          <a:off x="1600200" y="2224606"/>
          <a:ext cx="4467225" cy="1971040"/>
        </p:xfrm>
        <a:graphic>
          <a:graphicData uri="http://schemas.openxmlformats.org/drawingml/2006/table">
            <a:tbl>
              <a:tblPr/>
              <a:tblGrid>
                <a:gridCol w="1485900">
                  <a:extLst>
                    <a:ext uri="{9D8B030D-6E8A-4147-A177-3AD203B41FA5}">
                      <a16:colId xmlns:a16="http://schemas.microsoft.com/office/drawing/2014/main" val="3417184986"/>
                    </a:ext>
                  </a:extLst>
                </a:gridCol>
                <a:gridCol w="1504950">
                  <a:extLst>
                    <a:ext uri="{9D8B030D-6E8A-4147-A177-3AD203B41FA5}">
                      <a16:colId xmlns:a16="http://schemas.microsoft.com/office/drawing/2014/main" val="1352836507"/>
                    </a:ext>
                  </a:extLst>
                </a:gridCol>
                <a:gridCol w="1476375">
                  <a:extLst>
                    <a:ext uri="{9D8B030D-6E8A-4147-A177-3AD203B41FA5}">
                      <a16:colId xmlns:a16="http://schemas.microsoft.com/office/drawing/2014/main" val="533303743"/>
                    </a:ext>
                  </a:extLst>
                </a:gridCol>
              </a:tblGrid>
              <a:tr h="0">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w</a:t>
                      </a:r>
                      <a:r>
                        <a:rPr lang="en-US" sz="2400" b="1" i="0" u="none" strike="noStrike" baseline="0" dirty="0">
                          <a:solidFill>
                            <a:srgbClr val="000000"/>
                          </a:solidFill>
                          <a:effectLst/>
                          <a:latin typeface="Arial" panose="020B0604020202020204" pitchFamily="34" charset="0"/>
                        </a:rPr>
                        <a:t>1</a:t>
                      </a:r>
                      <a:endParaRPr lang="en-US" sz="2400" b="1" baseline="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w</a:t>
                      </a:r>
                      <a:r>
                        <a:rPr lang="en-US" sz="2400" b="1" i="0" u="none" strike="noStrike" baseline="0" dirty="0">
                          <a:solidFill>
                            <a:srgbClr val="000000"/>
                          </a:solidFill>
                          <a:effectLst/>
                          <a:latin typeface="Arial" panose="020B0604020202020204" pitchFamily="34" charset="0"/>
                        </a:rPr>
                        <a:t>2</a:t>
                      </a:r>
                      <a:endParaRPr lang="en-US" sz="2400" b="1" baseline="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a:solidFill>
                            <a:srgbClr val="000000"/>
                          </a:solidFill>
                          <a:effectLst/>
                          <a:latin typeface="Arial" panose="020B0604020202020204" pitchFamily="34" charset="0"/>
                        </a:rPr>
                        <a:t>w</a:t>
                      </a:r>
                      <a:r>
                        <a:rPr lang="en-US" sz="2400" b="1" i="0" u="none" strike="noStrike" baseline="0" dirty="0">
                          <a:solidFill>
                            <a:srgbClr val="000000"/>
                          </a:solidFill>
                          <a:effectLst/>
                          <a:latin typeface="Arial" panose="020B0604020202020204" pitchFamily="34" charset="0"/>
                        </a:rPr>
                        <a:t>3</a:t>
                      </a:r>
                      <a:endParaRPr lang="en-US" sz="2400" b="1" baseline="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530302"/>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8870391"/>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0.5</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0</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435468"/>
                  </a:ext>
                </a:extLst>
              </a:tr>
              <a:tr h="0">
                <a:tc>
                  <a:txBody>
                    <a:bodyPr/>
                    <a:lstStyle/>
                    <a:p>
                      <a:pPr rtl="0" fontAlgn="t">
                        <a:spcBef>
                          <a:spcPts val="0"/>
                        </a:spcBef>
                        <a:spcAft>
                          <a:spcPts val="0"/>
                        </a:spcAft>
                      </a:pPr>
                      <a:r>
                        <a:rPr lang="en-US" sz="2400" b="0" i="0" u="none" strike="noStrike">
                          <a:solidFill>
                            <a:srgbClr val="000000"/>
                          </a:solidFill>
                          <a:effectLst/>
                          <a:latin typeface="Arial" panose="020B0604020202020204" pitchFamily="34" charset="0"/>
                        </a:rPr>
                        <a:t>1.5</a:t>
                      </a:r>
                      <a:endParaRPr lang="en-US" sz="24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-2</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0" i="0" u="none" strike="noStrike" dirty="0">
                          <a:solidFill>
                            <a:srgbClr val="000000"/>
                          </a:solidFill>
                          <a:effectLst/>
                          <a:latin typeface="Arial" panose="020B0604020202020204" pitchFamily="34" charset="0"/>
                        </a:rPr>
                        <a:t>-1</a:t>
                      </a:r>
                      <a:endParaRPr lang="en-US" sz="24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55297771"/>
                  </a:ext>
                </a:extLst>
              </a:tr>
            </a:tbl>
          </a:graphicData>
        </a:graphic>
      </p:graphicFrame>
      <p:sp>
        <p:nvSpPr>
          <p:cNvPr id="7" name="Rectangle 1">
            <a:extLst>
              <a:ext uri="{FF2B5EF4-FFF2-40B4-BE49-F238E27FC236}">
                <a16:creationId xmlns:a16="http://schemas.microsoft.com/office/drawing/2014/main" id="{78A8D99A-9B68-1444-8079-CDC811F64DB5}"/>
              </a:ext>
            </a:extLst>
          </p:cNvPr>
          <p:cNvSpPr>
            <a:spLocks noChangeArrowheads="1"/>
          </p:cNvSpPr>
          <p:nvPr/>
        </p:nvSpPr>
        <p:spPr bwMode="auto">
          <a:xfrm>
            <a:off x="1410736" y="252809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99789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18007</TotalTime>
  <Words>503</Words>
  <Application>Microsoft Macintosh PowerPoint</Application>
  <PresentationFormat>On-screen Show (4:3)</PresentationFormat>
  <Paragraphs>129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Helvetica</vt:lpstr>
      <vt:lpstr>Times New Roman</vt:lpstr>
      <vt:lpstr>Office Theme</vt:lpstr>
      <vt:lpstr>Problem 1</vt:lpstr>
      <vt:lpstr>Problem 1</vt:lpstr>
      <vt:lpstr>Problem 1</vt:lpstr>
      <vt:lpstr>Problem 2</vt:lpstr>
      <vt:lpstr>Problem 2</vt:lpstr>
      <vt:lpstr>Problem 3</vt:lpstr>
      <vt:lpstr>Problem 3</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Paul</dc:creator>
  <cp:lastModifiedBy>Michael Paul</cp:lastModifiedBy>
  <cp:revision>967</cp:revision>
  <cp:lastPrinted>2018-09-11T20:49:10Z</cp:lastPrinted>
  <dcterms:created xsi:type="dcterms:W3CDTF">2016-08-20T00:24:39Z</dcterms:created>
  <dcterms:modified xsi:type="dcterms:W3CDTF">2018-09-13T22:39:31Z</dcterms:modified>
</cp:coreProperties>
</file>