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471" r:id="rId3"/>
    <p:sldId id="467" r:id="rId4"/>
    <p:sldId id="429" r:id="rId5"/>
    <p:sldId id="430" r:id="rId6"/>
    <p:sldId id="436" r:id="rId7"/>
    <p:sldId id="437" r:id="rId8"/>
    <p:sldId id="470" r:id="rId9"/>
    <p:sldId id="458" r:id="rId10"/>
    <p:sldId id="457" r:id="rId11"/>
    <p:sldId id="461" r:id="rId12"/>
    <p:sldId id="459" r:id="rId13"/>
    <p:sldId id="460" r:id="rId14"/>
    <p:sldId id="462" r:id="rId15"/>
    <p:sldId id="463" r:id="rId16"/>
    <p:sldId id="439" r:id="rId17"/>
    <p:sldId id="447" r:id="rId18"/>
    <p:sldId id="448" r:id="rId19"/>
    <p:sldId id="449" r:id="rId20"/>
    <p:sldId id="450" r:id="rId21"/>
    <p:sldId id="451" r:id="rId22"/>
    <p:sldId id="452" r:id="rId23"/>
    <p:sldId id="442" r:id="rId24"/>
    <p:sldId id="453" r:id="rId25"/>
    <p:sldId id="444" r:id="rId26"/>
    <p:sldId id="445" r:id="rId27"/>
    <p:sldId id="468" r:id="rId28"/>
    <p:sldId id="469" r:id="rId29"/>
    <p:sldId id="431" r:id="rId30"/>
    <p:sldId id="432" r:id="rId31"/>
    <p:sldId id="433" r:id="rId32"/>
    <p:sldId id="454" r:id="rId33"/>
    <p:sldId id="455" r:id="rId34"/>
    <p:sldId id="456" r:id="rId35"/>
    <p:sldId id="434" r:id="rId36"/>
    <p:sldId id="46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59"/>
    <p:restoredTop sz="83185"/>
  </p:normalViewPr>
  <p:slideViewPr>
    <p:cSldViewPr snapToGrid="0" snapToObjects="1">
      <p:cViewPr varScale="1">
        <p:scale>
          <a:sx n="96" d="100"/>
          <a:sy n="96" d="100"/>
        </p:scale>
        <p:origin x="13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10/23/18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10/23/18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10/23/18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10/23/18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arvinproject.sourceforge.net/en/plugins/colorHistogram.html" TargetMode="External"/><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 y="1122363"/>
            <a:ext cx="8549640" cy="2387600"/>
          </a:xfrm>
        </p:spPr>
        <p:txBody>
          <a:bodyPr>
            <a:normAutofit/>
          </a:bodyPr>
          <a:lstStyle/>
          <a:p>
            <a:r>
              <a:rPr lang="en-US" sz="5000" b="1" dirty="0">
                <a:latin typeface="Helvetica" charset="0"/>
                <a:ea typeface="Helvetica" charset="0"/>
                <a:cs typeface="Helvetica" charset="0"/>
              </a:rPr>
              <a:t>Feature Creation </a:t>
            </a:r>
            <a:br>
              <a:rPr lang="en-US" sz="5000" b="1" dirty="0">
                <a:latin typeface="Helvetica" charset="0"/>
                <a:ea typeface="Helvetica" charset="0"/>
                <a:cs typeface="Helvetica" charset="0"/>
              </a:rPr>
            </a:br>
            <a:r>
              <a:rPr lang="en-US" sz="5000" b="1" dirty="0">
                <a:latin typeface="Helvetica" charset="0"/>
                <a:ea typeface="Helvetica" charset="0"/>
                <a:cs typeface="Helvetica" charset="0"/>
              </a:rPr>
              <a:t>and Selection</a:t>
            </a:r>
          </a:p>
        </p:txBody>
      </p:sp>
      <p:sp>
        <p:nvSpPr>
          <p:cNvPr id="3" name="Subtitle 2"/>
          <p:cNvSpPr>
            <a:spLocks noGrp="1"/>
          </p:cNvSpPr>
          <p:nvPr>
            <p:ph type="subTitle" idx="1"/>
          </p:nvPr>
        </p:nvSpPr>
        <p:spPr>
          <a:xfrm>
            <a:off x="800100" y="3602037"/>
            <a:ext cx="7543800" cy="3255963"/>
          </a:xfrm>
        </p:spPr>
        <p:txBody>
          <a:bodyPr/>
          <a:lstStyle/>
          <a:p>
            <a:r>
              <a:rPr lang="en-US" sz="3200" dirty="0">
                <a:latin typeface="Helvetica" charset="0"/>
                <a:ea typeface="Helvetica" charset="0"/>
                <a:cs typeface="Helvetica" charset="0"/>
              </a:rPr>
              <a:t>INFO-4604, Applied Machine Learning</a:t>
            </a:r>
          </a:p>
          <a:p>
            <a:r>
              <a:rPr lang="en-US" sz="3200" dirty="0">
                <a:latin typeface="Helvetica" charset="0"/>
                <a:ea typeface="Helvetica" charset="0"/>
                <a:cs typeface="Helvetica" charset="0"/>
              </a:rPr>
              <a:t>University of Colorado Boulder</a:t>
            </a:r>
          </a:p>
          <a:p>
            <a:endParaRPr lang="en-US" dirty="0">
              <a:latin typeface="Helvetica" charset="0"/>
              <a:ea typeface="Helvetica" charset="0"/>
              <a:cs typeface="Helvetica" charset="0"/>
            </a:endParaRPr>
          </a:p>
          <a:p>
            <a:r>
              <a:rPr lang="en-US" b="1" dirty="0">
                <a:latin typeface="Helvetica" charset="0"/>
                <a:ea typeface="Helvetica" charset="0"/>
                <a:cs typeface="Helvetica" charset="0"/>
              </a:rPr>
              <a:t>October 23, 2018</a:t>
            </a:r>
          </a:p>
          <a:p>
            <a:r>
              <a:rPr lang="en-US" dirty="0">
                <a:latin typeface="Helvetica" charset="0"/>
                <a:ea typeface="Helvetica" charset="0"/>
                <a:cs typeface="Helvetica" charset="0"/>
              </a:rPr>
              <a:t>Prof. Michael Paul</a:t>
            </a:r>
          </a:p>
        </p:txBody>
      </p:sp>
    </p:spTree>
    <p:extLst>
      <p:ext uri="{BB962C8B-B14F-4D97-AF65-F5344CB8AC3E}">
        <p14:creationId xmlns:p14="http://schemas.microsoft.com/office/powerpoint/2010/main" val="132488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350459" cy="4515215"/>
          </a:xfrm>
        </p:spPr>
        <p:txBody>
          <a:bodyPr>
            <a:normAutofit/>
          </a:bodyPr>
          <a:lstStyle/>
          <a:p>
            <a:pPr marL="0" indent="0">
              <a:buNone/>
            </a:pPr>
            <a:r>
              <a:rPr lang="en-US" dirty="0">
                <a:latin typeface="Helvetica" charset="0"/>
                <a:ea typeface="Helvetica" charset="0"/>
                <a:cs typeface="Helvetica" charset="0"/>
              </a:rPr>
              <a:t>With bag of words features, it is common to make all words </a:t>
            </a:r>
            <a:r>
              <a:rPr lang="en-US" i="1" dirty="0">
                <a:latin typeface="Helvetica" charset="0"/>
                <a:ea typeface="Helvetica" charset="0"/>
                <a:cs typeface="Helvetica" charset="0"/>
              </a:rPr>
              <a:t>lowercase</a:t>
            </a:r>
            <a:r>
              <a:rPr lang="en-US" dirty="0">
                <a:latin typeface="Helvetica" charset="0"/>
                <a:ea typeface="Helvetica" charset="0"/>
                <a:cs typeface="Helvetica" charset="0"/>
              </a:rPr>
              <a:t> so that different capitalizations are treated as the same feature</a:t>
            </a:r>
          </a:p>
          <a:p>
            <a:pPr marL="0" indent="0">
              <a:buNone/>
            </a:pPr>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Though sometimes capitalization is informative…</a:t>
            </a:r>
          </a:p>
          <a:p>
            <a:pPr marL="457200" lvl="1" indent="0">
              <a:buNone/>
            </a:pPr>
            <a:r>
              <a:rPr lang="en-US" sz="2600" dirty="0">
                <a:latin typeface="Helvetica" charset="0"/>
                <a:ea typeface="Helvetica" charset="0"/>
                <a:cs typeface="Helvetica" charset="0"/>
              </a:rPr>
              <a:t>“they went to the </a:t>
            </a:r>
            <a:r>
              <a:rPr lang="en-US" sz="2600" dirty="0">
                <a:solidFill>
                  <a:schemeClr val="accent1"/>
                </a:solidFill>
                <a:latin typeface="Helvetica" charset="0"/>
                <a:ea typeface="Helvetica" charset="0"/>
                <a:cs typeface="Helvetica" charset="0"/>
              </a:rPr>
              <a:t>White House</a:t>
            </a:r>
            <a:r>
              <a:rPr lang="en-US" sz="2600" dirty="0">
                <a:latin typeface="Helvetica" charset="0"/>
                <a:ea typeface="Helvetica" charset="0"/>
                <a:cs typeface="Helvetica" charset="0"/>
              </a:rPr>
              <a:t>” vs </a:t>
            </a:r>
            <a:br>
              <a:rPr lang="en-US" sz="2600" dirty="0">
                <a:latin typeface="Helvetica" charset="0"/>
                <a:ea typeface="Helvetica" charset="0"/>
                <a:cs typeface="Helvetica" charset="0"/>
              </a:rPr>
            </a:br>
            <a:r>
              <a:rPr lang="en-US" sz="2600" dirty="0">
                <a:latin typeface="Helvetica" charset="0"/>
                <a:ea typeface="Helvetica" charset="0"/>
                <a:cs typeface="Helvetica" charset="0"/>
              </a:rPr>
              <a:t>“they lived in a </a:t>
            </a:r>
            <a:r>
              <a:rPr lang="en-US" sz="2600" dirty="0">
                <a:solidFill>
                  <a:schemeClr val="accent1"/>
                </a:solidFill>
                <a:latin typeface="Helvetica" charset="0"/>
                <a:ea typeface="Helvetica" charset="0"/>
                <a:cs typeface="Helvetica" charset="0"/>
              </a:rPr>
              <a:t>white house</a:t>
            </a:r>
            <a:r>
              <a:rPr lang="en-US" sz="2600" dirty="0">
                <a:latin typeface="Helvetica" charset="0"/>
                <a:ea typeface="Helvetica" charset="0"/>
                <a:cs typeface="Helvetica" charset="0"/>
              </a:rPr>
              <a:t>”</a:t>
            </a:r>
          </a:p>
        </p:txBody>
      </p:sp>
    </p:spTree>
    <p:extLst>
      <p:ext uri="{BB962C8B-B14F-4D97-AF65-F5344CB8AC3E}">
        <p14:creationId xmlns:p14="http://schemas.microsoft.com/office/powerpoint/2010/main" val="66234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350459" cy="4515215"/>
          </a:xfrm>
        </p:spPr>
        <p:txBody>
          <a:bodyPr>
            <a:normAutofit/>
          </a:bodyPr>
          <a:lstStyle/>
          <a:p>
            <a:pPr marL="0" indent="0">
              <a:buNone/>
            </a:pPr>
            <a:r>
              <a:rPr lang="en-US" dirty="0">
                <a:latin typeface="Helvetica" charset="0"/>
                <a:ea typeface="Helvetica" charset="0"/>
                <a:cs typeface="Helvetica" charset="0"/>
              </a:rPr>
              <a:t>Also common to remove punctuation</a:t>
            </a:r>
          </a:p>
          <a:p>
            <a:r>
              <a:rPr lang="en-US" sz="2600" dirty="0">
                <a:latin typeface="Helvetica" charset="0"/>
                <a:ea typeface="Helvetica" charset="0"/>
                <a:cs typeface="Helvetica" charset="0"/>
              </a:rPr>
              <a:t>Don’t want to treat “</a:t>
            </a:r>
            <a:r>
              <a:rPr lang="en-US" sz="2600" dirty="0">
                <a:solidFill>
                  <a:schemeClr val="accent1"/>
                </a:solidFill>
                <a:latin typeface="Helvetica" charset="0"/>
                <a:ea typeface="Helvetica" charset="0"/>
                <a:cs typeface="Helvetica" charset="0"/>
              </a:rPr>
              <a:t>blue,</a:t>
            </a:r>
            <a:r>
              <a:rPr lang="en-US" sz="2600" dirty="0">
                <a:latin typeface="Helvetica" charset="0"/>
                <a:ea typeface="Helvetica" charset="0"/>
                <a:cs typeface="Helvetica" charset="0"/>
              </a:rPr>
              <a:t>” differently from “</a:t>
            </a:r>
            <a:r>
              <a:rPr lang="en-US" sz="2600" dirty="0">
                <a:solidFill>
                  <a:schemeClr val="accent1"/>
                </a:solidFill>
                <a:latin typeface="Helvetica" charset="0"/>
                <a:ea typeface="Helvetica" charset="0"/>
                <a:cs typeface="Helvetica" charset="0"/>
              </a:rPr>
              <a:t>blue</a:t>
            </a:r>
            <a:r>
              <a:rPr lang="en-US" sz="2600" dirty="0">
                <a:latin typeface="Helvetica" charset="0"/>
                <a:ea typeface="Helvetica" charset="0"/>
                <a:cs typeface="Helvetica" charset="0"/>
              </a:rPr>
              <a:t>”</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Though sometimes punctuation is useful…</a:t>
            </a:r>
          </a:p>
          <a:p>
            <a:r>
              <a:rPr lang="en-US" sz="2400" dirty="0">
                <a:latin typeface="Helvetica" charset="0"/>
                <a:ea typeface="Helvetica" charset="0"/>
                <a:cs typeface="Helvetica" charset="0"/>
              </a:rPr>
              <a:t>Ending punctuation can indicate type of statement (? or !)</a:t>
            </a:r>
          </a:p>
          <a:p>
            <a:r>
              <a:rPr lang="en-US" sz="2400" dirty="0">
                <a:latin typeface="Helvetica" charset="0"/>
                <a:ea typeface="Helvetica" charset="0"/>
                <a:cs typeface="Helvetica" charset="0"/>
              </a:rPr>
              <a:t>Emoticons and emoji useful for sentiment</a:t>
            </a:r>
          </a:p>
          <a:p>
            <a:r>
              <a:rPr lang="en-US" sz="2400" dirty="0">
                <a:latin typeface="Helvetica" charset="0"/>
                <a:ea typeface="Helvetica" charset="0"/>
                <a:cs typeface="Helvetica" charset="0"/>
              </a:rPr>
              <a:t>Apostrophes informative (“its” different from “it’s”)</a:t>
            </a:r>
          </a:p>
          <a:p>
            <a:r>
              <a:rPr lang="en-US" sz="2400" dirty="0">
                <a:latin typeface="Helvetica" charset="0"/>
                <a:ea typeface="Helvetica" charset="0"/>
                <a:cs typeface="Helvetica" charset="0"/>
              </a:rPr>
              <a:t>Sometimes better to treat punctuation as its own token</a:t>
            </a:r>
            <a:br>
              <a:rPr lang="en-US" sz="2400" dirty="0">
                <a:latin typeface="Helvetica" charset="0"/>
                <a:ea typeface="Helvetica" charset="0"/>
                <a:cs typeface="Helvetica" charset="0"/>
              </a:rPr>
            </a:br>
            <a:r>
              <a:rPr lang="en-US" sz="2400" dirty="0">
                <a:latin typeface="Helvetica" charset="0"/>
                <a:ea typeface="Helvetica" charset="0"/>
                <a:cs typeface="Helvetica" charset="0"/>
              </a:rPr>
              <a:t>e.g., “</a:t>
            </a:r>
            <a:r>
              <a:rPr lang="en-US" sz="2400" dirty="0">
                <a:solidFill>
                  <a:schemeClr val="accent1"/>
                </a:solidFill>
                <a:latin typeface="Helvetica" charset="0"/>
                <a:ea typeface="Helvetica" charset="0"/>
                <a:cs typeface="Helvetica" charset="0"/>
              </a:rPr>
              <a:t>blue ,</a:t>
            </a:r>
            <a:r>
              <a:rPr lang="en-US" sz="2400" dirty="0">
                <a:latin typeface="Helvetica" charset="0"/>
                <a:ea typeface="Helvetica" charset="0"/>
                <a:cs typeface="Helvetica" charset="0"/>
              </a:rPr>
              <a:t>” instead of “</a:t>
            </a:r>
            <a:r>
              <a:rPr lang="en-US" sz="2400" dirty="0">
                <a:solidFill>
                  <a:schemeClr val="accent1"/>
                </a:solidFill>
                <a:latin typeface="Helvetica" charset="0"/>
                <a:ea typeface="Helvetica" charset="0"/>
                <a:cs typeface="Helvetica" charset="0"/>
              </a:rPr>
              <a:t>blue,</a:t>
            </a:r>
            <a:r>
              <a:rPr lang="en-US" sz="2400" dirty="0">
                <a:latin typeface="Helvetica" charset="0"/>
                <a:ea typeface="Helvetica" charset="0"/>
                <a:cs typeface="Helvetica" charset="0"/>
              </a:rPr>
              <a:t>”</a:t>
            </a:r>
          </a:p>
        </p:txBody>
      </p:sp>
    </p:spTree>
    <p:extLst>
      <p:ext uri="{BB962C8B-B14F-4D97-AF65-F5344CB8AC3E}">
        <p14:creationId xmlns:p14="http://schemas.microsoft.com/office/powerpoint/2010/main" val="120106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350459" cy="4515215"/>
          </a:xfrm>
        </p:spPr>
        <p:txBody>
          <a:bodyPr>
            <a:normAutofit/>
          </a:bodyPr>
          <a:lstStyle/>
          <a:p>
            <a:pPr marL="0" indent="0">
              <a:buNone/>
            </a:pPr>
            <a:r>
              <a:rPr lang="en-US" b="1" dirty="0">
                <a:latin typeface="Helvetica" charset="0"/>
                <a:ea typeface="Helvetica" charset="0"/>
                <a:cs typeface="Helvetica" charset="0"/>
              </a:rPr>
              <a:t>Stemming</a:t>
            </a:r>
            <a:r>
              <a:rPr lang="en-US" dirty="0">
                <a:latin typeface="Helvetica" charset="0"/>
                <a:ea typeface="Helvetica" charset="0"/>
                <a:cs typeface="Helvetica" charset="0"/>
              </a:rPr>
              <a:t> is a technique to convert a word to its “root” or “base” form</a:t>
            </a:r>
          </a:p>
          <a:p>
            <a:r>
              <a:rPr lang="en-US" sz="2600" dirty="0">
                <a:latin typeface="Helvetica" charset="0"/>
                <a:ea typeface="Helvetica" charset="0"/>
                <a:cs typeface="Helvetica" charset="0"/>
              </a:rPr>
              <a:t>This forces different forms of a word to be treated as the same feature</a:t>
            </a:r>
          </a:p>
          <a:p>
            <a:pPr marL="0" indent="0">
              <a:buNone/>
            </a:pPr>
            <a:endParaRPr lang="en-US" sz="2600" dirty="0">
              <a:latin typeface="Helvetica" charset="0"/>
              <a:ea typeface="Helvetica" charset="0"/>
              <a:cs typeface="Helvetica" charset="0"/>
            </a:endParaRPr>
          </a:p>
          <a:p>
            <a:pPr marL="0" indent="0">
              <a:buNone/>
            </a:pPr>
            <a:endParaRPr lang="en-US" sz="2600" dirty="0">
              <a:latin typeface="Helvetica" charset="0"/>
              <a:ea typeface="Helvetica" charset="0"/>
              <a:cs typeface="Helvetic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009783"/>
              </p:ext>
            </p:extLst>
          </p:nvPr>
        </p:nvGraphicFramePr>
        <p:xfrm>
          <a:off x="2643773" y="3902439"/>
          <a:ext cx="4320210" cy="2286000"/>
        </p:xfrm>
        <a:graphic>
          <a:graphicData uri="http://schemas.openxmlformats.org/drawingml/2006/table">
            <a:tbl>
              <a:tblPr firstRow="1" bandRow="1">
                <a:tableStyleId>{5C22544A-7EE6-4342-B048-85BDC9FD1C3A}</a:tableStyleId>
              </a:tblPr>
              <a:tblGrid>
                <a:gridCol w="2160105">
                  <a:extLst>
                    <a:ext uri="{9D8B030D-6E8A-4147-A177-3AD203B41FA5}">
                      <a16:colId xmlns:a16="http://schemas.microsoft.com/office/drawing/2014/main" val="20000"/>
                    </a:ext>
                  </a:extLst>
                </a:gridCol>
                <a:gridCol w="2160105">
                  <a:extLst>
                    <a:ext uri="{9D8B030D-6E8A-4147-A177-3AD203B41FA5}">
                      <a16:colId xmlns:a16="http://schemas.microsoft.com/office/drawing/2014/main" val="20001"/>
                    </a:ext>
                  </a:extLst>
                </a:gridCol>
              </a:tblGrid>
              <a:tr h="370840">
                <a:tc>
                  <a:txBody>
                    <a:bodyPr/>
                    <a:lstStyle/>
                    <a:p>
                      <a:r>
                        <a:rPr lang="en-US" sz="2400" dirty="0">
                          <a:latin typeface="Helvetica" charset="0"/>
                          <a:ea typeface="Helvetica" charset="0"/>
                          <a:cs typeface="Helvetica" charset="0"/>
                        </a:rPr>
                        <a:t>Word</a:t>
                      </a:r>
                    </a:p>
                  </a:txBody>
                  <a:tcPr/>
                </a:tc>
                <a:tc>
                  <a:txBody>
                    <a:bodyPr/>
                    <a:lstStyle/>
                    <a:p>
                      <a:r>
                        <a:rPr lang="en-US" sz="2400" dirty="0">
                          <a:latin typeface="Helvetica" charset="0"/>
                          <a:ea typeface="Helvetica" charset="0"/>
                          <a:cs typeface="Helvetica" charset="0"/>
                        </a:rPr>
                        <a:t>Stem</a:t>
                      </a:r>
                    </a:p>
                  </a:txBody>
                  <a:tcPr/>
                </a:tc>
                <a:extLst>
                  <a:ext uri="{0D108BD9-81ED-4DB2-BD59-A6C34878D82A}">
                    <a16:rowId xmlns:a16="http://schemas.microsoft.com/office/drawing/2014/main" val="10000"/>
                  </a:ext>
                </a:extLst>
              </a:tr>
              <a:tr h="370840">
                <a:tc>
                  <a:txBody>
                    <a:bodyPr/>
                    <a:lstStyle/>
                    <a:p>
                      <a:r>
                        <a:rPr lang="en-US" sz="2400" dirty="0">
                          <a:latin typeface="Helvetica" charset="0"/>
                          <a:ea typeface="Helvetica" charset="0"/>
                          <a:cs typeface="Helvetica" charset="0"/>
                        </a:rPr>
                        <a:t>fish</a:t>
                      </a:r>
                    </a:p>
                  </a:txBody>
                  <a:tcPr/>
                </a:tc>
                <a:tc>
                  <a:txBody>
                    <a:bodyPr/>
                    <a:lstStyle/>
                    <a:p>
                      <a:r>
                        <a:rPr lang="en-US" sz="2400" dirty="0">
                          <a:latin typeface="Helvetica" charset="0"/>
                          <a:ea typeface="Helvetica" charset="0"/>
                          <a:cs typeface="Helvetica" charset="0"/>
                        </a:rPr>
                        <a:t>fish</a:t>
                      </a:r>
                    </a:p>
                  </a:txBody>
                  <a:tcPr/>
                </a:tc>
                <a:extLst>
                  <a:ext uri="{0D108BD9-81ED-4DB2-BD59-A6C34878D82A}">
                    <a16:rowId xmlns:a16="http://schemas.microsoft.com/office/drawing/2014/main" val="10001"/>
                  </a:ext>
                </a:extLst>
              </a:tr>
              <a:tr h="370840">
                <a:tc>
                  <a:txBody>
                    <a:bodyPr/>
                    <a:lstStyle/>
                    <a:p>
                      <a:r>
                        <a:rPr lang="en-US" sz="2400" dirty="0">
                          <a:latin typeface="Helvetica" charset="0"/>
                          <a:ea typeface="Helvetica" charset="0"/>
                          <a:cs typeface="Helvetica" charset="0"/>
                        </a:rPr>
                        <a:t>fishes</a:t>
                      </a:r>
                    </a:p>
                  </a:txBody>
                  <a:tcPr/>
                </a:tc>
                <a:tc>
                  <a:txBody>
                    <a:bodyPr/>
                    <a:lstStyle/>
                    <a:p>
                      <a:r>
                        <a:rPr lang="en-US" sz="2400" dirty="0">
                          <a:latin typeface="Helvetica" charset="0"/>
                          <a:ea typeface="Helvetica" charset="0"/>
                          <a:cs typeface="Helvetica" charset="0"/>
                        </a:rPr>
                        <a:t>fish</a:t>
                      </a:r>
                    </a:p>
                  </a:txBody>
                  <a:tcPr/>
                </a:tc>
                <a:extLst>
                  <a:ext uri="{0D108BD9-81ED-4DB2-BD59-A6C34878D82A}">
                    <a16:rowId xmlns:a16="http://schemas.microsoft.com/office/drawing/2014/main" val="10002"/>
                  </a:ext>
                </a:extLst>
              </a:tr>
              <a:tr h="370840">
                <a:tc>
                  <a:txBody>
                    <a:bodyPr/>
                    <a:lstStyle/>
                    <a:p>
                      <a:r>
                        <a:rPr lang="en-US" sz="2400" dirty="0">
                          <a:latin typeface="Helvetica" charset="0"/>
                          <a:ea typeface="Helvetica" charset="0"/>
                          <a:cs typeface="Helvetica" charset="0"/>
                        </a:rPr>
                        <a:t>fished</a:t>
                      </a:r>
                    </a:p>
                  </a:txBody>
                  <a:tcPr/>
                </a:tc>
                <a:tc>
                  <a:txBody>
                    <a:bodyPr/>
                    <a:lstStyle/>
                    <a:p>
                      <a:r>
                        <a:rPr lang="en-US" sz="2400" dirty="0">
                          <a:latin typeface="Helvetica" charset="0"/>
                          <a:ea typeface="Helvetica" charset="0"/>
                          <a:cs typeface="Helvetica" charset="0"/>
                        </a:rPr>
                        <a:t>fish</a:t>
                      </a:r>
                    </a:p>
                  </a:txBody>
                  <a:tcPr/>
                </a:tc>
                <a:extLst>
                  <a:ext uri="{0D108BD9-81ED-4DB2-BD59-A6C34878D82A}">
                    <a16:rowId xmlns:a16="http://schemas.microsoft.com/office/drawing/2014/main" val="10003"/>
                  </a:ext>
                </a:extLst>
              </a:tr>
              <a:tr h="370840">
                <a:tc>
                  <a:txBody>
                    <a:bodyPr/>
                    <a:lstStyle/>
                    <a:p>
                      <a:r>
                        <a:rPr lang="en-US" sz="2400" dirty="0">
                          <a:latin typeface="Helvetica" charset="0"/>
                          <a:ea typeface="Helvetica" charset="0"/>
                          <a:cs typeface="Helvetica" charset="0"/>
                        </a:rPr>
                        <a:t>fishing</a:t>
                      </a:r>
                    </a:p>
                  </a:txBody>
                  <a:tcPr/>
                </a:tc>
                <a:tc>
                  <a:txBody>
                    <a:bodyPr/>
                    <a:lstStyle/>
                    <a:p>
                      <a:r>
                        <a:rPr lang="en-US" sz="2400" dirty="0">
                          <a:latin typeface="Helvetica" charset="0"/>
                          <a:ea typeface="Helvetica" charset="0"/>
                          <a:cs typeface="Helvetica" charset="0"/>
                        </a:rPr>
                        <a:t>fish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16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051525" cy="4515215"/>
          </a:xfrm>
        </p:spPr>
        <p:txBody>
          <a:bodyPr>
            <a:normAutofit/>
          </a:bodyPr>
          <a:lstStyle/>
          <a:p>
            <a:pPr marL="0" indent="0">
              <a:buNone/>
            </a:pPr>
            <a:r>
              <a:rPr lang="en-US" b="1" dirty="0">
                <a:latin typeface="Helvetica" charset="0"/>
                <a:ea typeface="Helvetica" charset="0"/>
                <a:cs typeface="Helvetica" charset="0"/>
              </a:rPr>
              <a:t>Stemming</a:t>
            </a:r>
            <a:r>
              <a:rPr lang="en-US" dirty="0">
                <a:latin typeface="Helvetica" charset="0"/>
                <a:ea typeface="Helvetica" charset="0"/>
                <a:cs typeface="Helvetica" charset="0"/>
              </a:rPr>
              <a:t> is a technique to convert a word to its “root” or “base” form</a:t>
            </a:r>
          </a:p>
          <a:p>
            <a:pPr marL="0" indent="0">
              <a:buNone/>
            </a:pPr>
            <a:endParaRPr lang="en-US" sz="20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Useful when you have a small number of examples of each word, but has limitations as well:</a:t>
            </a:r>
          </a:p>
          <a:p>
            <a:r>
              <a:rPr lang="en-US" sz="2600" dirty="0">
                <a:latin typeface="Helvetica" charset="0"/>
                <a:ea typeface="Helvetica" charset="0"/>
                <a:cs typeface="Helvetica" charset="0"/>
              </a:rPr>
              <a:t>Sometimes the tense/aspect of a word is important for the prediction task, and stemming loses that info</a:t>
            </a:r>
          </a:p>
          <a:p>
            <a:r>
              <a:rPr lang="en-US" sz="2600" dirty="0">
                <a:latin typeface="Helvetica" charset="0"/>
                <a:ea typeface="Helvetica" charset="0"/>
                <a:cs typeface="Helvetica" charset="0"/>
              </a:rPr>
              <a:t>Common stemming algorithms can make mistakes</a:t>
            </a:r>
          </a:p>
          <a:p>
            <a:pPr lvl="1"/>
            <a:r>
              <a:rPr lang="en-US" dirty="0">
                <a:latin typeface="Helvetica" charset="0"/>
                <a:ea typeface="Helvetica" charset="0"/>
                <a:cs typeface="Helvetica" charset="0"/>
              </a:rPr>
              <a:t>university, universe, universal</a:t>
            </a:r>
          </a:p>
          <a:p>
            <a:pPr marL="0" indent="0">
              <a:buNone/>
            </a:pPr>
            <a:endParaRPr lang="en-US" sz="2600" dirty="0">
              <a:latin typeface="Helvetica" charset="0"/>
              <a:ea typeface="Helvetica" charset="0"/>
              <a:cs typeface="Helvetica" charset="0"/>
            </a:endParaRPr>
          </a:p>
          <a:p>
            <a:pPr marL="0" indent="0">
              <a:buNone/>
            </a:pPr>
            <a:endParaRPr lang="en-US" sz="2600" dirty="0">
              <a:latin typeface="Helvetica" charset="0"/>
              <a:ea typeface="Helvetica" charset="0"/>
              <a:cs typeface="Helvetica" charset="0"/>
            </a:endParaRPr>
          </a:p>
        </p:txBody>
      </p:sp>
    </p:spTree>
    <p:extLst>
      <p:ext uri="{BB962C8B-B14F-4D97-AF65-F5344CB8AC3E}">
        <p14:creationId xmlns:p14="http://schemas.microsoft.com/office/powerpoint/2010/main" val="45543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buNone/>
            </a:pPr>
            <a:r>
              <a:rPr lang="en-US" dirty="0">
                <a:latin typeface="Helvetica" charset="0"/>
                <a:ea typeface="Helvetica" charset="0"/>
                <a:cs typeface="Helvetica" charset="0"/>
              </a:rPr>
              <a:t>Raw word counts can overemphasize uninteresting words</a:t>
            </a:r>
          </a:p>
          <a:p>
            <a:r>
              <a:rPr lang="en-US" sz="2600" dirty="0">
                <a:latin typeface="Helvetica" charset="0"/>
                <a:ea typeface="Helvetica" charset="0"/>
                <a:cs typeface="Helvetica" charset="0"/>
              </a:rPr>
              <a:t>Common words like “the” and “and” will have a high count in most documents</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Common technique: reweight the counts using </a:t>
            </a:r>
            <a:r>
              <a:rPr lang="en-US" b="1" dirty="0">
                <a:latin typeface="Helvetica" charset="0"/>
                <a:ea typeface="Helvetica" charset="0"/>
                <a:cs typeface="Helvetica" charset="0"/>
              </a:rPr>
              <a:t>TF-IDF</a:t>
            </a:r>
            <a:r>
              <a:rPr lang="en-US" dirty="0">
                <a:latin typeface="Helvetica" charset="0"/>
                <a:ea typeface="Helvetica" charset="0"/>
                <a:cs typeface="Helvetica" charset="0"/>
              </a:rPr>
              <a:t> weighting</a:t>
            </a:r>
          </a:p>
          <a:p>
            <a:r>
              <a:rPr lang="en-US" sz="2600" dirty="0">
                <a:latin typeface="Helvetica" charset="0"/>
                <a:ea typeface="Helvetica" charset="0"/>
                <a:cs typeface="Helvetica" charset="0"/>
              </a:rPr>
              <a:t>TF = term frequency</a:t>
            </a:r>
          </a:p>
          <a:p>
            <a:r>
              <a:rPr lang="en-US" sz="2600" dirty="0">
                <a:latin typeface="Helvetica" charset="0"/>
                <a:ea typeface="Helvetica" charset="0"/>
                <a:cs typeface="Helvetica" charset="0"/>
              </a:rPr>
              <a:t>IDF = inverse document frequency</a:t>
            </a:r>
          </a:p>
        </p:txBody>
      </p:sp>
    </p:spTree>
    <p:extLst>
      <p:ext uri="{BB962C8B-B14F-4D97-AF65-F5344CB8AC3E}">
        <p14:creationId xmlns:p14="http://schemas.microsoft.com/office/powerpoint/2010/main" val="62936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197299" cy="5032376"/>
          </a:xfrm>
        </p:spPr>
        <p:txBody>
          <a:bodyPr>
            <a:normAutofit/>
          </a:bodyPr>
          <a:lstStyle/>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r>
              <a:rPr lang="en-US" sz="2600" dirty="0">
                <a:latin typeface="Helvetica" charset="0"/>
                <a:ea typeface="Helvetica" charset="0"/>
                <a:cs typeface="Helvetica" charset="0"/>
              </a:rPr>
              <a:t>where </a:t>
            </a:r>
            <a:r>
              <a:rPr lang="en-US" sz="2600" i="1" dirty="0" err="1">
                <a:latin typeface="Helvetica" charset="0"/>
                <a:ea typeface="Helvetica" charset="0"/>
                <a:cs typeface="Helvetica" charset="0"/>
              </a:rPr>
              <a:t>n</a:t>
            </a:r>
            <a:r>
              <a:rPr lang="en-US" sz="2600" i="1" baseline="-25000" dirty="0" err="1">
                <a:latin typeface="Helvetica" charset="0"/>
                <a:ea typeface="Helvetica" charset="0"/>
                <a:cs typeface="Helvetica" charset="0"/>
              </a:rPr>
              <a:t>d</a:t>
            </a:r>
            <a:r>
              <a:rPr lang="en-US" sz="2600" dirty="0">
                <a:latin typeface="Helvetica" charset="0"/>
                <a:ea typeface="Helvetica" charset="0"/>
                <a:cs typeface="Helvetica" charset="0"/>
              </a:rPr>
              <a:t> is the total number of documents, and </a:t>
            </a:r>
            <a:r>
              <a:rPr lang="en-US" sz="2600" dirty="0" err="1">
                <a:latin typeface="Helvetica" charset="0"/>
                <a:ea typeface="Helvetica" charset="0"/>
                <a:cs typeface="Helvetica" charset="0"/>
              </a:rPr>
              <a:t>df</a:t>
            </a:r>
            <a:r>
              <a:rPr lang="en-US" sz="2600" dirty="0">
                <a:latin typeface="Helvetica" charset="0"/>
                <a:ea typeface="Helvetica" charset="0"/>
                <a:cs typeface="Helvetica" charset="0"/>
              </a:rPr>
              <a:t>(d, t) is the number of documents that contain the term t.</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Basically: adjust the word count in a document by how common the word is in the entire dataset</a:t>
            </a:r>
            <a:endParaRPr lang="en-US" sz="2600" dirty="0">
              <a:latin typeface="Helvetica" charset="0"/>
              <a:ea typeface="Helvetica" charset="0"/>
              <a:cs typeface="Helvetica" charset="0"/>
            </a:endParaRPr>
          </a:p>
        </p:txBody>
      </p:sp>
      <p:pic>
        <p:nvPicPr>
          <p:cNvPr id="2" name="Picture 1"/>
          <p:cNvPicPr>
            <a:picLocks noChangeAspect="1"/>
          </p:cNvPicPr>
          <p:nvPr/>
        </p:nvPicPr>
        <p:blipFill>
          <a:blip r:embed="rId2"/>
          <a:stretch>
            <a:fillRect/>
          </a:stretch>
        </p:blipFill>
        <p:spPr>
          <a:xfrm>
            <a:off x="628649" y="1825624"/>
            <a:ext cx="5486400" cy="914400"/>
          </a:xfrm>
          <a:prstGeom prst="rect">
            <a:avLst/>
          </a:prstGeom>
        </p:spPr>
      </p:pic>
      <p:pic>
        <p:nvPicPr>
          <p:cNvPr id="3" name="Picture 2"/>
          <p:cNvPicPr>
            <a:picLocks noChangeAspect="1"/>
          </p:cNvPicPr>
          <p:nvPr/>
        </p:nvPicPr>
        <p:blipFill>
          <a:blip r:embed="rId3"/>
          <a:stretch>
            <a:fillRect/>
          </a:stretch>
        </p:blipFill>
        <p:spPr>
          <a:xfrm>
            <a:off x="628649" y="2851331"/>
            <a:ext cx="4368800" cy="1231900"/>
          </a:xfrm>
          <a:prstGeom prst="rect">
            <a:avLst/>
          </a:prstGeom>
        </p:spPr>
      </p:pic>
    </p:spTree>
    <p:extLst>
      <p:ext uri="{BB962C8B-B14F-4D97-AF65-F5344CB8AC3E}">
        <p14:creationId xmlns:p14="http://schemas.microsoft.com/office/powerpoint/2010/main" val="26156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buNone/>
            </a:pPr>
            <a:r>
              <a:rPr lang="en-US" dirty="0">
                <a:latin typeface="Helvetica" charset="0"/>
                <a:ea typeface="Helvetica" charset="0"/>
                <a:cs typeface="Helvetica" charset="0"/>
              </a:rPr>
              <a:t>Generalizations of bag of words features are </a:t>
            </a:r>
            <a:br>
              <a:rPr lang="en-US" dirty="0">
                <a:latin typeface="Helvetica" charset="0"/>
                <a:ea typeface="Helvetica" charset="0"/>
                <a:cs typeface="Helvetica" charset="0"/>
              </a:rPr>
            </a:br>
            <a:r>
              <a:rPr lang="en-US" b="1" dirty="0">
                <a:latin typeface="Helvetica" charset="0"/>
                <a:ea typeface="Helvetica" charset="0"/>
                <a:cs typeface="Helvetica" charset="0"/>
              </a:rPr>
              <a:t>n-grams</a:t>
            </a:r>
          </a:p>
          <a:p>
            <a:r>
              <a:rPr lang="en-US" sz="2600" dirty="0">
                <a:latin typeface="Helvetica" charset="0"/>
                <a:ea typeface="Helvetica" charset="0"/>
                <a:cs typeface="Helvetica" charset="0"/>
              </a:rPr>
              <a:t>Sequences of words of length </a:t>
            </a:r>
            <a:r>
              <a:rPr lang="en-US" sz="2600" i="1" dirty="0">
                <a:latin typeface="Helvetica" charset="0"/>
                <a:ea typeface="Helvetica" charset="0"/>
                <a:cs typeface="Helvetica" charset="0"/>
              </a:rPr>
              <a:t>n</a:t>
            </a:r>
          </a:p>
          <a:p>
            <a:r>
              <a:rPr lang="en-US" sz="2600" dirty="0">
                <a:latin typeface="Helvetica" charset="0"/>
                <a:ea typeface="Helvetica" charset="0"/>
                <a:cs typeface="Helvetica" charset="0"/>
              </a:rPr>
              <a:t>For example, 2-gram features: </a:t>
            </a:r>
            <a:br>
              <a:rPr lang="en-US" sz="2600" dirty="0">
                <a:latin typeface="Helvetica" charset="0"/>
                <a:ea typeface="Helvetica" charset="0"/>
                <a:cs typeface="Helvetica" charset="0"/>
              </a:rPr>
            </a:br>
            <a:r>
              <a:rPr lang="en-US" sz="2600" dirty="0">
                <a:latin typeface="Helvetica" charset="0"/>
                <a:ea typeface="Helvetica" charset="0"/>
                <a:cs typeface="Helvetica" charset="0"/>
              </a:rPr>
              <a:t>count of every 2-word phrase in a text</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1-grams are the same as “bag of words”</a:t>
            </a:r>
          </a:p>
        </p:txBody>
      </p:sp>
    </p:spTree>
    <p:extLst>
      <p:ext uri="{BB962C8B-B14F-4D97-AF65-F5344CB8AC3E}">
        <p14:creationId xmlns:p14="http://schemas.microsoft.com/office/powerpoint/2010/main" val="113225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lgn="ctr">
              <a:buNone/>
            </a:pPr>
            <a:r>
              <a:rPr lang="en-US" dirty="0">
                <a:latin typeface="Georgia" charset="0"/>
                <a:ea typeface="Georgia" charset="0"/>
                <a:cs typeface="Georgia" charset="0"/>
              </a:rPr>
              <a:t>“the quick brown fox jumped over the lazy dog”</a:t>
            </a:r>
          </a:p>
          <a:p>
            <a:pPr marL="0" indent="0">
              <a:buNone/>
            </a:pPr>
            <a:endParaRPr lang="en-US" sz="2600" dirty="0">
              <a:latin typeface="Helvetica" charset="0"/>
              <a:ea typeface="Helvetica" charset="0"/>
              <a:cs typeface="Helvetica" charset="0"/>
            </a:endParaRPr>
          </a:p>
          <a:p>
            <a:pPr marL="0" indent="0">
              <a:spcAft>
                <a:spcPts val="600"/>
              </a:spcAft>
              <a:buNone/>
            </a:pPr>
            <a:r>
              <a:rPr lang="en-US" dirty="0">
                <a:latin typeface="Helvetica" charset="0"/>
                <a:ea typeface="Helvetica" charset="0"/>
                <a:cs typeface="Helvetica" charset="0"/>
              </a:rPr>
              <a:t>1-grams (unigrams):</a:t>
            </a:r>
          </a:p>
          <a:p>
            <a:pPr marL="0" indent="0">
              <a:buNone/>
            </a:pPr>
            <a:r>
              <a:rPr lang="en-US" sz="2600" dirty="0">
                <a:latin typeface="Andale Mono" charset="0"/>
                <a:ea typeface="Andale Mono" charset="0"/>
                <a:cs typeface="Andale Mono" charset="0"/>
              </a:rPr>
              <a:t>the				over</a:t>
            </a:r>
          </a:p>
          <a:p>
            <a:pPr marL="0" indent="0">
              <a:buNone/>
            </a:pPr>
            <a:r>
              <a:rPr lang="en-US" sz="2600" dirty="0">
                <a:latin typeface="Andale Mono" charset="0"/>
                <a:ea typeface="Andale Mono" charset="0"/>
                <a:cs typeface="Andale Mono" charset="0"/>
              </a:rPr>
              <a:t>quick			lazy</a:t>
            </a:r>
          </a:p>
          <a:p>
            <a:pPr marL="0" indent="0">
              <a:buNone/>
            </a:pPr>
            <a:r>
              <a:rPr lang="en-US" sz="2600" dirty="0">
                <a:latin typeface="Andale Mono" charset="0"/>
                <a:ea typeface="Andale Mono" charset="0"/>
                <a:cs typeface="Andale Mono" charset="0"/>
              </a:rPr>
              <a:t>brown			dog</a:t>
            </a:r>
          </a:p>
          <a:p>
            <a:pPr marL="0" indent="0">
              <a:buNone/>
            </a:pPr>
            <a:r>
              <a:rPr lang="en-US" sz="2600" dirty="0">
                <a:latin typeface="Andale Mono" charset="0"/>
                <a:ea typeface="Andale Mono" charset="0"/>
                <a:cs typeface="Andale Mono" charset="0"/>
              </a:rPr>
              <a:t>fox				jumped</a:t>
            </a:r>
          </a:p>
          <a:p>
            <a:pPr marL="0" indent="0">
              <a:buNone/>
            </a:pPr>
            <a:endParaRPr lang="en-US" sz="2600" dirty="0">
              <a:latin typeface="Andale Mono" charset="0"/>
              <a:ea typeface="Andale Mono" charset="0"/>
              <a:cs typeface="Andale Mono" charset="0"/>
            </a:endParaRPr>
          </a:p>
        </p:txBody>
      </p:sp>
    </p:spTree>
    <p:extLst>
      <p:ext uri="{BB962C8B-B14F-4D97-AF65-F5344CB8AC3E}">
        <p14:creationId xmlns:p14="http://schemas.microsoft.com/office/powerpoint/2010/main" val="117747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lgn="ctr">
              <a:buNone/>
            </a:pPr>
            <a:r>
              <a:rPr lang="en-US" dirty="0">
                <a:latin typeface="Georgia" charset="0"/>
                <a:ea typeface="Georgia" charset="0"/>
                <a:cs typeface="Georgia" charset="0"/>
              </a:rPr>
              <a:t>“the quick brown fox jumped over the lazy dog”</a:t>
            </a:r>
          </a:p>
          <a:p>
            <a:pPr marL="0" indent="0">
              <a:buNone/>
            </a:pPr>
            <a:endParaRPr lang="en-US" sz="2600" dirty="0">
              <a:latin typeface="Helvetica" charset="0"/>
              <a:ea typeface="Helvetica" charset="0"/>
              <a:cs typeface="Helvetica" charset="0"/>
            </a:endParaRPr>
          </a:p>
          <a:p>
            <a:pPr marL="0" indent="0">
              <a:spcAft>
                <a:spcPts val="600"/>
              </a:spcAft>
              <a:buNone/>
            </a:pPr>
            <a:r>
              <a:rPr lang="en-US" dirty="0">
                <a:latin typeface="Helvetica" charset="0"/>
                <a:ea typeface="Helvetica" charset="0"/>
                <a:cs typeface="Helvetica" charset="0"/>
              </a:rPr>
              <a:t>2-grams (bigrams):</a:t>
            </a:r>
          </a:p>
          <a:p>
            <a:pPr marL="0" indent="0">
              <a:buNone/>
            </a:pPr>
            <a:r>
              <a:rPr lang="en-US" sz="2600" dirty="0" err="1">
                <a:latin typeface="Andale Mono" charset="0"/>
                <a:ea typeface="Andale Mono" charset="0"/>
                <a:cs typeface="Andale Mono" charset="0"/>
              </a:rPr>
              <a:t>the_quick</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jumped_over</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quick_brown</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over_the</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brown_fox</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the_lazy</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fox_jumped</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lazy_dog</a:t>
            </a:r>
            <a:endParaRPr lang="en-US" sz="2600" dirty="0">
              <a:latin typeface="Andale Mono" charset="0"/>
              <a:ea typeface="Andale Mono" charset="0"/>
              <a:cs typeface="Andale Mono" charset="0"/>
            </a:endParaRPr>
          </a:p>
          <a:p>
            <a:pPr marL="0" indent="0">
              <a:buNone/>
            </a:pPr>
            <a:endParaRPr lang="en-US" sz="2600" dirty="0">
              <a:latin typeface="Andale Mono" charset="0"/>
              <a:ea typeface="Andale Mono" charset="0"/>
              <a:cs typeface="Andale Mono" charset="0"/>
            </a:endParaRPr>
          </a:p>
        </p:txBody>
      </p:sp>
    </p:spTree>
    <p:extLst>
      <p:ext uri="{BB962C8B-B14F-4D97-AF65-F5344CB8AC3E}">
        <p14:creationId xmlns:p14="http://schemas.microsoft.com/office/powerpoint/2010/main" val="82275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lgn="ctr">
              <a:buNone/>
            </a:pPr>
            <a:r>
              <a:rPr lang="en-US" dirty="0">
                <a:latin typeface="Georgia" charset="0"/>
                <a:ea typeface="Georgia" charset="0"/>
                <a:cs typeface="Georgia" charset="0"/>
              </a:rPr>
              <a:t>“the quick brown fox jumped over the lazy dog”</a:t>
            </a:r>
          </a:p>
          <a:p>
            <a:pPr marL="0" indent="0">
              <a:buNone/>
            </a:pPr>
            <a:endParaRPr lang="en-US" sz="2600" dirty="0">
              <a:latin typeface="Helvetica" charset="0"/>
              <a:ea typeface="Helvetica" charset="0"/>
              <a:cs typeface="Helvetica" charset="0"/>
            </a:endParaRPr>
          </a:p>
          <a:p>
            <a:pPr marL="0" indent="0">
              <a:spcAft>
                <a:spcPts val="600"/>
              </a:spcAft>
              <a:buNone/>
            </a:pPr>
            <a:r>
              <a:rPr lang="en-US" dirty="0">
                <a:latin typeface="Helvetica" charset="0"/>
                <a:ea typeface="Helvetica" charset="0"/>
                <a:cs typeface="Helvetica" charset="0"/>
              </a:rPr>
              <a:t>3-grams (trigrams):</a:t>
            </a:r>
          </a:p>
          <a:p>
            <a:pPr marL="0" indent="0">
              <a:buNone/>
            </a:pPr>
            <a:r>
              <a:rPr lang="en-US" sz="2600" dirty="0" err="1">
                <a:latin typeface="Andale Mono" charset="0"/>
                <a:ea typeface="Andale Mono" charset="0"/>
                <a:cs typeface="Andale Mono" charset="0"/>
              </a:rPr>
              <a:t>the_quick</a:t>
            </a:r>
            <a:r>
              <a:rPr lang="en-US" sz="2600" dirty="0">
                <a:latin typeface="Andale Mono" charset="0"/>
                <a:ea typeface="Andale Mono" charset="0"/>
                <a:cs typeface="Andale Mono" charset="0"/>
              </a:rPr>
              <a:t>	_brown	</a:t>
            </a:r>
            <a:r>
              <a:rPr lang="en-US" sz="2600" dirty="0" err="1">
                <a:latin typeface="Andale Mono" charset="0"/>
                <a:ea typeface="Andale Mono" charset="0"/>
                <a:cs typeface="Andale Mono" charset="0"/>
              </a:rPr>
              <a:t>jumped_over_the</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quick_brown_fox</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over_the_lazy</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brown_fox_jumped</a:t>
            </a:r>
            <a:r>
              <a:rPr lang="en-US" sz="2600" dirty="0">
                <a:latin typeface="Andale Mono" charset="0"/>
                <a:ea typeface="Andale Mono" charset="0"/>
                <a:cs typeface="Andale Mono" charset="0"/>
              </a:rPr>
              <a:t>	</a:t>
            </a:r>
            <a:r>
              <a:rPr lang="en-US" sz="2600" dirty="0" err="1">
                <a:latin typeface="Andale Mono" charset="0"/>
                <a:ea typeface="Andale Mono" charset="0"/>
                <a:cs typeface="Andale Mono" charset="0"/>
              </a:rPr>
              <a:t>the_lazy_dog</a:t>
            </a:r>
            <a:endParaRPr lang="en-US" sz="2600" dirty="0">
              <a:latin typeface="Andale Mono" charset="0"/>
              <a:ea typeface="Andale Mono" charset="0"/>
              <a:cs typeface="Andale Mono" charset="0"/>
            </a:endParaRPr>
          </a:p>
          <a:p>
            <a:pPr marL="0" indent="0">
              <a:buNone/>
            </a:pPr>
            <a:r>
              <a:rPr lang="en-US" sz="2600" dirty="0" err="1">
                <a:latin typeface="Andale Mono" charset="0"/>
                <a:ea typeface="Andale Mono" charset="0"/>
                <a:cs typeface="Andale Mono" charset="0"/>
              </a:rPr>
              <a:t>fox_jumped_over</a:t>
            </a:r>
            <a:r>
              <a:rPr lang="en-US" sz="2600" dirty="0">
                <a:latin typeface="Andale Mono" charset="0"/>
                <a:ea typeface="Andale Mono" charset="0"/>
                <a:cs typeface="Andale Mono" charset="0"/>
              </a:rPr>
              <a:t>	</a:t>
            </a:r>
          </a:p>
          <a:p>
            <a:pPr marL="0" indent="0">
              <a:buNone/>
            </a:pPr>
            <a:endParaRPr lang="en-US" sz="2600" dirty="0">
              <a:latin typeface="Andale Mono" charset="0"/>
              <a:ea typeface="Andale Mono" charset="0"/>
              <a:cs typeface="Andale Mono" charset="0"/>
            </a:endParaRPr>
          </a:p>
        </p:txBody>
      </p:sp>
    </p:spTree>
    <p:extLst>
      <p:ext uri="{BB962C8B-B14F-4D97-AF65-F5344CB8AC3E}">
        <p14:creationId xmlns:p14="http://schemas.microsoft.com/office/powerpoint/2010/main" val="142328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dirty="0">
                <a:latin typeface="Helvetica" charset="0"/>
                <a:ea typeface="Helvetica" charset="0"/>
                <a:cs typeface="Helvetica" charset="0"/>
              </a:rPr>
              <a:t>Often the input variables (</a:t>
            </a:r>
            <a:r>
              <a:rPr lang="en-US" i="1" dirty="0">
                <a:latin typeface="Helvetica" charset="0"/>
                <a:ea typeface="Helvetica" charset="0"/>
                <a:cs typeface="Helvetica" charset="0"/>
              </a:rPr>
              <a:t>features</a:t>
            </a:r>
            <a:r>
              <a:rPr lang="en-US" dirty="0">
                <a:latin typeface="Helvetica" charset="0"/>
                <a:ea typeface="Helvetica" charset="0"/>
                <a:cs typeface="Helvetica" charset="0"/>
              </a:rPr>
              <a:t>) in raw data are not ideal for learning</a:t>
            </a:r>
          </a:p>
          <a:p>
            <a:pPr marL="0" indent="0">
              <a:buNone/>
            </a:pPr>
            <a:endParaRPr lang="en-US" sz="18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Last week we said that there is usually an additional step of defining and creating the features you will use in your predictor</a:t>
            </a:r>
          </a:p>
          <a:p>
            <a:r>
              <a:rPr lang="en-US" sz="2600" dirty="0">
                <a:latin typeface="Helvetica" charset="0"/>
                <a:ea typeface="Helvetica" charset="0"/>
                <a:cs typeface="Helvetica" charset="0"/>
              </a:rPr>
              <a:t>This week we’ll see how</a:t>
            </a:r>
          </a:p>
        </p:txBody>
      </p:sp>
    </p:spTree>
    <p:extLst>
      <p:ext uri="{BB962C8B-B14F-4D97-AF65-F5344CB8AC3E}">
        <p14:creationId xmlns:p14="http://schemas.microsoft.com/office/powerpoint/2010/main" val="402106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sz="3000" dirty="0">
                <a:latin typeface="Helvetica" charset="0"/>
                <a:ea typeface="Helvetica" charset="0"/>
                <a:cs typeface="Helvetica" charset="0"/>
              </a:rPr>
              <a:t>What size n-grams?</a:t>
            </a:r>
          </a:p>
          <a:p>
            <a:pPr marL="0" indent="0">
              <a:buNone/>
            </a:pPr>
            <a:endParaRPr lang="en-US" sz="1400" dirty="0">
              <a:latin typeface="Helvetica" charset="0"/>
              <a:ea typeface="Helvetica" charset="0"/>
              <a:cs typeface="Helvetica" charset="0"/>
            </a:endParaRPr>
          </a:p>
          <a:p>
            <a:r>
              <a:rPr lang="en-US" dirty="0">
                <a:latin typeface="Helvetica" charset="0"/>
                <a:ea typeface="Helvetica" charset="0"/>
                <a:cs typeface="Helvetica" charset="0"/>
              </a:rPr>
              <a:t>Too short: might miss important detail</a:t>
            </a:r>
          </a:p>
          <a:p>
            <a:r>
              <a:rPr lang="en-US" dirty="0">
                <a:latin typeface="Helvetica" charset="0"/>
                <a:ea typeface="Helvetica" charset="0"/>
                <a:cs typeface="Helvetica" charset="0"/>
              </a:rPr>
              <a:t>Example: sentiment classification</a:t>
            </a:r>
          </a:p>
          <a:p>
            <a:pPr lvl="1"/>
            <a:r>
              <a:rPr lang="en-US" dirty="0">
                <a:latin typeface="Helvetica" charset="0"/>
                <a:ea typeface="Helvetica" charset="0"/>
                <a:cs typeface="Helvetica" charset="0"/>
              </a:rPr>
              <a:t>“</a:t>
            </a:r>
            <a:r>
              <a:rPr lang="en-US" dirty="0">
                <a:solidFill>
                  <a:schemeClr val="accent1"/>
                </a:solidFill>
                <a:latin typeface="Helvetica" charset="0"/>
                <a:ea typeface="Helvetica" charset="0"/>
                <a:cs typeface="Helvetica" charset="0"/>
              </a:rPr>
              <a:t>great</a:t>
            </a:r>
            <a:r>
              <a:rPr lang="en-US" dirty="0">
                <a:latin typeface="Helvetica" charset="0"/>
                <a:ea typeface="Helvetica" charset="0"/>
                <a:cs typeface="Helvetica" charset="0"/>
              </a:rPr>
              <a:t>” might indicate positive sentiment… </a:t>
            </a:r>
            <a:br>
              <a:rPr lang="en-US" dirty="0">
                <a:latin typeface="Helvetica" charset="0"/>
                <a:ea typeface="Helvetica" charset="0"/>
                <a:cs typeface="Helvetica" charset="0"/>
              </a:rPr>
            </a:br>
            <a:r>
              <a:rPr lang="en-US" dirty="0">
                <a:latin typeface="Helvetica" charset="0"/>
                <a:ea typeface="Helvetica" charset="0"/>
                <a:cs typeface="Helvetica" charset="0"/>
              </a:rPr>
              <a:t>…unless it was part of the phrase “</a:t>
            </a:r>
            <a:r>
              <a:rPr lang="en-US" dirty="0">
                <a:solidFill>
                  <a:schemeClr val="accent1"/>
                </a:solidFill>
                <a:latin typeface="Helvetica" charset="0"/>
                <a:ea typeface="Helvetica" charset="0"/>
                <a:cs typeface="Helvetica" charset="0"/>
              </a:rPr>
              <a:t>not great</a:t>
            </a:r>
            <a:r>
              <a:rPr lang="en-US" dirty="0">
                <a:latin typeface="Helvetica" charset="0"/>
                <a:ea typeface="Helvetica" charset="0"/>
                <a:cs typeface="Helvetica" charset="0"/>
              </a:rPr>
              <a:t>”</a:t>
            </a:r>
          </a:p>
          <a:p>
            <a:pPr lvl="1"/>
            <a:r>
              <a:rPr lang="en-US" dirty="0">
                <a:latin typeface="Helvetica" charset="0"/>
                <a:ea typeface="Helvetica" charset="0"/>
                <a:cs typeface="Helvetica" charset="0"/>
              </a:rPr>
              <a:t>2-grams would capture this; 1-grams would not</a:t>
            </a:r>
          </a:p>
        </p:txBody>
      </p:sp>
    </p:spTree>
    <p:extLst>
      <p:ext uri="{BB962C8B-B14F-4D97-AF65-F5344CB8AC3E}">
        <p14:creationId xmlns:p14="http://schemas.microsoft.com/office/powerpoint/2010/main" val="11315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sz="3000" dirty="0">
                <a:latin typeface="Helvetica" charset="0"/>
                <a:ea typeface="Helvetica" charset="0"/>
                <a:cs typeface="Helvetica" charset="0"/>
              </a:rPr>
              <a:t>What size n-grams?</a:t>
            </a:r>
          </a:p>
          <a:p>
            <a:pPr marL="0" indent="0">
              <a:buNone/>
            </a:pPr>
            <a:endParaRPr lang="en-US" sz="1400" dirty="0">
              <a:latin typeface="Helvetica" charset="0"/>
              <a:ea typeface="Helvetica" charset="0"/>
              <a:cs typeface="Helvetica" charset="0"/>
            </a:endParaRPr>
          </a:p>
          <a:p>
            <a:r>
              <a:rPr lang="en-US" dirty="0">
                <a:latin typeface="Helvetica" charset="0"/>
                <a:ea typeface="Helvetica" charset="0"/>
                <a:cs typeface="Helvetica" charset="0"/>
              </a:rPr>
              <a:t>Too long: might not see enough examples</a:t>
            </a:r>
          </a:p>
          <a:p>
            <a:r>
              <a:rPr lang="en-US" dirty="0">
                <a:latin typeface="Helvetica" charset="0"/>
                <a:ea typeface="Helvetica" charset="0"/>
                <a:cs typeface="Helvetica" charset="0"/>
              </a:rPr>
              <a:t>Example: sentiment classification</a:t>
            </a:r>
          </a:p>
          <a:p>
            <a:pPr lvl="1"/>
            <a:r>
              <a:rPr lang="en-US" dirty="0">
                <a:latin typeface="Helvetica" charset="0"/>
                <a:ea typeface="Helvetica" charset="0"/>
                <a:cs typeface="Helvetica" charset="0"/>
              </a:rPr>
              <a:t>“the sausage </a:t>
            </a:r>
            <a:r>
              <a:rPr lang="en-US" dirty="0">
                <a:solidFill>
                  <a:schemeClr val="accent1"/>
                </a:solidFill>
                <a:latin typeface="Helvetica" charset="0"/>
                <a:ea typeface="Helvetica" charset="0"/>
                <a:cs typeface="Helvetica" charset="0"/>
              </a:rPr>
              <a:t>was great</a:t>
            </a:r>
            <a:r>
              <a:rPr lang="en-US" dirty="0">
                <a:latin typeface="Helvetica" charset="0"/>
                <a:ea typeface="Helvetica" charset="0"/>
                <a:cs typeface="Helvetica" charset="0"/>
              </a:rPr>
              <a:t>”</a:t>
            </a:r>
          </a:p>
          <a:p>
            <a:pPr lvl="1"/>
            <a:r>
              <a:rPr lang="en-US" dirty="0">
                <a:latin typeface="Helvetica" charset="0"/>
                <a:ea typeface="Helvetica" charset="0"/>
                <a:cs typeface="Helvetica" charset="0"/>
              </a:rPr>
              <a:t>“the cheese </a:t>
            </a:r>
            <a:r>
              <a:rPr lang="en-US" dirty="0">
                <a:solidFill>
                  <a:schemeClr val="accent1"/>
                </a:solidFill>
                <a:latin typeface="Helvetica" charset="0"/>
                <a:ea typeface="Helvetica" charset="0"/>
                <a:cs typeface="Helvetica" charset="0"/>
              </a:rPr>
              <a:t>was great</a:t>
            </a:r>
            <a:r>
              <a:rPr lang="en-US" dirty="0">
                <a:latin typeface="Helvetica" charset="0"/>
                <a:ea typeface="Helvetica" charset="0"/>
                <a:cs typeface="Helvetica" charset="0"/>
              </a:rPr>
              <a:t>”</a:t>
            </a:r>
          </a:p>
          <a:p>
            <a:pPr lvl="1"/>
            <a:r>
              <a:rPr lang="en-US" dirty="0">
                <a:latin typeface="Helvetica" charset="0"/>
                <a:ea typeface="Helvetica" charset="0"/>
                <a:cs typeface="Helvetica" charset="0"/>
              </a:rPr>
              <a:t>“the crust </a:t>
            </a:r>
            <a:r>
              <a:rPr lang="en-US" dirty="0">
                <a:solidFill>
                  <a:schemeClr val="accent1"/>
                </a:solidFill>
                <a:latin typeface="Helvetica" charset="0"/>
                <a:ea typeface="Helvetica" charset="0"/>
                <a:cs typeface="Helvetica" charset="0"/>
              </a:rPr>
              <a:t>was great</a:t>
            </a:r>
            <a:r>
              <a:rPr lang="en-US" dirty="0">
                <a:latin typeface="Helvetica" charset="0"/>
                <a:ea typeface="Helvetica" charset="0"/>
                <a:cs typeface="Helvetica" charset="0"/>
              </a:rPr>
              <a:t>”</a:t>
            </a:r>
            <a:br>
              <a:rPr lang="en-US" dirty="0">
                <a:latin typeface="Helvetica" charset="0"/>
                <a:ea typeface="Helvetica" charset="0"/>
                <a:cs typeface="Helvetica" charset="0"/>
              </a:rPr>
            </a:br>
            <a:br>
              <a:rPr lang="en-US" dirty="0">
                <a:latin typeface="Helvetica" charset="0"/>
                <a:ea typeface="Helvetica" charset="0"/>
                <a:cs typeface="Helvetica" charset="0"/>
              </a:rPr>
            </a:br>
            <a:r>
              <a:rPr lang="en-US" dirty="0">
                <a:latin typeface="Helvetica" charset="0"/>
                <a:ea typeface="Helvetica" charset="0"/>
                <a:cs typeface="Helvetica" charset="0"/>
              </a:rPr>
              <a:t>Maybe you only see each of these phrases once</a:t>
            </a:r>
          </a:p>
          <a:p>
            <a:pPr lvl="2"/>
            <a:r>
              <a:rPr lang="en-US" dirty="0">
                <a:latin typeface="Helvetica" charset="0"/>
                <a:ea typeface="Helvetica" charset="0"/>
                <a:cs typeface="Helvetica" charset="0"/>
              </a:rPr>
              <a:t>With 4-grams, hard to learn from these</a:t>
            </a:r>
          </a:p>
          <a:p>
            <a:pPr lvl="2"/>
            <a:r>
              <a:rPr lang="en-US" dirty="0">
                <a:latin typeface="Helvetica" charset="0"/>
                <a:ea typeface="Helvetica" charset="0"/>
                <a:cs typeface="Helvetica" charset="0"/>
              </a:rPr>
              <a:t>With 2-grams, can learn that “</a:t>
            </a:r>
            <a:r>
              <a:rPr lang="en-US" dirty="0">
                <a:solidFill>
                  <a:schemeClr val="accent1"/>
                </a:solidFill>
                <a:latin typeface="Helvetica" charset="0"/>
                <a:ea typeface="Helvetica" charset="0"/>
                <a:cs typeface="Helvetica" charset="0"/>
              </a:rPr>
              <a:t>was great</a:t>
            </a:r>
            <a:r>
              <a:rPr lang="en-US" dirty="0">
                <a:latin typeface="Helvetica" charset="0"/>
                <a:ea typeface="Helvetica" charset="0"/>
                <a:cs typeface="Helvetica" charset="0"/>
              </a:rPr>
              <a:t>” indicates positive sentiment</a:t>
            </a:r>
          </a:p>
        </p:txBody>
      </p:sp>
    </p:spTree>
    <p:extLst>
      <p:ext uri="{BB962C8B-B14F-4D97-AF65-F5344CB8AC3E}">
        <p14:creationId xmlns:p14="http://schemas.microsoft.com/office/powerpoint/2010/main" val="100781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628185"/>
          </a:xfrm>
        </p:spPr>
        <p:txBody>
          <a:bodyPr>
            <a:normAutofit/>
          </a:bodyPr>
          <a:lstStyle/>
          <a:p>
            <a:pPr marL="0" indent="0">
              <a:buNone/>
            </a:pPr>
            <a:r>
              <a:rPr lang="en-US" sz="3000" dirty="0">
                <a:latin typeface="Helvetica" charset="0"/>
                <a:ea typeface="Helvetica" charset="0"/>
                <a:cs typeface="Helvetica" charset="0"/>
              </a:rPr>
              <a:t>What size n-grams?</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Good to include different sizes</a:t>
            </a:r>
          </a:p>
          <a:p>
            <a:r>
              <a:rPr lang="en-US" sz="2600" dirty="0">
                <a:latin typeface="Helvetica" charset="0"/>
                <a:ea typeface="Helvetica" charset="0"/>
                <a:cs typeface="Helvetica" charset="0"/>
              </a:rPr>
              <a:t>e.g., both 1-grams and 2-grams in your feature set</a:t>
            </a:r>
          </a:p>
          <a:p>
            <a:r>
              <a:rPr lang="en-US" sz="2600" dirty="0">
                <a:latin typeface="Helvetica" charset="0"/>
                <a:ea typeface="Helvetica" charset="0"/>
                <a:cs typeface="Helvetica" charset="0"/>
              </a:rPr>
              <a:t>1 and 2 most common values of </a:t>
            </a:r>
            <a:r>
              <a:rPr lang="en-US" sz="2600" i="1" dirty="0">
                <a:latin typeface="Helvetica" charset="0"/>
                <a:ea typeface="Helvetica" charset="0"/>
                <a:cs typeface="Helvetica" charset="0"/>
              </a:rPr>
              <a:t>n</a:t>
            </a:r>
          </a:p>
          <a:p>
            <a:r>
              <a:rPr lang="en-US" sz="2600" dirty="0">
                <a:latin typeface="Helvetica" charset="0"/>
                <a:ea typeface="Helvetica" charset="0"/>
                <a:cs typeface="Helvetica" charset="0"/>
              </a:rPr>
              <a:t>4 and higher usually less helpful unless you have a lot of data</a:t>
            </a:r>
          </a:p>
        </p:txBody>
      </p:sp>
    </p:spTree>
    <p:extLst>
      <p:ext uri="{BB962C8B-B14F-4D97-AF65-F5344CB8AC3E}">
        <p14:creationId xmlns:p14="http://schemas.microsoft.com/office/powerpoint/2010/main" val="38092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Images</a:t>
            </a:r>
          </a:p>
        </p:txBody>
      </p:sp>
      <p:sp>
        <p:nvSpPr>
          <p:cNvPr id="7" name="Content Placeholder 2"/>
          <p:cNvSpPr>
            <a:spLocks noGrp="1"/>
          </p:cNvSpPr>
          <p:nvPr>
            <p:ph idx="1"/>
          </p:nvPr>
        </p:nvSpPr>
        <p:spPr>
          <a:xfrm>
            <a:off x="628649" y="1825624"/>
            <a:ext cx="4685473" cy="4515215"/>
          </a:xfrm>
        </p:spPr>
        <p:txBody>
          <a:bodyPr>
            <a:normAutofit/>
          </a:bodyPr>
          <a:lstStyle/>
          <a:p>
            <a:pPr marL="0" indent="0">
              <a:buNone/>
            </a:pPr>
            <a:r>
              <a:rPr lang="en-US" i="1" dirty="0">
                <a:latin typeface="Helvetica" charset="0"/>
                <a:ea typeface="Helvetica" charset="0"/>
                <a:cs typeface="Helvetica" charset="0"/>
              </a:rPr>
              <a:t>Color histograms </a:t>
            </a:r>
            <a:r>
              <a:rPr lang="en-US" dirty="0">
                <a:latin typeface="Helvetica" charset="0"/>
                <a:ea typeface="Helvetica" charset="0"/>
                <a:cs typeface="Helvetica" charset="0"/>
              </a:rPr>
              <a:t>for images are analogous to “bag of words” counts in text</a:t>
            </a:r>
          </a:p>
          <a:p>
            <a:r>
              <a:rPr lang="en-US" sz="2400" dirty="0">
                <a:latin typeface="Helvetica" charset="0"/>
                <a:ea typeface="Helvetica" charset="0"/>
                <a:cs typeface="Helvetica" charset="0"/>
              </a:rPr>
              <a:t>Number of times a color value appears, regardless of position in image</a:t>
            </a:r>
          </a:p>
          <a:p>
            <a:r>
              <a:rPr lang="en-US" sz="2400" dirty="0">
                <a:latin typeface="Helvetica" charset="0"/>
                <a:ea typeface="Helvetica" charset="0"/>
                <a:cs typeface="Helvetica" charset="0"/>
              </a:rPr>
              <a:t>Unlike words, color values are continuous (or can be treated that way), so histogram might group into “bins”</a:t>
            </a:r>
          </a:p>
        </p:txBody>
      </p:sp>
      <p:pic>
        <p:nvPicPr>
          <p:cNvPr id="4" name="Picture 3"/>
          <p:cNvPicPr>
            <a:picLocks noChangeAspect="1"/>
          </p:cNvPicPr>
          <p:nvPr/>
        </p:nvPicPr>
        <p:blipFill>
          <a:blip r:embed="rId2"/>
          <a:stretch>
            <a:fillRect/>
          </a:stretch>
        </p:blipFill>
        <p:spPr>
          <a:xfrm>
            <a:off x="5718869" y="1633579"/>
            <a:ext cx="2796481" cy="4258277"/>
          </a:xfrm>
          <a:prstGeom prst="rect">
            <a:avLst/>
          </a:prstGeom>
        </p:spPr>
      </p:pic>
      <p:sp>
        <p:nvSpPr>
          <p:cNvPr id="5" name="Content Placeholder 2"/>
          <p:cNvSpPr txBox="1">
            <a:spLocks/>
          </p:cNvSpPr>
          <p:nvPr/>
        </p:nvSpPr>
        <p:spPr>
          <a:xfrm>
            <a:off x="5221356" y="5984620"/>
            <a:ext cx="4085779" cy="3477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latin typeface="Helvetica" charset="0"/>
                <a:ea typeface="Helvetica" charset="0"/>
                <a:cs typeface="Helvetica" charset="0"/>
              </a:rPr>
              <a:t>From: </a:t>
            </a:r>
            <a:br>
              <a:rPr lang="en-US" sz="1000" dirty="0">
                <a:latin typeface="Helvetica" charset="0"/>
                <a:ea typeface="Helvetica" charset="0"/>
                <a:cs typeface="Helvetica" charset="0"/>
              </a:rPr>
            </a:br>
            <a:r>
              <a:rPr lang="en-US" sz="1000" dirty="0">
                <a:latin typeface="Helvetica" charset="0"/>
                <a:ea typeface="Helvetica" charset="0"/>
                <a:cs typeface="Helvetica" charset="0"/>
                <a:hlinkClick r:id="rId3"/>
              </a:rPr>
              <a:t>http://marvinproject.sourceforge.net/en/plugins/colorHistogram.html</a:t>
            </a:r>
            <a:r>
              <a:rPr lang="en-US" sz="1000" dirty="0">
                <a:latin typeface="Helvetica" charset="0"/>
                <a:ea typeface="Helvetica" charset="0"/>
                <a:cs typeface="Helvetica" charset="0"/>
              </a:rPr>
              <a:t> </a:t>
            </a:r>
          </a:p>
        </p:txBody>
      </p:sp>
    </p:spTree>
    <p:extLst>
      <p:ext uri="{BB962C8B-B14F-4D97-AF65-F5344CB8AC3E}">
        <p14:creationId xmlns:p14="http://schemas.microsoft.com/office/powerpoint/2010/main" val="81617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Images</a:t>
            </a:r>
          </a:p>
        </p:txBody>
      </p:sp>
      <p:sp>
        <p:nvSpPr>
          <p:cNvPr id="7" name="Content Placeholder 2"/>
          <p:cNvSpPr>
            <a:spLocks noGrp="1"/>
          </p:cNvSpPr>
          <p:nvPr>
            <p:ph idx="1"/>
          </p:nvPr>
        </p:nvSpPr>
        <p:spPr>
          <a:xfrm>
            <a:off x="628649" y="1825624"/>
            <a:ext cx="8131038" cy="5032376"/>
          </a:xfrm>
        </p:spPr>
        <p:txBody>
          <a:bodyPr>
            <a:normAutofit/>
          </a:bodyPr>
          <a:lstStyle/>
          <a:p>
            <a:pPr marL="0" indent="0">
              <a:buNone/>
            </a:pPr>
            <a:r>
              <a:rPr lang="en-US" dirty="0">
                <a:latin typeface="Helvetica" charset="0"/>
                <a:ea typeface="Helvetica" charset="0"/>
                <a:cs typeface="Helvetica" charset="0"/>
              </a:rPr>
              <a:t>In text, n-grams give more information than individual words, but are still </a:t>
            </a:r>
            <a:r>
              <a:rPr lang="en-US" i="1" dirty="0">
                <a:latin typeface="Helvetica" charset="0"/>
                <a:ea typeface="Helvetica" charset="0"/>
                <a:cs typeface="Helvetica" charset="0"/>
              </a:rPr>
              <a:t>local</a:t>
            </a:r>
            <a:r>
              <a:rPr lang="en-US" dirty="0">
                <a:latin typeface="Helvetica" charset="0"/>
                <a:ea typeface="Helvetica" charset="0"/>
                <a:cs typeface="Helvetica" charset="0"/>
              </a:rPr>
              <a:t> </a:t>
            </a:r>
          </a:p>
          <a:p>
            <a:r>
              <a:rPr lang="en-US" sz="2400" dirty="0">
                <a:latin typeface="Helvetica" charset="0"/>
                <a:ea typeface="Helvetica" charset="0"/>
                <a:cs typeface="Helvetica" charset="0"/>
              </a:rPr>
              <a:t>i.e., not the specific position in a document, but relative ordering within the n-gram</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Local context can also be characterized in images </a:t>
            </a:r>
          </a:p>
          <a:p>
            <a:r>
              <a:rPr lang="en-US" sz="2400" dirty="0">
                <a:latin typeface="Helvetica" charset="0"/>
                <a:ea typeface="Helvetica" charset="0"/>
                <a:cs typeface="Helvetica" charset="0"/>
              </a:rPr>
              <a:t>e.g., if neighboring pixels have very different color values, this might indicate an </a:t>
            </a:r>
            <a:r>
              <a:rPr lang="en-US" sz="2400" i="1" dirty="0">
                <a:latin typeface="Helvetica" charset="0"/>
                <a:ea typeface="Helvetica" charset="0"/>
                <a:cs typeface="Helvetica" charset="0"/>
              </a:rPr>
              <a:t>edge</a:t>
            </a:r>
          </a:p>
          <a:p>
            <a:pPr marL="0" indent="0">
              <a:buNone/>
            </a:pPr>
            <a:endParaRPr lang="en-US" sz="1200" dirty="0">
              <a:latin typeface="Helvetica" charset="0"/>
              <a:ea typeface="Helvetica" charset="0"/>
              <a:cs typeface="Helvetica" charset="0"/>
            </a:endParaRPr>
          </a:p>
          <a:p>
            <a:pPr marL="0" indent="0">
              <a:buNone/>
            </a:pPr>
            <a:r>
              <a:rPr lang="en-US" sz="3000" dirty="0">
                <a:latin typeface="Helvetica" charset="0"/>
                <a:ea typeface="Helvetica" charset="0"/>
                <a:cs typeface="Helvetica" charset="0"/>
              </a:rPr>
              <a:t>Lots of features have been designed for images, but are beyond the scope of this class.</a:t>
            </a:r>
          </a:p>
          <a:p>
            <a:pPr marL="0" indent="0">
              <a:buNone/>
            </a:pPr>
            <a:endParaRPr lang="en-US" sz="2400" dirty="0">
              <a:latin typeface="Helvetica" charset="0"/>
              <a:ea typeface="Helvetica" charset="0"/>
              <a:cs typeface="Helvetica" charset="0"/>
            </a:endParaRPr>
          </a:p>
        </p:txBody>
      </p:sp>
    </p:spTree>
    <p:extLst>
      <p:ext uri="{BB962C8B-B14F-4D97-AF65-F5344CB8AC3E}">
        <p14:creationId xmlns:p14="http://schemas.microsoft.com/office/powerpoint/2010/main" val="301076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Audio</a:t>
            </a:r>
          </a:p>
        </p:txBody>
      </p:sp>
      <p:sp>
        <p:nvSpPr>
          <p:cNvPr id="7" name="Content Placeholder 2"/>
          <p:cNvSpPr>
            <a:spLocks noGrp="1"/>
          </p:cNvSpPr>
          <p:nvPr>
            <p:ph idx="1"/>
          </p:nvPr>
        </p:nvSpPr>
        <p:spPr>
          <a:xfrm>
            <a:off x="628649" y="1825624"/>
            <a:ext cx="8350459" cy="4515215"/>
          </a:xfrm>
        </p:spPr>
        <p:txBody>
          <a:bodyPr>
            <a:normAutofit/>
          </a:bodyPr>
          <a:lstStyle/>
          <a:p>
            <a:pPr marL="0" indent="0">
              <a:buNone/>
            </a:pPr>
            <a:r>
              <a:rPr lang="en-US" dirty="0">
                <a:latin typeface="Helvetica" charset="0"/>
                <a:ea typeface="Helvetica" charset="0"/>
                <a:cs typeface="Helvetica" charset="0"/>
              </a:rPr>
              <a:t>Audio data is somewhat similar to image data in that there are different intensities (amplitudes) at different positions (signal frequency and time) </a:t>
            </a:r>
          </a:p>
          <a:p>
            <a:pPr marL="0" indent="0">
              <a:buNone/>
            </a:pPr>
            <a:endParaRPr lang="en-US" sz="2600" dirty="0">
              <a:latin typeface="Helvetica" charset="0"/>
              <a:ea typeface="Helvetica" charset="0"/>
              <a:cs typeface="Helvetica" charset="0"/>
            </a:endParaRPr>
          </a:p>
        </p:txBody>
      </p:sp>
      <p:pic>
        <p:nvPicPr>
          <p:cNvPr id="2" name="Picture 1"/>
          <p:cNvPicPr>
            <a:picLocks noChangeAspect="1"/>
          </p:cNvPicPr>
          <p:nvPr/>
        </p:nvPicPr>
        <p:blipFill>
          <a:blip r:embed="rId2"/>
          <a:stretch>
            <a:fillRect/>
          </a:stretch>
        </p:blipFill>
        <p:spPr>
          <a:xfrm>
            <a:off x="1451078" y="3131930"/>
            <a:ext cx="6705600" cy="3606800"/>
          </a:xfrm>
          <a:prstGeom prst="rect">
            <a:avLst/>
          </a:prstGeom>
        </p:spPr>
      </p:pic>
    </p:spTree>
    <p:extLst>
      <p:ext uri="{BB962C8B-B14F-4D97-AF65-F5344CB8AC3E}">
        <p14:creationId xmlns:p14="http://schemas.microsoft.com/office/powerpoint/2010/main" val="230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Engineering</a:t>
            </a:r>
          </a:p>
        </p:txBody>
      </p:sp>
      <p:sp>
        <p:nvSpPr>
          <p:cNvPr id="7" name="Content Placeholder 2"/>
          <p:cNvSpPr>
            <a:spLocks noGrp="1"/>
          </p:cNvSpPr>
          <p:nvPr>
            <p:ph idx="1"/>
          </p:nvPr>
        </p:nvSpPr>
        <p:spPr>
          <a:xfrm>
            <a:off x="628649" y="1825624"/>
            <a:ext cx="8350459" cy="5032376"/>
          </a:xfrm>
        </p:spPr>
        <p:txBody>
          <a:bodyPr>
            <a:normAutofit/>
          </a:bodyPr>
          <a:lstStyle/>
          <a:p>
            <a:pPr marL="0" indent="0">
              <a:buNone/>
            </a:pPr>
            <a:r>
              <a:rPr lang="en-US" dirty="0">
                <a:latin typeface="Helvetica" charset="0"/>
                <a:ea typeface="Helvetica" charset="0"/>
                <a:cs typeface="Helvetica" charset="0"/>
              </a:rPr>
              <a:t>Think about other characteristics of your data that might be informative…</a:t>
            </a:r>
          </a:p>
          <a:p>
            <a:r>
              <a:rPr lang="en-US" sz="2600" dirty="0">
                <a:latin typeface="Helvetica" charset="0"/>
                <a:ea typeface="Helvetica" charset="0"/>
                <a:cs typeface="Helvetica" charset="0"/>
              </a:rPr>
              <a:t>The length of a document?</a:t>
            </a:r>
          </a:p>
          <a:p>
            <a:r>
              <a:rPr lang="en-US" sz="2600" dirty="0">
                <a:latin typeface="Helvetica" charset="0"/>
                <a:ea typeface="Helvetica" charset="0"/>
                <a:cs typeface="Helvetica" charset="0"/>
              </a:rPr>
              <a:t>The aspect ratio of image?</a:t>
            </a:r>
          </a:p>
          <a:p>
            <a:endParaRPr lang="en-US" sz="1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These examples may or may not be useful for a particular task – but are features you could create that are separate from the content itself</a:t>
            </a:r>
          </a:p>
          <a:p>
            <a:r>
              <a:rPr lang="en-US" sz="2600" dirty="0">
                <a:latin typeface="Helvetica" charset="0"/>
                <a:ea typeface="Helvetica" charset="0"/>
                <a:cs typeface="Helvetica" charset="0"/>
              </a:rPr>
              <a:t>If you were to classify your data, what would be helpful to know?</a:t>
            </a:r>
          </a:p>
          <a:p>
            <a:r>
              <a:rPr lang="en-US" sz="2600" dirty="0">
                <a:latin typeface="Helvetica" charset="0"/>
                <a:ea typeface="Helvetica" charset="0"/>
                <a:cs typeface="Helvetica" charset="0"/>
              </a:rPr>
              <a:t>Be creative – don’t need to rely on standard features</a:t>
            </a:r>
          </a:p>
        </p:txBody>
      </p:sp>
    </p:spTree>
    <p:extLst>
      <p:ext uri="{BB962C8B-B14F-4D97-AF65-F5344CB8AC3E}">
        <p14:creationId xmlns:p14="http://schemas.microsoft.com/office/powerpoint/2010/main" val="84985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Engineering</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dirty="0">
                <a:latin typeface="Helvetica" charset="0"/>
                <a:ea typeface="Helvetica" charset="0"/>
                <a:cs typeface="Helvetica" charset="0"/>
              </a:rPr>
              <a:t>Features can be created from other features</a:t>
            </a:r>
          </a:p>
          <a:p>
            <a:pPr marL="0" indent="0">
              <a:buNone/>
            </a:pPr>
            <a:endParaRPr lang="en-US" sz="1200" dirty="0">
              <a:latin typeface="Helvetica" charset="0"/>
              <a:ea typeface="Helvetica" charset="0"/>
              <a:cs typeface="Helvetica" charset="0"/>
            </a:endParaRPr>
          </a:p>
          <a:p>
            <a:pPr marL="0" indent="0">
              <a:buNone/>
            </a:pPr>
            <a:r>
              <a:rPr lang="en-US" sz="2600" dirty="0">
                <a:latin typeface="Helvetica" charset="0"/>
                <a:ea typeface="Helvetica" charset="0"/>
                <a:cs typeface="Helvetica" charset="0"/>
              </a:rPr>
              <a:t>Examples:</a:t>
            </a:r>
          </a:p>
          <a:p>
            <a:r>
              <a:rPr lang="en-US" sz="2600" dirty="0">
                <a:latin typeface="Helvetica" charset="0"/>
                <a:ea typeface="Helvetica" charset="0"/>
                <a:cs typeface="Helvetica" charset="0"/>
              </a:rPr>
              <a:t>x</a:t>
            </a:r>
            <a:r>
              <a:rPr lang="en-US" sz="2600" baseline="-25000" dirty="0">
                <a:latin typeface="Helvetica" charset="0"/>
                <a:ea typeface="Helvetica" charset="0"/>
                <a:cs typeface="Helvetica" charset="0"/>
              </a:rPr>
              <a:t>3</a:t>
            </a:r>
            <a:r>
              <a:rPr lang="en-US" sz="2600" dirty="0">
                <a:latin typeface="Helvetica" charset="0"/>
                <a:ea typeface="Helvetica" charset="0"/>
                <a:cs typeface="Helvetica" charset="0"/>
              </a:rPr>
              <a:t> = x</a:t>
            </a:r>
            <a:r>
              <a:rPr lang="en-US" sz="2600" baseline="-25000" dirty="0">
                <a:latin typeface="Helvetica" charset="0"/>
                <a:ea typeface="Helvetica" charset="0"/>
                <a:cs typeface="Helvetica" charset="0"/>
              </a:rPr>
              <a:t>1</a:t>
            </a:r>
            <a:r>
              <a:rPr lang="en-US" sz="2600" dirty="0">
                <a:latin typeface="Helvetica" charset="0"/>
                <a:ea typeface="Helvetica" charset="0"/>
                <a:cs typeface="Helvetica" charset="0"/>
              </a:rPr>
              <a:t> * x</a:t>
            </a:r>
            <a:r>
              <a:rPr lang="en-US" sz="2600" baseline="-25000" dirty="0">
                <a:latin typeface="Helvetica" charset="0"/>
                <a:ea typeface="Helvetica" charset="0"/>
                <a:cs typeface="Helvetica" charset="0"/>
              </a:rPr>
              <a:t>2</a:t>
            </a:r>
          </a:p>
          <a:p>
            <a:r>
              <a:rPr lang="en-US" sz="2600" dirty="0">
                <a:latin typeface="Helvetica" charset="0"/>
                <a:ea typeface="Helvetica" charset="0"/>
                <a:cs typeface="Helvetica" charset="0"/>
              </a:rPr>
              <a:t>x</a:t>
            </a:r>
            <a:r>
              <a:rPr lang="en-US" sz="2600" baseline="-25000" dirty="0">
                <a:latin typeface="Helvetica" charset="0"/>
                <a:ea typeface="Helvetica" charset="0"/>
                <a:cs typeface="Helvetica" charset="0"/>
              </a:rPr>
              <a:t>3</a:t>
            </a:r>
            <a:r>
              <a:rPr lang="en-US" sz="2600" dirty="0">
                <a:latin typeface="Helvetica" charset="0"/>
                <a:ea typeface="Helvetica" charset="0"/>
                <a:cs typeface="Helvetica" charset="0"/>
              </a:rPr>
              <a:t> = x</a:t>
            </a:r>
            <a:r>
              <a:rPr lang="en-US" sz="2600" baseline="-25000" dirty="0">
                <a:latin typeface="Helvetica" charset="0"/>
                <a:ea typeface="Helvetica" charset="0"/>
                <a:cs typeface="Helvetica" charset="0"/>
              </a:rPr>
              <a:t>1</a:t>
            </a:r>
            <a:r>
              <a:rPr lang="en-US" sz="2600" dirty="0">
                <a:latin typeface="Helvetica" charset="0"/>
                <a:ea typeface="Helvetica" charset="0"/>
                <a:cs typeface="Helvetica" charset="0"/>
              </a:rPr>
              <a:t> XOR x</a:t>
            </a:r>
            <a:r>
              <a:rPr lang="en-US" sz="2600" baseline="-25000" dirty="0">
                <a:latin typeface="Helvetica" charset="0"/>
                <a:ea typeface="Helvetica" charset="0"/>
                <a:cs typeface="Helvetica" charset="0"/>
              </a:rPr>
              <a:t>2</a:t>
            </a:r>
          </a:p>
          <a:p>
            <a:r>
              <a:rPr lang="en-US" sz="2600" dirty="0">
                <a:latin typeface="Helvetica" charset="0"/>
                <a:ea typeface="Helvetica" charset="0"/>
                <a:cs typeface="Helvetica" charset="0"/>
              </a:rPr>
              <a:t>x</a:t>
            </a:r>
            <a:r>
              <a:rPr lang="en-US" sz="2600" baseline="-25000" dirty="0">
                <a:latin typeface="Helvetica" charset="0"/>
                <a:ea typeface="Helvetica" charset="0"/>
                <a:cs typeface="Helvetica" charset="0"/>
              </a:rPr>
              <a:t>1</a:t>
            </a:r>
            <a:r>
              <a:rPr lang="en-US" sz="2600" dirty="0">
                <a:latin typeface="Helvetica" charset="0"/>
                <a:ea typeface="Helvetica" charset="0"/>
                <a:cs typeface="Helvetica" charset="0"/>
              </a:rPr>
              <a:t> = |x</a:t>
            </a:r>
            <a:r>
              <a:rPr lang="en-US" sz="2600" baseline="-25000" dirty="0">
                <a:latin typeface="Helvetica" charset="0"/>
                <a:ea typeface="Helvetica" charset="0"/>
                <a:cs typeface="Helvetica" charset="0"/>
              </a:rPr>
              <a:t>1</a:t>
            </a:r>
            <a:r>
              <a:rPr lang="en-US" sz="2600" dirty="0">
                <a:latin typeface="Helvetica" charset="0"/>
                <a:ea typeface="Helvetica" charset="0"/>
                <a:cs typeface="Helvetica" charset="0"/>
              </a:rPr>
              <a:t>|</a:t>
            </a:r>
          </a:p>
          <a:p>
            <a:endParaRPr lang="en-US" sz="2000" dirty="0">
              <a:latin typeface="Helvetica" charset="0"/>
              <a:ea typeface="Helvetica" charset="0"/>
              <a:cs typeface="Helvetica" charset="0"/>
            </a:endParaRPr>
          </a:p>
          <a:p>
            <a:pPr marL="0" indent="0">
              <a:buNone/>
            </a:pPr>
            <a:r>
              <a:rPr lang="en-US" sz="2600" dirty="0">
                <a:latin typeface="Helvetica" charset="0"/>
                <a:ea typeface="Helvetica" charset="0"/>
                <a:cs typeface="Helvetica" charset="0"/>
              </a:rPr>
              <a:t>You might automatically add these features for all existing features if you think they might help, or manually add these types of rules for specific features that you think are important.</a:t>
            </a:r>
          </a:p>
        </p:txBody>
      </p:sp>
    </p:spTree>
    <p:extLst>
      <p:ext uri="{BB962C8B-B14F-4D97-AF65-F5344CB8AC3E}">
        <p14:creationId xmlns:p14="http://schemas.microsoft.com/office/powerpoint/2010/main" val="93729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Engineering</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dirty="0">
                <a:latin typeface="Helvetica" charset="0"/>
                <a:ea typeface="Helvetica" charset="0"/>
                <a:cs typeface="Helvetica" charset="0"/>
              </a:rPr>
              <a:t>Features can be created from other classifiers</a:t>
            </a:r>
          </a:p>
          <a:p>
            <a:pPr marL="0" indent="0">
              <a:buNone/>
            </a:pPr>
            <a:endParaRPr lang="en-US" sz="1200" dirty="0">
              <a:latin typeface="Helvetica" charset="0"/>
              <a:ea typeface="Helvetica" charset="0"/>
              <a:cs typeface="Helvetica" charset="0"/>
            </a:endParaRPr>
          </a:p>
          <a:p>
            <a:pPr marL="0" indent="0">
              <a:buNone/>
            </a:pPr>
            <a:r>
              <a:rPr lang="en-US" sz="2600" dirty="0">
                <a:latin typeface="Helvetica" charset="0"/>
                <a:ea typeface="Helvetica" charset="0"/>
                <a:cs typeface="Helvetica" charset="0"/>
              </a:rPr>
              <a:t>Examples:</a:t>
            </a:r>
          </a:p>
          <a:p>
            <a:r>
              <a:rPr lang="en-US" sz="2600" dirty="0">
                <a:latin typeface="Helvetica" charset="0"/>
                <a:ea typeface="Helvetica" charset="0"/>
                <a:cs typeface="Helvetica" charset="0"/>
              </a:rPr>
              <a:t>Multiple labels (predict one first, use it to predict the other)</a:t>
            </a:r>
            <a:endParaRPr lang="en-US" sz="2600" baseline="-25000" dirty="0">
              <a:latin typeface="Helvetica" charset="0"/>
              <a:ea typeface="Helvetica" charset="0"/>
              <a:cs typeface="Helvetica" charset="0"/>
            </a:endParaRPr>
          </a:p>
          <a:p>
            <a:r>
              <a:rPr lang="en-US" sz="2600" dirty="0">
                <a:latin typeface="Helvetica" charset="0"/>
                <a:ea typeface="Helvetica" charset="0"/>
                <a:cs typeface="Helvetica" charset="0"/>
              </a:rPr>
              <a:t>For text, </a:t>
            </a:r>
            <a:r>
              <a:rPr lang="en-US" sz="2600" i="1" dirty="0">
                <a:latin typeface="Helvetica" charset="0"/>
                <a:ea typeface="Helvetica" charset="0"/>
                <a:cs typeface="Helvetica" charset="0"/>
              </a:rPr>
              <a:t>natural language processing </a:t>
            </a:r>
            <a:r>
              <a:rPr lang="en-US" sz="2600" dirty="0">
                <a:latin typeface="Helvetica" charset="0"/>
                <a:ea typeface="Helvetica" charset="0"/>
                <a:cs typeface="Helvetica" charset="0"/>
              </a:rPr>
              <a:t>tools can predict characteristics of the language (e.g., grammatical relations between words)</a:t>
            </a:r>
          </a:p>
          <a:p>
            <a:r>
              <a:rPr lang="en-US" sz="2600" dirty="0">
                <a:latin typeface="Helvetica" charset="0"/>
                <a:ea typeface="Helvetica" charset="0"/>
                <a:cs typeface="Helvetica" charset="0"/>
              </a:rPr>
              <a:t>For images/video, </a:t>
            </a:r>
            <a:r>
              <a:rPr lang="en-US" sz="2600" i="1" dirty="0">
                <a:latin typeface="Helvetica" charset="0"/>
                <a:ea typeface="Helvetica" charset="0"/>
                <a:cs typeface="Helvetica" charset="0"/>
              </a:rPr>
              <a:t>computer vision </a:t>
            </a:r>
            <a:r>
              <a:rPr lang="en-US" sz="2600" dirty="0">
                <a:latin typeface="Helvetica" charset="0"/>
                <a:ea typeface="Helvetica" charset="0"/>
                <a:cs typeface="Helvetica" charset="0"/>
              </a:rPr>
              <a:t>tools can detect characteristics (e.g., faces or objects)</a:t>
            </a: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34488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7886701" cy="4515215"/>
          </a:xfrm>
        </p:spPr>
        <p:txBody>
          <a:bodyPr>
            <a:normAutofit/>
          </a:bodyPr>
          <a:lstStyle/>
          <a:p>
            <a:pPr marL="0" indent="0">
              <a:buNone/>
            </a:pPr>
            <a:r>
              <a:rPr lang="en-US" dirty="0">
                <a:latin typeface="Helvetica" charset="0"/>
                <a:ea typeface="Helvetica" charset="0"/>
                <a:cs typeface="Helvetica" charset="0"/>
              </a:rPr>
              <a:t>Once you’ve generated all features you want, you may want to select only a subset of them</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Why?</a:t>
            </a:r>
          </a:p>
          <a:p>
            <a:r>
              <a:rPr lang="en-US" sz="2600" dirty="0">
                <a:latin typeface="Helvetica" charset="0"/>
                <a:ea typeface="Helvetica" charset="0"/>
                <a:cs typeface="Helvetica" charset="0"/>
              </a:rPr>
              <a:t>Too many features may result in overfitting</a:t>
            </a:r>
          </a:p>
          <a:p>
            <a:pPr lvl="1"/>
            <a:r>
              <a:rPr lang="en-US" sz="2200" dirty="0">
                <a:latin typeface="Helvetica" charset="0"/>
                <a:ea typeface="Helvetica" charset="0"/>
                <a:cs typeface="Helvetica" charset="0"/>
              </a:rPr>
              <a:t>Though regularization can address this</a:t>
            </a:r>
          </a:p>
          <a:p>
            <a:r>
              <a:rPr lang="en-US" sz="2600" dirty="0">
                <a:latin typeface="Helvetica" charset="0"/>
                <a:ea typeface="Helvetica" charset="0"/>
                <a:cs typeface="Helvetica" charset="0"/>
              </a:rPr>
              <a:t>Too many features will make training and prediction slower</a:t>
            </a:r>
          </a:p>
          <a:p>
            <a:pPr lvl="1"/>
            <a:r>
              <a:rPr lang="en-US" sz="2200" dirty="0">
                <a:latin typeface="Helvetica" charset="0"/>
                <a:ea typeface="Helvetica" charset="0"/>
                <a:cs typeface="Helvetica" charset="0"/>
              </a:rPr>
              <a:t>Efficiency is a big reason to do feature selection</a:t>
            </a:r>
          </a:p>
        </p:txBody>
      </p:sp>
    </p:spTree>
    <p:extLst>
      <p:ext uri="{BB962C8B-B14F-4D97-AF65-F5344CB8AC3E}">
        <p14:creationId xmlns:p14="http://schemas.microsoft.com/office/powerpoint/2010/main" val="15795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Engineering</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dirty="0">
                <a:latin typeface="Helvetica" charset="0"/>
                <a:ea typeface="Helvetica" charset="0"/>
                <a:cs typeface="Helvetica" charset="0"/>
              </a:rPr>
              <a:t>Feature </a:t>
            </a:r>
            <a:r>
              <a:rPr lang="en-US" b="1" dirty="0">
                <a:latin typeface="Helvetica" charset="0"/>
                <a:ea typeface="Helvetica" charset="0"/>
                <a:cs typeface="Helvetica" charset="0"/>
              </a:rPr>
              <a:t>engineering</a:t>
            </a:r>
            <a:r>
              <a:rPr lang="en-US" dirty="0">
                <a:latin typeface="Helvetica" charset="0"/>
                <a:ea typeface="Helvetica" charset="0"/>
                <a:cs typeface="Helvetica" charset="0"/>
              </a:rPr>
              <a:t> refers to the process of designing the types of features that will be used in a classifier or predictor</a:t>
            </a:r>
          </a:p>
          <a:p>
            <a:r>
              <a:rPr lang="en-US" sz="2600" dirty="0">
                <a:latin typeface="Helvetica" charset="0"/>
                <a:ea typeface="Helvetica" charset="0"/>
                <a:cs typeface="Helvetica" charset="0"/>
              </a:rPr>
              <a:t>In text, should you use the sequence of words? Counts of words? Counts of phrases?</a:t>
            </a:r>
          </a:p>
          <a:p>
            <a:r>
              <a:rPr lang="en-US" sz="2600" dirty="0">
                <a:latin typeface="Helvetica" charset="0"/>
                <a:ea typeface="Helvetica" charset="0"/>
                <a:cs typeface="Helvetica" charset="0"/>
              </a:rPr>
              <a:t>In images, should you use the raw pixels? Counts of colors? Other characteristics?</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There are some standard types of features that are commonly used for various types of data, but sometimes it is appropriate to design your own</a:t>
            </a:r>
          </a:p>
          <a:p>
            <a:r>
              <a:rPr lang="en-US" sz="2400" dirty="0">
                <a:latin typeface="Helvetica" charset="0"/>
                <a:ea typeface="Helvetica" charset="0"/>
                <a:cs typeface="Helvetica" charset="0"/>
              </a:rPr>
              <a:t>Requires thought – be creative!</a:t>
            </a:r>
          </a:p>
        </p:txBody>
      </p:sp>
    </p:spTree>
    <p:extLst>
      <p:ext uri="{BB962C8B-B14F-4D97-AF65-F5344CB8AC3E}">
        <p14:creationId xmlns:p14="http://schemas.microsoft.com/office/powerpoint/2010/main" val="1837685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dirty="0">
                <a:latin typeface="Helvetica" charset="0"/>
                <a:ea typeface="Helvetica" charset="0"/>
                <a:cs typeface="Helvetica" charset="0"/>
              </a:rPr>
              <a:t>Recall: L1 regularization tends to produce sparse solutions (weights of exactly 0)</a:t>
            </a:r>
          </a:p>
          <a:p>
            <a:r>
              <a:rPr lang="en-US" sz="2600" dirty="0">
                <a:latin typeface="Helvetica" charset="0"/>
                <a:ea typeface="Helvetica" charset="0"/>
                <a:cs typeface="Helvetica" charset="0"/>
              </a:rPr>
              <a:t>Can be used as a method of feature selection! </a:t>
            </a:r>
          </a:p>
          <a:p>
            <a:r>
              <a:rPr lang="en-US" sz="2600" dirty="0">
                <a:latin typeface="Helvetica" charset="0"/>
                <a:ea typeface="Helvetica" charset="0"/>
                <a:cs typeface="Helvetica" charset="0"/>
              </a:rPr>
              <a:t>Different from other selection methods in that the “selection” happens during training, not before</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Often L1 regularization performs worse than L2, but the sparsity from L1 can help a lot with efficiency at prediction time</a:t>
            </a:r>
          </a:p>
          <a:p>
            <a:r>
              <a:rPr lang="en-US" sz="2600" dirty="0">
                <a:latin typeface="Helvetica" charset="0"/>
                <a:ea typeface="Helvetica" charset="0"/>
                <a:cs typeface="Helvetica" charset="0"/>
              </a:rPr>
              <a:t>Features with weight 0 can be ignored </a:t>
            </a:r>
          </a:p>
        </p:txBody>
      </p:sp>
    </p:spTree>
    <p:extLst>
      <p:ext uri="{BB962C8B-B14F-4D97-AF65-F5344CB8AC3E}">
        <p14:creationId xmlns:p14="http://schemas.microsoft.com/office/powerpoint/2010/main" val="158671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3"/>
            <a:ext cx="7886701" cy="5224533"/>
          </a:xfrm>
        </p:spPr>
        <p:txBody>
          <a:bodyPr>
            <a:normAutofit/>
          </a:bodyPr>
          <a:lstStyle/>
          <a:p>
            <a:pPr marL="0" indent="0">
              <a:buNone/>
            </a:pPr>
            <a:r>
              <a:rPr lang="en-US" b="1" dirty="0">
                <a:latin typeface="Helvetica" charset="0"/>
                <a:ea typeface="Helvetica" charset="0"/>
                <a:cs typeface="Helvetica" charset="0"/>
              </a:rPr>
              <a:t>Sequential</a:t>
            </a:r>
            <a:r>
              <a:rPr lang="en-US" dirty="0">
                <a:latin typeface="Helvetica" charset="0"/>
                <a:ea typeface="Helvetica" charset="0"/>
                <a:cs typeface="Helvetica" charset="0"/>
              </a:rPr>
              <a:t> algorithms pick features one-by-one</a:t>
            </a:r>
          </a:p>
          <a:p>
            <a:pPr marL="0" indent="0">
              <a:buNone/>
            </a:pPr>
            <a:br>
              <a:rPr lang="en-US" sz="1800" dirty="0">
                <a:latin typeface="Helvetica" charset="0"/>
                <a:ea typeface="Helvetica" charset="0"/>
                <a:cs typeface="Helvetica" charset="0"/>
              </a:rPr>
            </a:br>
            <a:r>
              <a:rPr lang="en-US" dirty="0">
                <a:latin typeface="Helvetica" charset="0"/>
                <a:ea typeface="Helvetica" charset="0"/>
                <a:cs typeface="Helvetica" charset="0"/>
              </a:rPr>
              <a:t>Sequential backward selection:</a:t>
            </a:r>
          </a:p>
          <a:p>
            <a:pPr>
              <a:spcBef>
                <a:spcPts val="400"/>
              </a:spcBef>
            </a:pPr>
            <a:r>
              <a:rPr lang="en-US" sz="2600" dirty="0">
                <a:latin typeface="Helvetica" charset="0"/>
                <a:ea typeface="Helvetica" charset="0"/>
                <a:cs typeface="Helvetica" charset="0"/>
              </a:rPr>
              <a:t>Start with all features</a:t>
            </a:r>
          </a:p>
          <a:p>
            <a:pPr>
              <a:spcBef>
                <a:spcPts val="400"/>
              </a:spcBef>
            </a:pPr>
            <a:r>
              <a:rPr lang="en-US" sz="2600" dirty="0">
                <a:latin typeface="Helvetica" charset="0"/>
                <a:ea typeface="Helvetica" charset="0"/>
                <a:cs typeface="Helvetica" charset="0"/>
              </a:rPr>
              <a:t>Train a classifier where you remove one feature</a:t>
            </a:r>
          </a:p>
          <a:p>
            <a:pPr>
              <a:spcBef>
                <a:spcPts val="400"/>
              </a:spcBef>
            </a:pPr>
            <a:r>
              <a:rPr lang="en-US" sz="2600" dirty="0">
                <a:latin typeface="Helvetica" charset="0"/>
                <a:ea typeface="Helvetica" charset="0"/>
                <a:cs typeface="Helvetica" charset="0"/>
              </a:rPr>
              <a:t>Pick the feature whose removal least affected the classifier performance</a:t>
            </a:r>
          </a:p>
          <a:p>
            <a:pPr>
              <a:spcBef>
                <a:spcPts val="400"/>
              </a:spcBef>
            </a:pPr>
            <a:r>
              <a:rPr lang="en-US" sz="2600" dirty="0">
                <a:latin typeface="Helvetica" charset="0"/>
                <a:ea typeface="Helvetica" charset="0"/>
                <a:cs typeface="Helvetica" charset="0"/>
              </a:rPr>
              <a:t>Remove that feature and repeat</a:t>
            </a:r>
          </a:p>
          <a:p>
            <a:pPr lvl="1"/>
            <a:r>
              <a:rPr lang="en-US" sz="2600" dirty="0">
                <a:latin typeface="Helvetica" charset="0"/>
                <a:ea typeface="Helvetica" charset="0"/>
                <a:cs typeface="Helvetica" charset="0"/>
              </a:rPr>
              <a:t>Stop once removing features hurts the performance too much</a:t>
            </a:r>
          </a:p>
          <a:p>
            <a:pPr marL="0" indent="0">
              <a:buNone/>
            </a:pPr>
            <a:r>
              <a:rPr lang="en-US" dirty="0">
                <a:latin typeface="Helvetica" charset="0"/>
                <a:ea typeface="Helvetica" charset="0"/>
                <a:cs typeface="Helvetica" charset="0"/>
              </a:rPr>
              <a:t>Simple to implement, and directly optimizes for classification performance, but slow.</a:t>
            </a:r>
          </a:p>
        </p:txBody>
      </p:sp>
    </p:spTree>
    <p:extLst>
      <p:ext uri="{BB962C8B-B14F-4D97-AF65-F5344CB8AC3E}">
        <p14:creationId xmlns:p14="http://schemas.microsoft.com/office/powerpoint/2010/main" val="1140487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b="1" dirty="0">
                <a:latin typeface="Helvetica" charset="0"/>
                <a:ea typeface="Helvetica" charset="0"/>
                <a:cs typeface="Helvetica" charset="0"/>
              </a:rPr>
              <a:t>Statistical tests </a:t>
            </a:r>
            <a:r>
              <a:rPr lang="en-US" dirty="0">
                <a:latin typeface="Helvetica" charset="0"/>
                <a:ea typeface="Helvetica" charset="0"/>
                <a:cs typeface="Helvetica" charset="0"/>
              </a:rPr>
              <a:t>can be used to select features</a:t>
            </a:r>
          </a:p>
          <a:p>
            <a:pPr marL="0" indent="0">
              <a:buNone/>
            </a:pPr>
            <a:endParaRPr lang="en-US" sz="14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General idea: </a:t>
            </a:r>
            <a:br>
              <a:rPr lang="en-US" dirty="0">
                <a:latin typeface="Helvetica" charset="0"/>
                <a:ea typeface="Helvetica" charset="0"/>
                <a:cs typeface="Helvetica" charset="0"/>
              </a:rPr>
            </a:br>
            <a:r>
              <a:rPr lang="en-US" dirty="0">
                <a:latin typeface="Helvetica" charset="0"/>
                <a:ea typeface="Helvetica" charset="0"/>
                <a:cs typeface="Helvetica" charset="0"/>
              </a:rPr>
              <a:t>measure the statistical dependence or correlation between each feature and the labels</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A common test is the </a:t>
            </a:r>
            <a:r>
              <a:rPr lang="en-US" b="1" dirty="0">
                <a:latin typeface="Helvetica" charset="0"/>
                <a:ea typeface="Helvetica" charset="0"/>
                <a:cs typeface="Helvetica" charset="0"/>
              </a:rPr>
              <a:t>chi-squared</a:t>
            </a:r>
            <a:r>
              <a:rPr lang="en-US" dirty="0">
                <a:latin typeface="Helvetica" charset="0"/>
                <a:ea typeface="Helvetica" charset="0"/>
                <a:cs typeface="Helvetica" charset="0"/>
              </a:rPr>
              <a:t> test.</a:t>
            </a:r>
            <a:endParaRPr lang="en-US" sz="2200" dirty="0">
              <a:latin typeface="Helvetica" charset="0"/>
              <a:ea typeface="Helvetica" charset="0"/>
              <a:cs typeface="Helvetica" charset="0"/>
            </a:endParaRPr>
          </a:p>
        </p:txBody>
      </p:sp>
    </p:spTree>
    <p:extLst>
      <p:ext uri="{BB962C8B-B14F-4D97-AF65-F5344CB8AC3E}">
        <p14:creationId xmlns:p14="http://schemas.microsoft.com/office/powerpoint/2010/main" val="1792669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b="1" dirty="0">
                <a:latin typeface="Helvetica" charset="0"/>
                <a:ea typeface="Helvetica" charset="0"/>
                <a:cs typeface="Helvetica" charset="0"/>
              </a:rPr>
              <a:t>Statistical tests </a:t>
            </a:r>
            <a:r>
              <a:rPr lang="en-US" dirty="0">
                <a:latin typeface="Helvetica" charset="0"/>
                <a:ea typeface="Helvetica" charset="0"/>
                <a:cs typeface="Helvetica" charset="0"/>
              </a:rPr>
              <a:t>can be used to select features</a:t>
            </a:r>
          </a:p>
          <a:p>
            <a:pPr marL="0" indent="0">
              <a:buNone/>
            </a:pPr>
            <a:endParaRPr lang="en-US" sz="14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How to choose features?</a:t>
            </a:r>
          </a:p>
          <a:p>
            <a:r>
              <a:rPr lang="en-US" sz="2600" dirty="0">
                <a:latin typeface="Helvetica" charset="0"/>
                <a:ea typeface="Helvetica" charset="0"/>
                <a:cs typeface="Helvetica" charset="0"/>
              </a:rPr>
              <a:t>A test statistic is calculated for each feature</a:t>
            </a:r>
          </a:p>
          <a:p>
            <a:r>
              <a:rPr lang="en-US" sz="2600" dirty="0">
                <a:latin typeface="Helvetica" charset="0"/>
                <a:ea typeface="Helvetica" charset="0"/>
                <a:cs typeface="Helvetica" charset="0"/>
              </a:rPr>
              <a:t>To select features, choose:</a:t>
            </a:r>
          </a:p>
          <a:p>
            <a:pPr lvl="1"/>
            <a:r>
              <a:rPr lang="en-US" sz="2200" dirty="0">
                <a:latin typeface="Helvetica" charset="0"/>
                <a:ea typeface="Helvetica" charset="0"/>
                <a:cs typeface="Helvetica" charset="0"/>
              </a:rPr>
              <a:t>the top N features (ranked by their test statistic); or</a:t>
            </a:r>
          </a:p>
          <a:p>
            <a:pPr lvl="1"/>
            <a:r>
              <a:rPr lang="en-US" sz="2200" dirty="0">
                <a:latin typeface="Helvetica" charset="0"/>
                <a:ea typeface="Helvetica" charset="0"/>
                <a:cs typeface="Helvetica" charset="0"/>
              </a:rPr>
              <a:t>all features whose test statistic is below a threshold</a:t>
            </a:r>
          </a:p>
        </p:txBody>
      </p:sp>
    </p:spTree>
    <p:extLst>
      <p:ext uri="{BB962C8B-B14F-4D97-AF65-F5344CB8AC3E}">
        <p14:creationId xmlns:p14="http://schemas.microsoft.com/office/powerpoint/2010/main" val="1407029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7886701" cy="5032376"/>
          </a:xfrm>
        </p:spPr>
        <p:txBody>
          <a:bodyPr>
            <a:normAutofit/>
          </a:bodyPr>
          <a:lstStyle/>
          <a:p>
            <a:pPr marL="0" indent="0">
              <a:buNone/>
            </a:pPr>
            <a:r>
              <a:rPr lang="en-US" b="1" dirty="0">
                <a:latin typeface="Helvetica" charset="0"/>
                <a:ea typeface="Helvetica" charset="0"/>
                <a:cs typeface="Helvetica" charset="0"/>
              </a:rPr>
              <a:t>Statistical tests </a:t>
            </a:r>
            <a:r>
              <a:rPr lang="en-US" dirty="0">
                <a:latin typeface="Helvetica" charset="0"/>
                <a:ea typeface="Helvetica" charset="0"/>
                <a:cs typeface="Helvetica" charset="0"/>
              </a:rPr>
              <a:t>can be used to select features</a:t>
            </a:r>
          </a:p>
          <a:p>
            <a:pPr marL="0" indent="0">
              <a:buNone/>
            </a:pPr>
            <a:endParaRPr lang="en-US" sz="14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Unlike L1 regularization or sequential methods, feature selection through statistical tests does not explicitly try to help classifier accuracy</a:t>
            </a:r>
          </a:p>
          <a:p>
            <a:r>
              <a:rPr lang="en-US" sz="2600" dirty="0">
                <a:latin typeface="Helvetica" charset="0"/>
                <a:ea typeface="Helvetica" charset="0"/>
                <a:cs typeface="Helvetica" charset="0"/>
              </a:rPr>
              <a:t>But they can be much more efficient</a:t>
            </a:r>
          </a:p>
          <a:p>
            <a:r>
              <a:rPr lang="en-US" sz="2600" dirty="0">
                <a:latin typeface="Helvetica" charset="0"/>
                <a:ea typeface="Helvetica" charset="0"/>
                <a:cs typeface="Helvetica" charset="0"/>
              </a:rPr>
              <a:t>Popular for this reason</a:t>
            </a:r>
          </a:p>
        </p:txBody>
      </p:sp>
    </p:spTree>
    <p:extLst>
      <p:ext uri="{BB962C8B-B14F-4D97-AF65-F5344CB8AC3E}">
        <p14:creationId xmlns:p14="http://schemas.microsoft.com/office/powerpoint/2010/main" val="126310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8350459" cy="5032376"/>
          </a:xfrm>
        </p:spPr>
        <p:txBody>
          <a:bodyPr>
            <a:normAutofit/>
          </a:bodyPr>
          <a:lstStyle/>
          <a:p>
            <a:pPr marL="0" indent="0">
              <a:buNone/>
            </a:pPr>
            <a:r>
              <a:rPr lang="en-US" dirty="0">
                <a:latin typeface="Helvetica" charset="0"/>
                <a:ea typeface="Helvetica" charset="0"/>
                <a:cs typeface="Helvetica" charset="0"/>
              </a:rPr>
              <a:t>Certain heuristics can be used to remove features.</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In text, </a:t>
            </a:r>
            <a:r>
              <a:rPr lang="en-US" b="1" dirty="0">
                <a:latin typeface="Helvetica" charset="0"/>
                <a:ea typeface="Helvetica" charset="0"/>
                <a:cs typeface="Helvetica" charset="0"/>
              </a:rPr>
              <a:t>stop words </a:t>
            </a:r>
            <a:r>
              <a:rPr lang="en-US" dirty="0">
                <a:latin typeface="Helvetica" charset="0"/>
                <a:ea typeface="Helvetica" charset="0"/>
                <a:cs typeface="Helvetica" charset="0"/>
              </a:rPr>
              <a:t>are common words (like “the”) that appear often but are not expected to be useful</a:t>
            </a:r>
          </a:p>
          <a:p>
            <a:r>
              <a:rPr lang="en-US" sz="2400" dirty="0">
                <a:latin typeface="Helvetica" charset="0"/>
                <a:ea typeface="Helvetica" charset="0"/>
                <a:cs typeface="Helvetica" charset="0"/>
              </a:rPr>
              <a:t>There are various lists of stop words out there</a:t>
            </a:r>
          </a:p>
          <a:p>
            <a:r>
              <a:rPr lang="en-US" sz="2400" dirty="0">
                <a:latin typeface="Helvetica" charset="0"/>
                <a:ea typeface="Helvetica" charset="0"/>
                <a:cs typeface="Helvetica" charset="0"/>
              </a:rPr>
              <a:t>You can also define stop words based on high frequency (e.g., words that appear in &gt;90% of documents)</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Removing stop words doesn’t dramatically reduce the number of features (relatively few words are stop words), but it will reduce the number of active features in each document.</a:t>
            </a:r>
          </a:p>
        </p:txBody>
      </p:sp>
    </p:spTree>
    <p:extLst>
      <p:ext uri="{BB962C8B-B14F-4D97-AF65-F5344CB8AC3E}">
        <p14:creationId xmlns:p14="http://schemas.microsoft.com/office/powerpoint/2010/main" val="1887728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49" y="1825624"/>
            <a:ext cx="8350459" cy="5032376"/>
          </a:xfrm>
        </p:spPr>
        <p:txBody>
          <a:bodyPr>
            <a:normAutofit/>
          </a:bodyPr>
          <a:lstStyle/>
          <a:p>
            <a:pPr marL="0" indent="0">
              <a:buNone/>
            </a:pPr>
            <a:r>
              <a:rPr lang="en-US" dirty="0">
                <a:latin typeface="Helvetica" charset="0"/>
                <a:ea typeface="Helvetica" charset="0"/>
                <a:cs typeface="Helvetica" charset="0"/>
              </a:rPr>
              <a:t>Certain heuristics can be used to remove features.</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In text, there is a potentially a very large number of features (words and n-grams), but most of the features will occur infrequently (long tail)</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Removing infrequent features (e.g., an n-gram that only appears in 1 document) can substantially reduce the number of features without affecting performance.</a:t>
            </a:r>
          </a:p>
        </p:txBody>
      </p:sp>
    </p:spTree>
    <p:extLst>
      <p:ext uri="{BB962C8B-B14F-4D97-AF65-F5344CB8AC3E}">
        <p14:creationId xmlns:p14="http://schemas.microsoft.com/office/powerpoint/2010/main" val="185537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Extraction</a:t>
            </a:r>
          </a:p>
        </p:txBody>
      </p:sp>
      <p:sp>
        <p:nvSpPr>
          <p:cNvPr id="7" name="Content Placeholder 2"/>
          <p:cNvSpPr>
            <a:spLocks noGrp="1"/>
          </p:cNvSpPr>
          <p:nvPr>
            <p:ph idx="1"/>
          </p:nvPr>
        </p:nvSpPr>
        <p:spPr>
          <a:xfrm>
            <a:off x="628649" y="1825623"/>
            <a:ext cx="8172451" cy="4800463"/>
          </a:xfrm>
        </p:spPr>
        <p:txBody>
          <a:bodyPr>
            <a:normAutofit/>
          </a:bodyPr>
          <a:lstStyle/>
          <a:p>
            <a:pPr marL="0" indent="0">
              <a:buNone/>
            </a:pPr>
            <a:r>
              <a:rPr lang="en-US" dirty="0">
                <a:latin typeface="Helvetica" charset="0"/>
                <a:ea typeface="Helvetica" charset="0"/>
                <a:cs typeface="Helvetica" charset="0"/>
              </a:rPr>
              <a:t>Feature </a:t>
            </a:r>
            <a:r>
              <a:rPr lang="en-US" b="1" dirty="0">
                <a:latin typeface="Helvetica" charset="0"/>
                <a:ea typeface="Helvetica" charset="0"/>
                <a:cs typeface="Helvetica" charset="0"/>
              </a:rPr>
              <a:t>extraction</a:t>
            </a:r>
            <a:r>
              <a:rPr lang="en-US" dirty="0">
                <a:latin typeface="Helvetica" charset="0"/>
                <a:ea typeface="Helvetica" charset="0"/>
                <a:cs typeface="Helvetica" charset="0"/>
              </a:rPr>
              <a:t> refers to the actual step of converting raw data into vector of feature values*</a:t>
            </a:r>
          </a:p>
          <a:p>
            <a:pPr marL="0" indent="0">
              <a:buNone/>
            </a:pPr>
            <a:endParaRPr lang="en-US" sz="14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Consider </a:t>
            </a:r>
            <a:r>
              <a:rPr lang="en-US" i="1" dirty="0">
                <a:latin typeface="Helvetica" charset="0"/>
                <a:ea typeface="Helvetica" charset="0"/>
                <a:cs typeface="Helvetica" charset="0"/>
              </a:rPr>
              <a:t>efficiency</a:t>
            </a:r>
            <a:r>
              <a:rPr lang="en-US" dirty="0">
                <a:latin typeface="Helvetica" charset="0"/>
                <a:ea typeface="Helvetica" charset="0"/>
                <a:cs typeface="Helvetica" charset="0"/>
              </a:rPr>
              <a:t> of extracting features:</a:t>
            </a:r>
          </a:p>
          <a:p>
            <a:r>
              <a:rPr lang="en-US" sz="2400" dirty="0">
                <a:latin typeface="Helvetica" charset="0"/>
                <a:ea typeface="Helvetica" charset="0"/>
                <a:cs typeface="Helvetica" charset="0"/>
              </a:rPr>
              <a:t>When making a prediction on a new instance, you will need to extract the features from the instance</a:t>
            </a:r>
          </a:p>
          <a:p>
            <a:r>
              <a:rPr lang="en-US" sz="2400" dirty="0">
                <a:latin typeface="Helvetica" charset="0"/>
                <a:ea typeface="Helvetica" charset="0"/>
                <a:cs typeface="Helvetica" charset="0"/>
              </a:rPr>
              <a:t>If you have complex features, it may be slow to make predictions</a:t>
            </a:r>
          </a:p>
          <a:p>
            <a:endParaRPr lang="en-US" sz="2400" dirty="0">
              <a:latin typeface="Helvetica" charset="0"/>
              <a:ea typeface="Helvetica" charset="0"/>
              <a:cs typeface="Helvetica" charset="0"/>
            </a:endParaRPr>
          </a:p>
          <a:p>
            <a:pPr marL="0" indent="0">
              <a:buNone/>
            </a:pPr>
            <a:r>
              <a:rPr lang="en-US" sz="2400" dirty="0">
                <a:latin typeface="Helvetica" charset="0"/>
                <a:ea typeface="Helvetica" charset="0"/>
                <a:cs typeface="Helvetica" charset="0"/>
              </a:rPr>
              <a:t>* The textbook also uses “feature extraction” to refer to certain types of transformations of features</a:t>
            </a:r>
          </a:p>
        </p:txBody>
      </p:sp>
    </p:spTree>
    <p:extLst>
      <p:ext uri="{BB962C8B-B14F-4D97-AF65-F5344CB8AC3E}">
        <p14:creationId xmlns:p14="http://schemas.microsoft.com/office/powerpoint/2010/main" val="104001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Selection</a:t>
            </a:r>
          </a:p>
        </p:txBody>
      </p:sp>
      <p:sp>
        <p:nvSpPr>
          <p:cNvPr id="7" name="Content Placeholder 2"/>
          <p:cNvSpPr>
            <a:spLocks noGrp="1"/>
          </p:cNvSpPr>
          <p:nvPr>
            <p:ph idx="1"/>
          </p:nvPr>
        </p:nvSpPr>
        <p:spPr>
          <a:xfrm>
            <a:off x="628650" y="1825624"/>
            <a:ext cx="8144290" cy="4515215"/>
          </a:xfrm>
        </p:spPr>
        <p:txBody>
          <a:bodyPr>
            <a:normAutofit/>
          </a:bodyPr>
          <a:lstStyle/>
          <a:p>
            <a:pPr marL="0" indent="0">
              <a:buNone/>
            </a:pPr>
            <a:r>
              <a:rPr lang="en-US" dirty="0">
                <a:latin typeface="Helvetica" charset="0"/>
                <a:ea typeface="Helvetica" charset="0"/>
                <a:cs typeface="Helvetica" charset="0"/>
              </a:rPr>
              <a:t>Feature </a:t>
            </a:r>
            <a:r>
              <a:rPr lang="en-US" b="1" dirty="0">
                <a:latin typeface="Helvetica" charset="0"/>
                <a:ea typeface="Helvetica" charset="0"/>
                <a:cs typeface="Helvetica" charset="0"/>
              </a:rPr>
              <a:t>selection</a:t>
            </a:r>
            <a:r>
              <a:rPr lang="en-US" dirty="0">
                <a:latin typeface="Helvetica" charset="0"/>
                <a:ea typeface="Helvetica" charset="0"/>
                <a:cs typeface="Helvetica" charset="0"/>
              </a:rPr>
              <a:t> refers to choosing a subset of specific features out of all the features you have engineered and extracted</a:t>
            </a:r>
          </a:p>
          <a:p>
            <a:r>
              <a:rPr lang="en-US" sz="2600" dirty="0">
                <a:latin typeface="Helvetica" charset="0"/>
                <a:ea typeface="Helvetica" charset="0"/>
                <a:cs typeface="Helvetica" charset="0"/>
              </a:rPr>
              <a:t>Can reduce the complexity of the classifier (and therefore reduce risk of overfitting)</a:t>
            </a:r>
          </a:p>
          <a:p>
            <a:r>
              <a:rPr lang="en-US" sz="2600" dirty="0">
                <a:latin typeface="Helvetica" charset="0"/>
                <a:ea typeface="Helvetica" charset="0"/>
                <a:cs typeface="Helvetica" charset="0"/>
              </a:rPr>
              <a:t>Can help with runtime/memory complexity with a large number of features</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Feature selection is a form of </a:t>
            </a:r>
            <a:r>
              <a:rPr lang="en-US" i="1" dirty="0">
                <a:latin typeface="Helvetica" charset="0"/>
                <a:ea typeface="Helvetica" charset="0"/>
                <a:cs typeface="Helvetica" charset="0"/>
              </a:rPr>
              <a:t>dimensionality reduction </a:t>
            </a:r>
            <a:r>
              <a:rPr lang="en-US" dirty="0">
                <a:latin typeface="Helvetica" charset="0"/>
                <a:ea typeface="Helvetica" charset="0"/>
                <a:cs typeface="Helvetica" charset="0"/>
              </a:rPr>
              <a:t>(the topic for next time)</a:t>
            </a:r>
          </a:p>
        </p:txBody>
      </p:sp>
    </p:spTree>
    <p:extLst>
      <p:ext uri="{BB962C8B-B14F-4D97-AF65-F5344CB8AC3E}">
        <p14:creationId xmlns:p14="http://schemas.microsoft.com/office/powerpoint/2010/main" val="136002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 Engineering</a:t>
            </a:r>
          </a:p>
        </p:txBody>
      </p:sp>
      <p:sp>
        <p:nvSpPr>
          <p:cNvPr id="7" name="Content Placeholder 2"/>
          <p:cNvSpPr>
            <a:spLocks noGrp="1"/>
          </p:cNvSpPr>
          <p:nvPr>
            <p:ph idx="1"/>
          </p:nvPr>
        </p:nvSpPr>
        <p:spPr>
          <a:xfrm>
            <a:off x="628649" y="1825624"/>
            <a:ext cx="8350459" cy="4515215"/>
          </a:xfrm>
        </p:spPr>
        <p:txBody>
          <a:bodyPr>
            <a:normAutofit/>
          </a:bodyPr>
          <a:lstStyle/>
          <a:p>
            <a:pPr marL="0" indent="0">
              <a:buNone/>
            </a:pPr>
            <a:r>
              <a:rPr lang="en-US" dirty="0">
                <a:latin typeface="Helvetica" charset="0"/>
                <a:ea typeface="Helvetica" charset="0"/>
                <a:cs typeface="Helvetica" charset="0"/>
              </a:rPr>
              <a:t>Certain types of data (text, images, video, audio, networks) will require specialized features specific to the data type</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We’ll look at a few examples</a:t>
            </a:r>
          </a:p>
          <a:p>
            <a:pPr marL="0" indent="0">
              <a:buNone/>
            </a:pPr>
            <a:endParaRPr lang="en-US" dirty="0">
              <a:latin typeface="Helvetica" charset="0"/>
              <a:ea typeface="Helvetica" charset="0"/>
              <a:cs typeface="Helvetica" charset="0"/>
            </a:endParaRPr>
          </a:p>
          <a:p>
            <a:r>
              <a:rPr lang="en-US" dirty="0">
                <a:latin typeface="Helvetica" charset="0"/>
                <a:ea typeface="Helvetica" charset="0"/>
                <a:cs typeface="Helvetica" charset="0"/>
              </a:rPr>
              <a:t>Ch. 8 of the book gives a good overview of features commonly used for text classification</a:t>
            </a:r>
          </a:p>
        </p:txBody>
      </p:sp>
    </p:spTree>
    <p:extLst>
      <p:ext uri="{BB962C8B-B14F-4D97-AF65-F5344CB8AC3E}">
        <p14:creationId xmlns:p14="http://schemas.microsoft.com/office/powerpoint/2010/main" val="157310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350459" cy="5032376"/>
          </a:xfrm>
        </p:spPr>
        <p:txBody>
          <a:bodyPr>
            <a:normAutofit/>
          </a:bodyPr>
          <a:lstStyle/>
          <a:p>
            <a:pPr marL="0" indent="0">
              <a:buNone/>
            </a:pPr>
            <a:r>
              <a:rPr lang="en-US" dirty="0">
                <a:latin typeface="Helvetica" charset="0"/>
                <a:ea typeface="Helvetica" charset="0"/>
                <a:cs typeface="Helvetica" charset="0"/>
              </a:rPr>
              <a:t>The most common feature encoding for text is called a </a:t>
            </a:r>
            <a:r>
              <a:rPr lang="en-US" b="1" dirty="0">
                <a:latin typeface="Helvetica" charset="0"/>
                <a:ea typeface="Helvetica" charset="0"/>
                <a:cs typeface="Helvetica" charset="0"/>
              </a:rPr>
              <a:t>bag of words </a:t>
            </a:r>
            <a:r>
              <a:rPr lang="en-US" dirty="0">
                <a:latin typeface="Helvetica" charset="0"/>
                <a:ea typeface="Helvetica" charset="0"/>
                <a:cs typeface="Helvetica" charset="0"/>
              </a:rPr>
              <a:t>representation</a:t>
            </a:r>
          </a:p>
          <a:p>
            <a:r>
              <a:rPr lang="en-US" sz="2600" dirty="0">
                <a:latin typeface="Helvetica" charset="0"/>
                <a:ea typeface="Helvetica" charset="0"/>
                <a:cs typeface="Helvetica" charset="0"/>
              </a:rPr>
              <a:t>Describes which words are in an instance but not the order or position of the words</a:t>
            </a:r>
          </a:p>
          <a:p>
            <a:r>
              <a:rPr lang="en-US" sz="2600" dirty="0">
                <a:latin typeface="Helvetica" charset="0"/>
                <a:ea typeface="Helvetica" charset="0"/>
                <a:cs typeface="Helvetica" charset="0"/>
              </a:rPr>
              <a:t>Useful because it can generalize better than specific word positions</a:t>
            </a:r>
          </a:p>
          <a:p>
            <a:pPr lvl="1"/>
            <a:r>
              <a:rPr lang="en-US" sz="2200" dirty="0">
                <a:latin typeface="Helvetica" charset="0"/>
                <a:ea typeface="Helvetica" charset="0"/>
                <a:cs typeface="Helvetica" charset="0"/>
              </a:rPr>
              <a:t>If  </a:t>
            </a:r>
            <a:r>
              <a:rPr lang="en-US" sz="2200" i="1" dirty="0">
                <a:latin typeface="Helvetica" charset="0"/>
                <a:ea typeface="Helvetica" charset="0"/>
                <a:cs typeface="Helvetica" charset="0"/>
              </a:rPr>
              <a:t>“river” is the 4th word in the document  </a:t>
            </a:r>
            <a:r>
              <a:rPr lang="en-US" sz="2200" dirty="0">
                <a:latin typeface="Helvetica" charset="0"/>
                <a:ea typeface="Helvetica" charset="0"/>
                <a:cs typeface="Helvetica" charset="0"/>
              </a:rPr>
              <a:t>is treated as a distinct feature from </a:t>
            </a:r>
            <a:r>
              <a:rPr lang="en-US" sz="2200" i="1" dirty="0">
                <a:latin typeface="Helvetica" charset="0"/>
                <a:ea typeface="Helvetica" charset="0"/>
                <a:cs typeface="Helvetica" charset="0"/>
              </a:rPr>
              <a:t>“river is the 12th word in the document</a:t>
            </a:r>
            <a:r>
              <a:rPr lang="en-US" sz="2200" dirty="0">
                <a:latin typeface="Helvetica" charset="0"/>
                <a:ea typeface="Helvetica" charset="0"/>
                <a:cs typeface="Helvetica" charset="0"/>
              </a:rPr>
              <a:t>, it will be hard to get enough training examples to cover all the possible word positions, and it will be hard to learn</a:t>
            </a:r>
          </a:p>
        </p:txBody>
      </p:sp>
    </p:spTree>
    <p:extLst>
      <p:ext uri="{BB962C8B-B14F-4D97-AF65-F5344CB8AC3E}">
        <p14:creationId xmlns:p14="http://schemas.microsoft.com/office/powerpoint/2010/main" val="146106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8051525" cy="5032376"/>
          </a:xfrm>
        </p:spPr>
        <p:txBody>
          <a:bodyPr>
            <a:normAutofit/>
          </a:bodyPr>
          <a:lstStyle/>
          <a:p>
            <a:pPr marL="0" indent="0">
              <a:buNone/>
            </a:pPr>
            <a:r>
              <a:rPr lang="en-US" dirty="0">
                <a:latin typeface="Helvetica" charset="0"/>
                <a:ea typeface="Helvetica" charset="0"/>
                <a:cs typeface="Helvetica" charset="0"/>
              </a:rPr>
              <a:t>In a bag of words representation, the set of features is the set of unique words that appear in the dataset (called the </a:t>
            </a:r>
            <a:r>
              <a:rPr lang="en-US" b="1" dirty="0">
                <a:latin typeface="Helvetica" charset="0"/>
                <a:ea typeface="Helvetica" charset="0"/>
                <a:cs typeface="Helvetica" charset="0"/>
              </a:rPr>
              <a:t>vocabulary</a:t>
            </a:r>
            <a:r>
              <a:rPr lang="en-US" dirty="0">
                <a:latin typeface="Helvetica" charset="0"/>
                <a:ea typeface="Helvetica" charset="0"/>
                <a:cs typeface="Helvetica" charset="0"/>
              </a:rPr>
              <a:t>)</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 values of the features for each instance (each document) are typically the number of times the word appears in the document</a:t>
            </a:r>
          </a:p>
          <a:p>
            <a:r>
              <a:rPr lang="en-US" sz="2400" dirty="0">
                <a:latin typeface="Helvetica" charset="0"/>
                <a:ea typeface="Helvetica" charset="0"/>
                <a:cs typeface="Helvetica" charset="0"/>
              </a:rPr>
              <a:t>e.g., a value of 16 for the feature “the” means “the” appeared in the document 16 times</a:t>
            </a:r>
          </a:p>
          <a:p>
            <a:r>
              <a:rPr lang="en-US" sz="2400" dirty="0">
                <a:latin typeface="Helvetica" charset="0"/>
                <a:ea typeface="Helvetica" charset="0"/>
                <a:cs typeface="Helvetica" charset="0"/>
              </a:rPr>
              <a:t>A value of 0 means the word is not in the document</a:t>
            </a:r>
          </a:p>
          <a:p>
            <a:pPr lvl="1"/>
            <a:r>
              <a:rPr lang="en-US" sz="2000" dirty="0">
                <a:latin typeface="Helvetica" charset="0"/>
                <a:ea typeface="Helvetica" charset="0"/>
                <a:cs typeface="Helvetica" charset="0"/>
              </a:rPr>
              <a:t>Most values will be 0: </a:t>
            </a:r>
            <a:r>
              <a:rPr lang="en-US" sz="2000" i="1" dirty="0">
                <a:latin typeface="Helvetica" charset="0"/>
                <a:ea typeface="Helvetica" charset="0"/>
                <a:cs typeface="Helvetica" charset="0"/>
              </a:rPr>
              <a:t>sparse</a:t>
            </a:r>
            <a:r>
              <a:rPr lang="en-US" sz="2000" dirty="0">
                <a:latin typeface="Helvetica" charset="0"/>
                <a:ea typeface="Helvetica" charset="0"/>
                <a:cs typeface="Helvetica" charset="0"/>
              </a:rPr>
              <a:t> features</a:t>
            </a:r>
          </a:p>
          <a:p>
            <a:r>
              <a:rPr lang="en-US" sz="2400" dirty="0">
                <a:latin typeface="Helvetica" charset="0"/>
                <a:ea typeface="Helvetica" charset="0"/>
                <a:cs typeface="Helvetica" charset="0"/>
              </a:rPr>
              <a:t>Sometimes binary values are used (1 if present; 0 if not)</a:t>
            </a:r>
          </a:p>
        </p:txBody>
      </p:sp>
    </p:spTree>
    <p:extLst>
      <p:ext uri="{BB962C8B-B14F-4D97-AF65-F5344CB8AC3E}">
        <p14:creationId xmlns:p14="http://schemas.microsoft.com/office/powerpoint/2010/main" val="51816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Features: Text</a:t>
            </a:r>
          </a:p>
        </p:txBody>
      </p:sp>
      <p:sp>
        <p:nvSpPr>
          <p:cNvPr id="7" name="Content Placeholder 2"/>
          <p:cNvSpPr>
            <a:spLocks noGrp="1"/>
          </p:cNvSpPr>
          <p:nvPr>
            <p:ph idx="1"/>
          </p:nvPr>
        </p:nvSpPr>
        <p:spPr>
          <a:xfrm>
            <a:off x="628649" y="1825624"/>
            <a:ext cx="7886701" cy="4515215"/>
          </a:xfrm>
        </p:spPr>
        <p:txBody>
          <a:bodyPr>
            <a:normAutofit/>
          </a:bodyPr>
          <a:lstStyle/>
          <a:p>
            <a:pPr marL="0" indent="0">
              <a:buNone/>
            </a:pPr>
            <a:r>
              <a:rPr lang="en-US" b="1" dirty="0">
                <a:latin typeface="Helvetica" charset="0"/>
                <a:ea typeface="Helvetica" charset="0"/>
                <a:cs typeface="Helvetica" charset="0"/>
              </a:rPr>
              <a:t>Tokenization</a:t>
            </a:r>
            <a:r>
              <a:rPr lang="en-US" dirty="0">
                <a:latin typeface="Helvetica" charset="0"/>
                <a:ea typeface="Helvetica" charset="0"/>
                <a:cs typeface="Helvetica" charset="0"/>
              </a:rPr>
              <a:t> refers to splitting a text string into a sequence of words (word </a:t>
            </a:r>
            <a:r>
              <a:rPr lang="en-US" b="1" dirty="0">
                <a:latin typeface="Helvetica" charset="0"/>
                <a:ea typeface="Helvetica" charset="0"/>
                <a:cs typeface="Helvetica" charset="0"/>
              </a:rPr>
              <a:t>tokens</a:t>
            </a:r>
            <a:r>
              <a:rPr lang="en-US" dirty="0">
                <a:latin typeface="Helvetica" charset="0"/>
                <a:ea typeface="Helvetica" charset="0"/>
                <a:cs typeface="Helvetica" charset="0"/>
              </a:rPr>
              <a:t>)</a:t>
            </a:r>
          </a:p>
          <a:p>
            <a:pPr marL="0" indent="0">
              <a:buNone/>
            </a:pPr>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Simple starting point: split string by whitespace </a:t>
            </a:r>
            <a:r>
              <a:rPr lang="en-US" sz="2400" dirty="0">
                <a:latin typeface="Helvetica" charset="0"/>
                <a:ea typeface="Helvetica" charset="0"/>
                <a:cs typeface="Helvetica" charset="0"/>
              </a:rPr>
              <a:t>(but this won’t work for languages that don’t use spaces, like Chinese)</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Usually there is additional preprocessing you’ll want to do to text</a:t>
            </a:r>
          </a:p>
        </p:txBody>
      </p:sp>
    </p:spTree>
    <p:extLst>
      <p:ext uri="{BB962C8B-B14F-4D97-AF65-F5344CB8AC3E}">
        <p14:creationId xmlns:p14="http://schemas.microsoft.com/office/powerpoint/2010/main" val="1735149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33087</TotalTime>
  <Words>1869</Words>
  <Application>Microsoft Macintosh PowerPoint</Application>
  <PresentationFormat>On-screen Show (4:3)</PresentationFormat>
  <Paragraphs>258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Andale Mono</vt:lpstr>
      <vt:lpstr>Arial</vt:lpstr>
      <vt:lpstr>Calibri</vt:lpstr>
      <vt:lpstr>Calibri Light</vt:lpstr>
      <vt:lpstr>Georgia</vt:lpstr>
      <vt:lpstr>Helvetica</vt:lpstr>
      <vt:lpstr>Office Theme</vt:lpstr>
      <vt:lpstr>Feature Creation  and Selection</vt:lpstr>
      <vt:lpstr>Features</vt:lpstr>
      <vt:lpstr>Feature Engineering</vt:lpstr>
      <vt:lpstr>Feature Extraction</vt:lpstr>
      <vt:lpstr>Feature Selection</vt:lpstr>
      <vt:lpstr>Feature Engineering</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Text</vt:lpstr>
      <vt:lpstr>Features: Images</vt:lpstr>
      <vt:lpstr>Features: Images</vt:lpstr>
      <vt:lpstr>Features: Audio</vt:lpstr>
      <vt:lpstr>Feature Engineering</vt:lpstr>
      <vt:lpstr>Feature Engineering</vt:lpstr>
      <vt:lpstr>Feature Engineering</vt:lpstr>
      <vt:lpstr>Feature Selection</vt:lpstr>
      <vt:lpstr>Feature Selection</vt:lpstr>
      <vt:lpstr>Feature Selection</vt:lpstr>
      <vt:lpstr>Feature Selection</vt:lpstr>
      <vt:lpstr>Feature Selection</vt:lpstr>
      <vt:lpstr>Feature Selection</vt:lpstr>
      <vt:lpstr>Feature Selection</vt:lpstr>
      <vt:lpstr>Feature Selection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1421</cp:revision>
  <cp:lastPrinted>2017-10-19T21:14:15Z</cp:lastPrinted>
  <dcterms:created xsi:type="dcterms:W3CDTF">2016-08-20T00:24:39Z</dcterms:created>
  <dcterms:modified xsi:type="dcterms:W3CDTF">2018-10-23T20:39:38Z</dcterms:modified>
</cp:coreProperties>
</file>