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391" r:id="rId2"/>
    <p:sldId id="393" r:id="rId3"/>
    <p:sldId id="394" r:id="rId4"/>
    <p:sldId id="395" r:id="rId5"/>
    <p:sldId id="396" r:id="rId6"/>
    <p:sldId id="398" r:id="rId7"/>
    <p:sldId id="399" r:id="rId8"/>
    <p:sldId id="40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47"/>
    <p:restoredTop sz="83185"/>
  </p:normalViewPr>
  <p:slideViewPr>
    <p:cSldViewPr snapToGrid="0" snapToObjects="1">
      <p:cViewPr varScale="1">
        <p:scale>
          <a:sx n="96" d="100"/>
          <a:sy n="96" d="100"/>
        </p:scale>
        <p:origin x="11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86906-F115-3743-8409-1CC621CF8DD1}" type="datetimeFigureOut">
              <a:rPr lang="en-US" smtClean="0"/>
              <a:t>11/6/18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9A14B-CE4A-A746-BF13-41963408AD20}" type="slidenum">
              <a:rPr lang="en-US" smtClean="0"/>
              <a:t>‹#›</a:t>
            </a:fld>
            <a:endParaRPr lang="en-US"/>
          </a:p>
        </p:txBody>
      </p:sp>
    </p:spTree>
    <p:extLst>
      <p:ext uri="{BB962C8B-B14F-4D97-AF65-F5344CB8AC3E}">
        <p14:creationId xmlns:p14="http://schemas.microsoft.com/office/powerpoint/2010/main" val="189989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90864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582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9845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686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95B2E-8515-7D4D-BB1C-6F79B2B3D393}" type="datetimeFigureOut">
              <a:rPr lang="en-US" smtClean="0"/>
              <a:t>11/6/18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12302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95B2E-8515-7D4D-BB1C-6F79B2B3D393}" type="datetimeFigureOut">
              <a:rPr lang="en-US" smtClean="0"/>
              <a:t>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47467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95B2E-8515-7D4D-BB1C-6F79B2B3D393}" type="datetimeFigureOut">
              <a:rPr lang="en-US" smtClean="0"/>
              <a:t>11/6/18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3287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95B2E-8515-7D4D-BB1C-6F79B2B3D393}" type="datetimeFigureOut">
              <a:rPr lang="en-US" smtClean="0"/>
              <a:t>11/6/18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6560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95B2E-8515-7D4D-BB1C-6F79B2B3D393}" type="datetimeFigureOut">
              <a:rPr lang="en-US" smtClean="0"/>
              <a:t>11/6/18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187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22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11/6/18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28175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95B2E-8515-7D4D-BB1C-6F79B2B3D393}" type="datetimeFigureOut">
              <a:rPr lang="en-US" smtClean="0"/>
              <a:t>11/6/18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F74AC-EA2B-404A-BC14-ABBCBDA166D9}" type="slidenum">
              <a:rPr lang="en-US" smtClean="0"/>
              <a:t>‹#›</a:t>
            </a:fld>
            <a:endParaRPr lang="en-US"/>
          </a:p>
        </p:txBody>
      </p:sp>
    </p:spTree>
    <p:extLst>
      <p:ext uri="{BB962C8B-B14F-4D97-AF65-F5344CB8AC3E}">
        <p14:creationId xmlns:p14="http://schemas.microsoft.com/office/powerpoint/2010/main" val="538677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409055"/>
          </a:xfrm>
        </p:spPr>
        <p:txBody>
          <a:bodyPr>
            <a:normAutofit/>
          </a:bodyPr>
          <a:lstStyle/>
          <a:p>
            <a:pPr marL="0" indent="0">
              <a:buNone/>
            </a:pPr>
            <a:r>
              <a:rPr lang="en-US" sz="2600" dirty="0">
                <a:latin typeface="Helvetica" pitchFamily="2" charset="0"/>
              </a:rPr>
              <a:t>1. Assume you are training a logistic regression classifier. Recall that logistic regression learns a score similar to perceptron, </a:t>
            </a:r>
            <a:r>
              <a:rPr lang="en-US" sz="2600" b="1" dirty="0" err="1">
                <a:latin typeface="Helvetica" pitchFamily="2" charset="0"/>
              </a:rPr>
              <a:t>w</a:t>
            </a:r>
            <a:r>
              <a:rPr lang="en-US" sz="2600" baseline="30000" dirty="0" err="1">
                <a:latin typeface="Helvetica" pitchFamily="2" charset="0"/>
              </a:rPr>
              <a:t>T</a:t>
            </a:r>
            <a:r>
              <a:rPr lang="en-US" sz="2600" b="1" dirty="0" err="1">
                <a:latin typeface="Helvetica" pitchFamily="2" charset="0"/>
              </a:rPr>
              <a:t>x</a:t>
            </a:r>
            <a:r>
              <a:rPr lang="en-US" sz="2600" dirty="0">
                <a:latin typeface="Helvetica" pitchFamily="2" charset="0"/>
              </a:rPr>
              <a:t>, which then gets plugged into the logistic function to convert the score to a probability.</a:t>
            </a:r>
          </a:p>
          <a:p>
            <a:pPr marL="0" indent="0">
              <a:buNone/>
            </a:pPr>
            <a:endParaRPr lang="en-US" sz="2600" dirty="0">
              <a:latin typeface="Helvetica" pitchFamily="2" charset="0"/>
            </a:endParaRPr>
          </a:p>
          <a:p>
            <a:pPr marL="514350" indent="-514350">
              <a:buAutoNum type="alphaLcParenR"/>
            </a:pPr>
            <a:r>
              <a:rPr lang="en-US" sz="2600" dirty="0">
                <a:latin typeface="Helvetica" pitchFamily="2" charset="0"/>
              </a:rPr>
              <a:t>If </a:t>
            </a:r>
            <a:r>
              <a:rPr lang="en-US" sz="2600" b="1" dirty="0" err="1">
                <a:latin typeface="Helvetica" pitchFamily="2" charset="0"/>
              </a:rPr>
              <a:t>w</a:t>
            </a:r>
            <a:r>
              <a:rPr lang="en-US" sz="2600" baseline="30000" dirty="0" err="1">
                <a:latin typeface="Helvetica" pitchFamily="2" charset="0"/>
              </a:rPr>
              <a:t>T</a:t>
            </a:r>
            <a:r>
              <a:rPr lang="en-US" sz="2600" b="1" dirty="0" err="1">
                <a:latin typeface="Helvetica" pitchFamily="2" charset="0"/>
              </a:rPr>
              <a:t>x</a:t>
            </a:r>
            <a:r>
              <a:rPr lang="en-US" sz="2600" dirty="0">
                <a:latin typeface="Helvetica" pitchFamily="2" charset="0"/>
              </a:rPr>
              <a:t> = 0, what is the probability that Y=1?</a:t>
            </a:r>
            <a:endParaRPr lang="en-US" sz="2600" dirty="0">
              <a:solidFill>
                <a:srgbClr val="FF0000"/>
              </a:solidFill>
              <a:latin typeface="Helvetica" pitchFamily="2" charset="0"/>
            </a:endParaRPr>
          </a:p>
          <a:p>
            <a:pPr marL="514350" indent="-514350">
              <a:buAutoNum type="alphaLcParenR"/>
            </a:pPr>
            <a:r>
              <a:rPr lang="en-US" sz="2600" dirty="0">
                <a:latin typeface="Helvetica" pitchFamily="2" charset="0"/>
              </a:rPr>
              <a:t>If </a:t>
            </a:r>
            <a:r>
              <a:rPr lang="en-US" sz="2600" b="1" dirty="0" err="1">
                <a:latin typeface="Helvetica" pitchFamily="2" charset="0"/>
              </a:rPr>
              <a:t>w</a:t>
            </a:r>
            <a:r>
              <a:rPr lang="en-US" sz="2600" baseline="30000" dirty="0" err="1">
                <a:latin typeface="Helvetica" pitchFamily="2" charset="0"/>
              </a:rPr>
              <a:t>T</a:t>
            </a:r>
            <a:r>
              <a:rPr lang="en-US" sz="2600" b="1" dirty="0" err="1">
                <a:latin typeface="Helvetica" pitchFamily="2" charset="0"/>
              </a:rPr>
              <a:t>x</a:t>
            </a:r>
            <a:r>
              <a:rPr lang="en-US" sz="2600" dirty="0">
                <a:latin typeface="Helvetica" pitchFamily="2" charset="0"/>
              </a:rPr>
              <a:t> = -5.0, which is more probable, Y=1 or Y=0?</a:t>
            </a:r>
            <a:endParaRPr lang="en-US" sz="2600" dirty="0">
              <a:solidFill>
                <a:srgbClr val="FF0000"/>
              </a:solidFill>
              <a:latin typeface="Helvetica" pitchFamily="2" charset="0"/>
            </a:endParaRPr>
          </a:p>
          <a:p>
            <a:pPr marL="514350" indent="-514350">
              <a:buAutoNum type="alphaLcParenR"/>
            </a:pPr>
            <a:r>
              <a:rPr lang="en-US" sz="2600" dirty="0">
                <a:latin typeface="Helvetica" pitchFamily="2" charset="0"/>
              </a:rPr>
              <a:t>Suppose </a:t>
            </a:r>
            <a:r>
              <a:rPr lang="en-US" sz="2600" b="1" dirty="0" err="1">
                <a:latin typeface="Helvetica" pitchFamily="2" charset="0"/>
              </a:rPr>
              <a:t>w</a:t>
            </a:r>
            <a:r>
              <a:rPr lang="en-US" sz="2600" baseline="30000" dirty="0" err="1">
                <a:latin typeface="Helvetica" pitchFamily="2" charset="0"/>
              </a:rPr>
              <a:t>T</a:t>
            </a:r>
            <a:r>
              <a:rPr lang="en-US" sz="2600" b="1" dirty="0" err="1">
                <a:latin typeface="Helvetica" pitchFamily="2" charset="0"/>
              </a:rPr>
              <a:t>x</a:t>
            </a:r>
            <a:r>
              <a:rPr lang="en-US" sz="2600" dirty="0">
                <a:latin typeface="Helvetica" pitchFamily="2" charset="0"/>
              </a:rPr>
              <a:t> = 10.0, where x is a training instance and the training data are linearly separable. Suppose you train the classifier again, this time using a larger L2 penalty (heavier regularization). Would the score increase, decrease, or stay the same?</a:t>
            </a:r>
            <a:endParaRPr lang="en-US" sz="2600" dirty="0">
              <a:solidFill>
                <a:srgbClr val="FF0000"/>
              </a:solidFill>
              <a:latin typeface="Helvetica" pitchFamily="2" charset="0"/>
            </a:endParaRPr>
          </a:p>
        </p:txBody>
      </p:sp>
    </p:spTree>
    <p:extLst>
      <p:ext uri="{BB962C8B-B14F-4D97-AF65-F5344CB8AC3E}">
        <p14:creationId xmlns:p14="http://schemas.microsoft.com/office/powerpoint/2010/main" val="68054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409055"/>
          </a:xfrm>
        </p:spPr>
        <p:txBody>
          <a:bodyPr>
            <a:normAutofit/>
          </a:bodyPr>
          <a:lstStyle/>
          <a:p>
            <a:pPr marL="0" indent="0">
              <a:buNone/>
            </a:pPr>
            <a:r>
              <a:rPr lang="en-US" sz="2600" dirty="0">
                <a:latin typeface="Helvetica" pitchFamily="2" charset="0"/>
              </a:rPr>
              <a:t>2. For each hyperparameter below, answer the question: If you increase the hyperparameter, does this increase or decrease variance?</a:t>
            </a:r>
          </a:p>
          <a:p>
            <a:pPr marL="0" indent="0">
              <a:buNone/>
            </a:pPr>
            <a:endParaRPr lang="en-US" sz="2600" dirty="0">
              <a:latin typeface="Helvetica" pitchFamily="2" charset="0"/>
            </a:endParaRPr>
          </a:p>
          <a:p>
            <a:pPr marL="514350" indent="-514350">
              <a:buAutoNum type="alphaLcParenR"/>
            </a:pPr>
            <a:r>
              <a:rPr lang="en-US" sz="2600" dirty="0">
                <a:latin typeface="Helvetica" pitchFamily="2" charset="0"/>
              </a:rPr>
              <a:t>k in k-nearest-neighbors classification</a:t>
            </a:r>
            <a:br>
              <a:rPr lang="en-US" sz="2600" dirty="0">
                <a:latin typeface="Helvetica" pitchFamily="2" charset="0"/>
              </a:rPr>
            </a:br>
            <a:endParaRPr lang="en-US" sz="2600" dirty="0">
              <a:solidFill>
                <a:srgbClr val="FF0000"/>
              </a:solidFill>
              <a:latin typeface="Helvetica" pitchFamily="2" charset="0"/>
            </a:endParaRPr>
          </a:p>
          <a:p>
            <a:pPr marL="514350" indent="-514350">
              <a:buAutoNum type="alphaLcParenR"/>
            </a:pPr>
            <a:r>
              <a:rPr lang="el-GR" sz="2600" dirty="0">
                <a:latin typeface="Helvetica" pitchFamily="2" charset="0"/>
              </a:rPr>
              <a:t>λ </a:t>
            </a:r>
            <a:r>
              <a:rPr lang="en-US" sz="2600" dirty="0">
                <a:latin typeface="Helvetica" pitchFamily="2" charset="0"/>
              </a:rPr>
              <a:t>in the logistic regression objective:</a:t>
            </a:r>
            <a:br>
              <a:rPr lang="en-US" sz="2600" dirty="0">
                <a:latin typeface="Helvetica" pitchFamily="2" charset="0"/>
              </a:rPr>
            </a:br>
            <a:endParaRPr lang="en-US" sz="2600" dirty="0">
              <a:solidFill>
                <a:srgbClr val="FF0000"/>
              </a:solidFill>
              <a:latin typeface="Helvetica" pitchFamily="2" charset="0"/>
            </a:endParaRPr>
          </a:p>
          <a:p>
            <a:pPr marL="514350" indent="-514350">
              <a:buAutoNum type="alphaLcParenR"/>
            </a:pPr>
            <a:r>
              <a:rPr lang="en-US" sz="2600" dirty="0">
                <a:latin typeface="Helvetica" pitchFamily="2" charset="0"/>
              </a:rPr>
              <a:t>C in the SVM objective function:</a:t>
            </a:r>
            <a:endParaRPr lang="en-US" sz="2600" dirty="0">
              <a:solidFill>
                <a:srgbClr val="FF0000"/>
              </a:solidFill>
              <a:latin typeface="Helvetica" pitchFamily="2" charset="0"/>
            </a:endParaRPr>
          </a:p>
        </p:txBody>
      </p:sp>
      <p:pic>
        <p:nvPicPr>
          <p:cNvPr id="1026" name="Picture 2" descr="https://lh5.googleusercontent.com/QjhVvl5ryJ_pULRuVL6QQX2dGq9O5UelrxwWVgfWMHZmKt2ranjZTx43x-9_2wNWePgvgRSz2rOxSc7RJr_7ioD400t8lkjYwki8AXdXYjiq4rgEeaEseZ1HCnvHX-ovFlEBLcf6">
            <a:extLst>
              <a:ext uri="{FF2B5EF4-FFF2-40B4-BE49-F238E27FC236}">
                <a16:creationId xmlns:a16="http://schemas.microsoft.com/office/drawing/2014/main" id="{02FA2887-7149-8D45-90CC-2E9CF7D56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360" y="2782217"/>
            <a:ext cx="1927022" cy="45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tnUm2zNtxwwgIsclUJ0lky-v6QvtrygawGE07y4QuzhC4BS4P9R6Rhu3w5gYw9qvn0juDecoww__7B1w29s92gzZOehwBgvoNGR0a62L0EbzLlTfk3QmfasuOG_-TlPCKEC-U-K9">
            <a:extLst>
              <a:ext uri="{FF2B5EF4-FFF2-40B4-BE49-F238E27FC236}">
                <a16:creationId xmlns:a16="http://schemas.microsoft.com/office/drawing/2014/main" id="{A1336D8F-3019-7D4F-BEF4-AB52455D2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093" y="3648696"/>
            <a:ext cx="2566289" cy="43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44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409055"/>
          </a:xfrm>
        </p:spPr>
        <p:txBody>
          <a:bodyPr>
            <a:normAutofit/>
          </a:bodyPr>
          <a:lstStyle/>
          <a:p>
            <a:pPr marL="0" indent="0">
              <a:buNone/>
            </a:pPr>
            <a:r>
              <a:rPr lang="en-US" sz="2600" dirty="0">
                <a:latin typeface="Helvetica" pitchFamily="2" charset="0"/>
              </a:rPr>
              <a:t>3. You try to build a classifier on a dataset. You experiment with perceptron, linear regression, and a linear SVM, but the training accuracy is always near 50%. Assume you tuned the algorithms as best you could. </a:t>
            </a:r>
            <a:br>
              <a:rPr lang="en-US" sz="2600" dirty="0">
                <a:latin typeface="Helvetica" pitchFamily="2" charset="0"/>
              </a:rPr>
            </a:br>
            <a:br>
              <a:rPr lang="en-US" sz="2600" dirty="0">
                <a:latin typeface="Helvetica" pitchFamily="2" charset="0"/>
              </a:rPr>
            </a:br>
            <a:r>
              <a:rPr lang="en-US" sz="2600" dirty="0">
                <a:latin typeface="Helvetica" pitchFamily="2" charset="0"/>
              </a:rPr>
              <a:t>Provide a suggestion for something that could potentially improve the training accuracy, and explain why this might help. Try to limit your response to concepts that have been learned in class so far.</a:t>
            </a:r>
          </a:p>
        </p:txBody>
      </p:sp>
    </p:spTree>
    <p:extLst>
      <p:ext uri="{BB962C8B-B14F-4D97-AF65-F5344CB8AC3E}">
        <p14:creationId xmlns:p14="http://schemas.microsoft.com/office/powerpoint/2010/main" val="32168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566452"/>
          </a:xfrm>
        </p:spPr>
        <p:txBody>
          <a:bodyPr>
            <a:normAutofit lnSpcReduction="10000"/>
          </a:bodyPr>
          <a:lstStyle/>
          <a:p>
            <a:pPr marL="0" indent="0">
              <a:buNone/>
            </a:pPr>
            <a:r>
              <a:rPr lang="en-US" sz="2600" dirty="0">
                <a:latin typeface="Helvetica" pitchFamily="2" charset="0"/>
              </a:rPr>
              <a:t>4. We learned two methods for using binary classifiers for multiclass classification: one-vs-rest and all-pairs. Suppose you develop a method that combines these two techniques for a particular problem. Suppose you have 10 classes, and you split them into two groups of 5 classes. The way an instance gets classified in your new technique is that first a classifier predicts which of the two groups the instance belongs to, then you use an all-pairs approach to classify the instance as one of the 5 classes in the group.</a:t>
            </a:r>
            <a:br>
              <a:rPr lang="en-US" sz="2600" dirty="0">
                <a:latin typeface="Helvetica" pitchFamily="2" charset="0"/>
              </a:rPr>
            </a:br>
            <a:endParaRPr lang="en-US" sz="2600" dirty="0">
              <a:latin typeface="Helvetica" pitchFamily="2" charset="0"/>
            </a:endParaRPr>
          </a:p>
          <a:p>
            <a:pPr marL="0" indent="0">
              <a:spcAft>
                <a:spcPts val="400"/>
              </a:spcAft>
              <a:buNone/>
            </a:pPr>
            <a:r>
              <a:rPr lang="en-US" sz="2600" dirty="0">
                <a:latin typeface="Helvetica" pitchFamily="2" charset="0"/>
              </a:rPr>
              <a:t>a) Compared to one-vs-rest, does this new technique require more or fewer classifiers? </a:t>
            </a:r>
            <a:endParaRPr lang="en-US" sz="2600" dirty="0">
              <a:solidFill>
                <a:srgbClr val="FF0000"/>
              </a:solidFill>
              <a:latin typeface="Helvetica" pitchFamily="2" charset="0"/>
            </a:endParaRPr>
          </a:p>
          <a:p>
            <a:pPr marL="0" indent="0">
              <a:spcAft>
                <a:spcPts val="400"/>
              </a:spcAft>
              <a:buNone/>
            </a:pPr>
            <a:r>
              <a:rPr lang="en-US" sz="2600" dirty="0">
                <a:latin typeface="Helvetica" pitchFamily="2" charset="0"/>
              </a:rPr>
              <a:t>b) Compared to all-pairs, does this new technique require more or fewer classifiers? </a:t>
            </a:r>
            <a:endParaRPr lang="en-US" sz="2600" dirty="0">
              <a:solidFill>
                <a:srgbClr val="FF0000"/>
              </a:solidFill>
              <a:latin typeface="Helvetica" pitchFamily="2" charset="0"/>
            </a:endParaRPr>
          </a:p>
          <a:p>
            <a:pPr marL="0" indent="0">
              <a:spcAft>
                <a:spcPts val="400"/>
              </a:spcAft>
              <a:buNone/>
            </a:pPr>
            <a:r>
              <a:rPr lang="en-US" sz="2600" dirty="0">
                <a:latin typeface="Helvetica" pitchFamily="2" charset="0"/>
              </a:rPr>
              <a:t>c) In the traditional all-pairs approach, there are “10 choose 2” different classifiers. Write an expression for the number of classifiers in this new technique.</a:t>
            </a:r>
            <a:endParaRPr lang="en-US" sz="2600" dirty="0">
              <a:solidFill>
                <a:srgbClr val="FF0000"/>
              </a:solidFill>
              <a:latin typeface="Helvetica" pitchFamily="2" charset="0"/>
            </a:endParaRPr>
          </a:p>
        </p:txBody>
      </p:sp>
    </p:spTree>
    <p:extLst>
      <p:ext uri="{BB962C8B-B14F-4D97-AF65-F5344CB8AC3E}">
        <p14:creationId xmlns:p14="http://schemas.microsoft.com/office/powerpoint/2010/main" val="132446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566452"/>
          </a:xfrm>
        </p:spPr>
        <p:txBody>
          <a:bodyPr>
            <a:normAutofit/>
          </a:bodyPr>
          <a:lstStyle/>
          <a:p>
            <a:pPr marL="0" indent="0">
              <a:buNone/>
            </a:pPr>
            <a:r>
              <a:rPr lang="en-US" sz="2600" dirty="0">
                <a:latin typeface="Helvetica" pitchFamily="2" charset="0"/>
              </a:rPr>
              <a:t>5. Suppose you have a feature describing eye color, and it can have one of four categorical values: “brown”, “green”, “blue”, “other”. To convert this feature to a numerical feature, you replace the four values with 1, 2, 3, 4. Explain why this is not a good way to convert this feature to numerical.</a:t>
            </a:r>
          </a:p>
        </p:txBody>
      </p:sp>
    </p:spTree>
    <p:extLst>
      <p:ext uri="{BB962C8B-B14F-4D97-AF65-F5344CB8AC3E}">
        <p14:creationId xmlns:p14="http://schemas.microsoft.com/office/powerpoint/2010/main" val="418086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566452"/>
          </a:xfrm>
        </p:spPr>
        <p:txBody>
          <a:bodyPr>
            <a:normAutofit/>
          </a:bodyPr>
          <a:lstStyle/>
          <a:p>
            <a:pPr marL="0" indent="0">
              <a:buNone/>
            </a:pPr>
            <a:r>
              <a:rPr lang="en-US" sz="2600" dirty="0">
                <a:latin typeface="Helvetica" pitchFamily="2" charset="0"/>
              </a:rPr>
              <a:t>6. Suppose you have a training dataset with 1000 instances (describing medical records of patients) and 3 features (blood pressure, temperature, and heart rate). Temperature has low variance, while blood pressure and heart rate both have high variance across patient records. During preprocessing, you discover that one record has an invalid heart rate value (a value of “00”, which appears to be a typo). </a:t>
            </a:r>
          </a:p>
          <a:p>
            <a:pPr marL="0" indent="0">
              <a:buNone/>
            </a:pPr>
            <a:r>
              <a:rPr lang="en-US" sz="2600" dirty="0">
                <a:latin typeface="Helvetica" pitchFamily="2" charset="0"/>
              </a:rPr>
              <a:t>Describe two methods for handling this incorrect value. Then say which method would be better in this situation, and why.</a:t>
            </a:r>
          </a:p>
        </p:txBody>
      </p:sp>
    </p:spTree>
    <p:extLst>
      <p:ext uri="{BB962C8B-B14F-4D97-AF65-F5344CB8AC3E}">
        <p14:creationId xmlns:p14="http://schemas.microsoft.com/office/powerpoint/2010/main" val="1202287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566452"/>
          </a:xfrm>
        </p:spPr>
        <p:txBody>
          <a:bodyPr>
            <a:normAutofit/>
          </a:bodyPr>
          <a:lstStyle/>
          <a:p>
            <a:pPr marL="0" indent="0">
              <a:buNone/>
            </a:pPr>
            <a:r>
              <a:rPr lang="en-US" sz="2600" dirty="0">
                <a:latin typeface="Helvetica" pitchFamily="2" charset="0"/>
              </a:rPr>
              <a:t>7. The following instances are not linearly separable. In this problem, create a new feature called x</a:t>
            </a:r>
            <a:r>
              <a:rPr lang="en-US" sz="2600" baseline="-25000" dirty="0">
                <a:latin typeface="Helvetica" pitchFamily="2" charset="0"/>
              </a:rPr>
              <a:t>4</a:t>
            </a:r>
            <a:r>
              <a:rPr lang="en-US" sz="2600" dirty="0">
                <a:latin typeface="Helvetica" pitchFamily="2" charset="0"/>
              </a:rPr>
              <a:t> that is a function of the first three features and makes the data linearly separable, meaning you could create a linear classifier that can perfectly classify the training data.</a:t>
            </a: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br>
              <a:rPr lang="en-US" sz="2600" dirty="0">
                <a:latin typeface="Helvetica" pitchFamily="2" charset="0"/>
              </a:rPr>
            </a:br>
            <a:endParaRPr lang="en-US" sz="2600" dirty="0">
              <a:latin typeface="Helvetica" pitchFamily="2" charset="0"/>
            </a:endParaRPr>
          </a:p>
          <a:p>
            <a:pPr marL="0" indent="0">
              <a:buNone/>
            </a:pPr>
            <a:r>
              <a:rPr lang="en-US" sz="2600" dirty="0">
                <a:solidFill>
                  <a:srgbClr val="FF0000"/>
                </a:solidFill>
                <a:latin typeface="Helvetica" pitchFamily="2" charset="0"/>
              </a:rPr>
              <a:t>	</a:t>
            </a:r>
            <a:r>
              <a:rPr lang="en-US" sz="2600">
                <a:solidFill>
                  <a:srgbClr val="FF0000"/>
                </a:solidFill>
                <a:latin typeface="Helvetica" pitchFamily="2" charset="0"/>
              </a:rPr>
              <a:t>	</a:t>
            </a:r>
            <a:endParaRPr lang="en-US" sz="2600" dirty="0">
              <a:solidFill>
                <a:srgbClr val="FF0000"/>
              </a:solidFill>
              <a:latin typeface="Helvetica" pitchFamily="2" charset="0"/>
            </a:endParaRPr>
          </a:p>
        </p:txBody>
      </p:sp>
      <p:sp>
        <p:nvSpPr>
          <p:cNvPr id="4" name="Rectangle 1">
            <a:extLst>
              <a:ext uri="{FF2B5EF4-FFF2-40B4-BE49-F238E27FC236}">
                <a16:creationId xmlns:a16="http://schemas.microsoft.com/office/drawing/2014/main" id="{A4AB213C-FC8F-904F-A1C1-7DECDE3F2A1A}"/>
              </a:ext>
            </a:extLst>
          </p:cNvPr>
          <p:cNvSpPr>
            <a:spLocks noChangeArrowheads="1"/>
          </p:cNvSpPr>
          <p:nvPr/>
        </p:nvSpPr>
        <p:spPr bwMode="auto">
          <a:xfrm>
            <a:off x="1600200" y="3117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22AD651-B573-EE46-BDDB-10433FA54F21}"/>
              </a:ext>
            </a:extLst>
          </p:cNvPr>
          <p:cNvPicPr>
            <a:picLocks noChangeAspect="1"/>
          </p:cNvPicPr>
          <p:nvPr/>
        </p:nvPicPr>
        <p:blipFill>
          <a:blip r:embed="rId2"/>
          <a:stretch>
            <a:fillRect/>
          </a:stretch>
        </p:blipFill>
        <p:spPr>
          <a:xfrm>
            <a:off x="2863022" y="2342662"/>
            <a:ext cx="3073400" cy="3365373"/>
          </a:xfrm>
          <a:prstGeom prst="rect">
            <a:avLst/>
          </a:prstGeom>
        </p:spPr>
      </p:pic>
    </p:spTree>
    <p:extLst>
      <p:ext uri="{BB962C8B-B14F-4D97-AF65-F5344CB8AC3E}">
        <p14:creationId xmlns:p14="http://schemas.microsoft.com/office/powerpoint/2010/main" val="340636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91548"/>
            <a:ext cx="8839200" cy="6566452"/>
          </a:xfrm>
        </p:spPr>
        <p:txBody>
          <a:bodyPr>
            <a:normAutofit/>
          </a:bodyPr>
          <a:lstStyle/>
          <a:p>
            <a:pPr marL="0" indent="0">
              <a:buNone/>
            </a:pPr>
            <a:r>
              <a:rPr lang="en-US" sz="2600" dirty="0">
                <a:latin typeface="Helvetica" pitchFamily="2" charset="0"/>
              </a:rPr>
              <a:t>8. Draw a decision tree for the data below.</a:t>
            </a:r>
            <a:endParaRPr lang="en-US" sz="2600" dirty="0">
              <a:solidFill>
                <a:srgbClr val="FF0000"/>
              </a:solidFill>
              <a:latin typeface="Helvetica" pitchFamily="2" charset="0"/>
            </a:endParaRPr>
          </a:p>
        </p:txBody>
      </p:sp>
      <p:sp>
        <p:nvSpPr>
          <p:cNvPr id="4" name="Rectangle 1">
            <a:extLst>
              <a:ext uri="{FF2B5EF4-FFF2-40B4-BE49-F238E27FC236}">
                <a16:creationId xmlns:a16="http://schemas.microsoft.com/office/drawing/2014/main" id="{A4AB213C-FC8F-904F-A1C1-7DECDE3F2A1A}"/>
              </a:ext>
            </a:extLst>
          </p:cNvPr>
          <p:cNvSpPr>
            <a:spLocks noChangeArrowheads="1"/>
          </p:cNvSpPr>
          <p:nvPr/>
        </p:nvSpPr>
        <p:spPr bwMode="auto">
          <a:xfrm>
            <a:off x="1600200" y="3117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6D99C524-3209-CD4B-A6C8-9EDB1470E45E}"/>
              </a:ext>
            </a:extLst>
          </p:cNvPr>
          <p:cNvPicPr>
            <a:picLocks noChangeAspect="1"/>
          </p:cNvPicPr>
          <p:nvPr/>
        </p:nvPicPr>
        <p:blipFill>
          <a:blip r:embed="rId2"/>
          <a:stretch>
            <a:fillRect/>
          </a:stretch>
        </p:blipFill>
        <p:spPr>
          <a:xfrm>
            <a:off x="101600" y="1066248"/>
            <a:ext cx="8940800" cy="5308600"/>
          </a:xfrm>
          <a:prstGeom prst="rect">
            <a:avLst/>
          </a:prstGeom>
        </p:spPr>
      </p:pic>
    </p:spTree>
    <p:extLst>
      <p:ext uri="{BB962C8B-B14F-4D97-AF65-F5344CB8AC3E}">
        <p14:creationId xmlns:p14="http://schemas.microsoft.com/office/powerpoint/2010/main" val="555598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18078</TotalTime>
  <Words>524</Words>
  <Application>Microsoft Macintosh PowerPoint</Application>
  <PresentationFormat>On-screen Show (4:3)</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Paul</dc:creator>
  <cp:lastModifiedBy>Michael Paul</cp:lastModifiedBy>
  <cp:revision>1007</cp:revision>
  <cp:lastPrinted>2018-09-11T20:49:10Z</cp:lastPrinted>
  <dcterms:created xsi:type="dcterms:W3CDTF">2016-08-20T00:24:39Z</dcterms:created>
  <dcterms:modified xsi:type="dcterms:W3CDTF">2018-11-06T22:08:04Z</dcterms:modified>
</cp:coreProperties>
</file>