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91" r:id="rId2"/>
    <p:sldId id="392" r:id="rId3"/>
    <p:sldId id="394" r:id="rId4"/>
    <p:sldId id="395" r:id="rId5"/>
    <p:sldId id="397" r:id="rId6"/>
    <p:sldId id="399" r:id="rId7"/>
    <p:sldId id="40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7"/>
    <p:restoredTop sz="83185"/>
  </p:normalViewPr>
  <p:slideViewPr>
    <p:cSldViewPr snapToGrid="0" snapToObjects="1">
      <p:cViewPr varScale="1">
        <p:scale>
          <a:sx n="96" d="100"/>
          <a:sy n="96" d="100"/>
        </p:scale>
        <p:origin x="11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839200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Consider 3 weight vectors with 3 dimensions: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w</a:t>
            </a:r>
            <a:r>
              <a:rPr lang="en-US" sz="2400" baseline="-25000" dirty="0">
                <a:latin typeface="Helvetica" pitchFamily="2" charset="0"/>
              </a:rPr>
              <a:t>1</a:t>
            </a:r>
            <a:r>
              <a:rPr lang="en-US" sz="2400" dirty="0">
                <a:latin typeface="Helvetica" pitchFamily="2" charset="0"/>
              </a:rPr>
              <a:t> = &lt;1.0, -2.0, 0.5&gt;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w</a:t>
            </a:r>
            <a:r>
              <a:rPr lang="en-US" sz="2400" baseline="-25000" dirty="0">
                <a:latin typeface="Helvetica" pitchFamily="2" charset="0"/>
              </a:rPr>
              <a:t>2</a:t>
            </a:r>
            <a:r>
              <a:rPr lang="en-US" sz="2400" dirty="0">
                <a:latin typeface="Helvetica" pitchFamily="2" charset="0"/>
              </a:rPr>
              <a:t> = &lt;0.1, -0.2, 0.05&gt;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w</a:t>
            </a:r>
            <a:r>
              <a:rPr lang="en-US" sz="2400" baseline="-25000" dirty="0">
                <a:latin typeface="Helvetica" pitchFamily="2" charset="0"/>
              </a:rPr>
              <a:t>3</a:t>
            </a:r>
            <a:r>
              <a:rPr lang="en-US" sz="2400" dirty="0">
                <a:latin typeface="Helvetica" pitchFamily="2" charset="0"/>
              </a:rPr>
              <a:t> = &lt;100.0, -200.0, 50.0&gt;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On a training dataset, they give the following errors: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L(</a:t>
            </a: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b="1" baseline="-25000" dirty="0">
                <a:latin typeface="Helvetica" pitchFamily="2" charset="0"/>
              </a:rPr>
              <a:t>1</a:t>
            </a:r>
            <a:r>
              <a:rPr lang="en-US" sz="2400" dirty="0">
                <a:latin typeface="Helvetica" pitchFamily="2" charset="0"/>
              </a:rPr>
              <a:t>) = 10.0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L(</a:t>
            </a: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b="1" baseline="-25000" dirty="0">
                <a:latin typeface="Helvetica" pitchFamily="2" charset="0"/>
              </a:rPr>
              <a:t>2</a:t>
            </a:r>
            <a:r>
              <a:rPr lang="en-US" sz="2400" dirty="0">
                <a:latin typeface="Helvetica" pitchFamily="2" charset="0"/>
              </a:rPr>
              <a:t>) = 100.0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L(</a:t>
            </a: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b="1" baseline="-25000" dirty="0">
                <a:latin typeface="Helvetica" pitchFamily="2" charset="0"/>
              </a:rPr>
              <a:t>3</a:t>
            </a:r>
            <a:r>
              <a:rPr lang="en-US" sz="2400" dirty="0">
                <a:latin typeface="Helvetica" pitchFamily="2" charset="0"/>
              </a:rPr>
              <a:t>) = 8.0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839200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1. Calculate the L2 norm of each weight vector.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||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b="1" baseline="-25000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|| = ?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||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b="1" baseline="-25000" dirty="0">
                <a:latin typeface="Helvetica" pitchFamily="2" charset="0"/>
              </a:rPr>
              <a:t>2</a:t>
            </a:r>
            <a:r>
              <a:rPr lang="en-US" dirty="0">
                <a:latin typeface="Helvetica" pitchFamily="2" charset="0"/>
              </a:rPr>
              <a:t>|| = ?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||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b="1" baseline="-25000" dirty="0">
                <a:latin typeface="Helvetica" pitchFamily="2" charset="0"/>
              </a:rPr>
              <a:t>3</a:t>
            </a:r>
            <a:r>
              <a:rPr lang="en-US" dirty="0">
                <a:latin typeface="Helvetica" pitchFamily="2" charset="0"/>
              </a:rPr>
              <a:t>|| = ?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534400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Assume you apply L2 regularization, where you minimize the combined function: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L(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dirty="0">
                <a:latin typeface="Helvetica" pitchFamily="2" charset="0"/>
              </a:rPr>
              <a:t>) + </a:t>
            </a:r>
            <a:r>
              <a:rPr lang="el-GR" dirty="0">
                <a:latin typeface="Helvetica" pitchFamily="2" charset="0"/>
              </a:rPr>
              <a:t>λ</a:t>
            </a:r>
            <a:r>
              <a:rPr lang="en-US" dirty="0">
                <a:latin typeface="Helvetica" pitchFamily="2" charset="0"/>
              </a:rPr>
              <a:t> R(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dirty="0">
                <a:latin typeface="Helvetica" pitchFamily="2" charset="0"/>
              </a:rPr>
              <a:t>), where R(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dirty="0">
                <a:latin typeface="Helvetica" pitchFamily="2" charset="0"/>
              </a:rPr>
              <a:t>) = ||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dirty="0">
                <a:latin typeface="Helvetica" pitchFamily="2" charset="0"/>
              </a:rPr>
              <a:t>||.</a:t>
            </a:r>
            <a:r>
              <a:rPr lang="en-US" baseline="30000" dirty="0"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endParaRPr lang="en-US" baseline="30000" dirty="0">
              <a:latin typeface="Helvetica" pitchFamily="2" charset="0"/>
            </a:endParaRPr>
          </a:p>
          <a:p>
            <a:pPr marL="0" indent="0">
              <a:buNone/>
            </a:pPr>
            <a:endParaRPr lang="en-US" baseline="30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(Note: more often, the </a:t>
            </a:r>
            <a:r>
              <a:rPr lang="en-US" i="1" dirty="0">
                <a:latin typeface="Helvetica" pitchFamily="2" charset="0"/>
              </a:rPr>
              <a:t>squared</a:t>
            </a:r>
            <a:r>
              <a:rPr lang="en-US" dirty="0">
                <a:latin typeface="Helvetica" pitchFamily="2" charset="0"/>
              </a:rPr>
              <a:t> L2 norm is used for L2 regularization, but here let’s use the L2 norm without squaring it).</a:t>
            </a:r>
          </a:p>
        </p:txBody>
      </p:sp>
    </p:spTree>
    <p:extLst>
      <p:ext uri="{BB962C8B-B14F-4D97-AF65-F5344CB8AC3E}">
        <p14:creationId xmlns:p14="http://schemas.microsoft.com/office/powerpoint/2010/main" val="340256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839200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2. For each of the 3 weight vectors, and each of the following values of </a:t>
            </a:r>
            <a:r>
              <a:rPr lang="el-GR" dirty="0">
                <a:latin typeface="Helvetica" pitchFamily="2" charset="0"/>
              </a:rPr>
              <a:t>λ</a:t>
            </a:r>
            <a:r>
              <a:rPr lang="en-US" dirty="0">
                <a:latin typeface="Helvetica" pitchFamily="2" charset="0"/>
              </a:rPr>
              <a:t>, calculate the value of the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function, L(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dirty="0">
                <a:latin typeface="Helvetica" pitchFamily="2" charset="0"/>
              </a:rPr>
              <a:t>) + </a:t>
            </a:r>
            <a:r>
              <a:rPr lang="el-GR" dirty="0">
                <a:latin typeface="Helvetica" pitchFamily="2" charset="0"/>
              </a:rPr>
              <a:t>λ</a:t>
            </a:r>
            <a:r>
              <a:rPr lang="en-US" dirty="0">
                <a:latin typeface="Helvetica" pitchFamily="2" charset="0"/>
              </a:rPr>
              <a:t> R(</a:t>
            </a:r>
            <a:r>
              <a:rPr lang="en-US" b="1" dirty="0">
                <a:latin typeface="Helvetica" pitchFamily="2" charset="0"/>
              </a:rPr>
              <a:t>w</a:t>
            </a:r>
            <a:r>
              <a:rPr lang="en-US" dirty="0">
                <a:latin typeface="Helvetica" pitchFamily="2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44EA8D-507B-B348-A1AD-2ACA0270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18377"/>
              </p:ext>
            </p:extLst>
          </p:nvPr>
        </p:nvGraphicFramePr>
        <p:xfrm>
          <a:off x="503582" y="2642704"/>
          <a:ext cx="8401879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861">
                  <a:extLst>
                    <a:ext uri="{9D8B030D-6E8A-4147-A177-3AD203B41FA5}">
                      <a16:colId xmlns:a16="http://schemas.microsoft.com/office/drawing/2014/main" val="1096946961"/>
                    </a:ext>
                  </a:extLst>
                </a:gridCol>
                <a:gridCol w="2610679">
                  <a:extLst>
                    <a:ext uri="{9D8B030D-6E8A-4147-A177-3AD203B41FA5}">
                      <a16:colId xmlns:a16="http://schemas.microsoft.com/office/drawing/2014/main" val="1242635928"/>
                    </a:ext>
                  </a:extLst>
                </a:gridCol>
                <a:gridCol w="2703443">
                  <a:extLst>
                    <a:ext uri="{9D8B030D-6E8A-4147-A177-3AD203B41FA5}">
                      <a16:colId xmlns:a16="http://schemas.microsoft.com/office/drawing/2014/main" val="1542731596"/>
                    </a:ext>
                  </a:extLst>
                </a:gridCol>
                <a:gridCol w="2411896">
                  <a:extLst>
                    <a:ext uri="{9D8B030D-6E8A-4147-A177-3AD203B41FA5}">
                      <a16:colId xmlns:a16="http://schemas.microsoft.com/office/drawing/2014/main" val="272055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200" dirty="0">
                          <a:latin typeface="Helvetica" pitchFamily="2" charset="0"/>
                        </a:rPr>
                        <a:t>λ</a:t>
                      </a:r>
                      <a:r>
                        <a:rPr lang="en-US" sz="2200" dirty="0">
                          <a:latin typeface="Helvetica" pitchFamily="2" charset="0"/>
                        </a:rPr>
                        <a:t>=0.001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200" dirty="0">
                          <a:latin typeface="Helvetica" pitchFamily="2" charset="0"/>
                        </a:rPr>
                        <a:t>λ</a:t>
                      </a:r>
                      <a:r>
                        <a:rPr lang="en-US" sz="2200" dirty="0">
                          <a:latin typeface="Helvetica" pitchFamily="2" charset="0"/>
                        </a:rPr>
                        <a:t>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200" dirty="0">
                          <a:latin typeface="Helvetica" pitchFamily="2" charset="0"/>
                        </a:rPr>
                        <a:t>λ</a:t>
                      </a:r>
                      <a:r>
                        <a:rPr lang="en-US" sz="2200" dirty="0">
                          <a:latin typeface="Helvetica" pitchFamily="2" charset="0"/>
                        </a:rPr>
                        <a:t>=100.0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w</a:t>
                      </a:r>
                      <a:r>
                        <a:rPr lang="en-US" sz="2200" baseline="-250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9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w</a:t>
                      </a:r>
                      <a:r>
                        <a:rPr lang="en-US" sz="2200" baseline="-250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w</a:t>
                      </a:r>
                      <a:r>
                        <a:rPr lang="en-US" sz="2200" baseline="-2500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0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4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613913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3. Based on your answer to Question 2, for each value of </a:t>
            </a:r>
            <a:r>
              <a:rPr lang="el-GR" dirty="0">
                <a:latin typeface="Helvetica" pitchFamily="2" charset="0"/>
              </a:rPr>
              <a:t>λ</a:t>
            </a:r>
            <a:r>
              <a:rPr lang="en-US" dirty="0">
                <a:latin typeface="Helvetica" pitchFamily="2" charset="0"/>
              </a:rPr>
              <a:t>, say which weight vector is optimal.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For each one, say whether you think it is overfitting, underfitting, or neither. (There is no single best answer here.)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r>
              <a:rPr lang="el-GR" sz="2400" dirty="0">
                <a:latin typeface="Helvetica" pitchFamily="2" charset="0"/>
              </a:rPr>
              <a:t>λ</a:t>
            </a:r>
            <a:r>
              <a:rPr lang="en-US" sz="2400" dirty="0">
                <a:latin typeface="Helvetica" pitchFamily="2" charset="0"/>
              </a:rPr>
              <a:t>=.001: ?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l-GR" sz="2400" dirty="0">
                <a:latin typeface="Helvetica" pitchFamily="2" charset="0"/>
              </a:rPr>
              <a:t>λ</a:t>
            </a:r>
            <a:r>
              <a:rPr lang="en-US" sz="2400" dirty="0">
                <a:latin typeface="Helvetica" pitchFamily="2" charset="0"/>
              </a:rPr>
              <a:t>=0.1: ?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l-GR" sz="2400" dirty="0">
                <a:latin typeface="Helvetica" pitchFamily="2" charset="0"/>
              </a:rPr>
              <a:t>λ</a:t>
            </a:r>
            <a:r>
              <a:rPr lang="en-US" sz="2400" dirty="0">
                <a:latin typeface="Helvetica" pitchFamily="2" charset="0"/>
              </a:rPr>
              <a:t>=100: ?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0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613913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3. Assume you are using an SVM. Calculate the margin for each weight vector.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Margin with </a:t>
            </a: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b="1" baseline="-25000" dirty="0">
                <a:latin typeface="Helvetica" pitchFamily="2" charset="0"/>
              </a:rPr>
              <a:t>1</a:t>
            </a:r>
            <a:r>
              <a:rPr lang="en-US" sz="2400" dirty="0">
                <a:latin typeface="Helvetica" pitchFamily="2" charset="0"/>
              </a:rPr>
              <a:t>: ?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Margin with </a:t>
            </a: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b="1" baseline="-25000" dirty="0">
                <a:latin typeface="Helvetica" pitchFamily="2" charset="0"/>
              </a:rPr>
              <a:t>2</a:t>
            </a:r>
            <a:r>
              <a:rPr lang="en-US" sz="2400" dirty="0">
                <a:latin typeface="Helvetica" pitchFamily="2" charset="0"/>
              </a:rPr>
              <a:t>: ?</a:t>
            </a:r>
          </a:p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Margin with </a:t>
            </a: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b="1" baseline="-25000" dirty="0">
                <a:latin typeface="Helvetica" pitchFamily="2" charset="0"/>
              </a:rPr>
              <a:t>3</a:t>
            </a:r>
            <a:r>
              <a:rPr lang="en-US" sz="2400" dirty="0">
                <a:latin typeface="Helvetica" pitchFamily="2" charset="0"/>
              </a:rPr>
              <a:t>: ?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2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1548"/>
            <a:ext cx="8613913" cy="640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5. Discuss how adjusting </a:t>
            </a:r>
            <a:r>
              <a:rPr lang="el-GR" dirty="0">
                <a:latin typeface="Helvetica" pitchFamily="2" charset="0"/>
              </a:rPr>
              <a:t>λ</a:t>
            </a:r>
            <a:r>
              <a:rPr lang="en-US" dirty="0">
                <a:latin typeface="Helvetica" pitchFamily="2" charset="0"/>
              </a:rPr>
              <a:t> adjusts the tradeoff of bias and variance.</a:t>
            </a:r>
            <a:endParaRPr lang="en-US" sz="2400" dirty="0">
              <a:solidFill>
                <a:srgbClr val="FF000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9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18049</TotalTime>
  <Words>310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982</cp:revision>
  <cp:lastPrinted>2018-10-02T16:12:43Z</cp:lastPrinted>
  <dcterms:created xsi:type="dcterms:W3CDTF">2016-08-20T00:24:39Z</dcterms:created>
  <dcterms:modified xsi:type="dcterms:W3CDTF">2018-10-02T16:13:19Z</dcterms:modified>
</cp:coreProperties>
</file>