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391" r:id="rId2"/>
    <p:sldId id="393" r:id="rId3"/>
    <p:sldId id="394" r:id="rId4"/>
    <p:sldId id="395" r:id="rId5"/>
    <p:sldId id="396" r:id="rId6"/>
    <p:sldId id="398" r:id="rId7"/>
    <p:sldId id="39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47"/>
    <p:restoredTop sz="83185"/>
  </p:normalViewPr>
  <p:slideViewPr>
    <p:cSldViewPr snapToGrid="0" snapToObjects="1">
      <p:cViewPr varScale="1">
        <p:scale>
          <a:sx n="96" d="100"/>
          <a:sy n="96" d="100"/>
        </p:scale>
        <p:origin x="115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86906-F115-3743-8409-1CC621CF8DD1}" type="datetimeFigureOut">
              <a:rPr lang="en-US" smtClean="0"/>
              <a:t>11/6/18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9A14B-CE4A-A746-BF13-41963408AD20}" type="slidenum">
              <a:rPr lang="en-US" smtClean="0"/>
              <a:t>‹#›</a:t>
            </a:fld>
            <a:endParaRPr lang="en-US"/>
          </a:p>
        </p:txBody>
      </p:sp>
    </p:spTree>
    <p:extLst>
      <p:ext uri="{BB962C8B-B14F-4D97-AF65-F5344CB8AC3E}">
        <p14:creationId xmlns:p14="http://schemas.microsoft.com/office/powerpoint/2010/main" val="1899894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90864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02582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98457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70686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95B2E-8515-7D4D-BB1C-6F79B2B3D393}" type="datetimeFigureOut">
              <a:rPr lang="en-US" smtClean="0"/>
              <a:t>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12302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95B2E-8515-7D4D-BB1C-6F79B2B3D393}" type="datetimeFigureOut">
              <a:rPr lang="en-US" smtClean="0"/>
              <a:t>11/6/18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47467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95B2E-8515-7D4D-BB1C-6F79B2B3D393}" type="datetimeFigureOut">
              <a:rPr lang="en-US" smtClean="0"/>
              <a:t>11/6/18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3287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95B2E-8515-7D4D-BB1C-6F79B2B3D393}" type="datetimeFigureOut">
              <a:rPr lang="en-US" smtClean="0"/>
              <a:t>11/6/18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65608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95B2E-8515-7D4D-BB1C-6F79B2B3D393}" type="datetimeFigureOut">
              <a:rPr lang="en-US" smtClean="0"/>
              <a:t>11/6/18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70187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95B2E-8515-7D4D-BB1C-6F79B2B3D393}" type="datetimeFigureOut">
              <a:rPr lang="en-US" smtClean="0"/>
              <a:t>11/6/18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02226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95B2E-8515-7D4D-BB1C-6F79B2B3D393}" type="datetimeFigureOut">
              <a:rPr lang="en-US" smtClean="0"/>
              <a:t>11/6/18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28175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95B2E-8515-7D4D-BB1C-6F79B2B3D393}" type="datetimeFigureOut">
              <a:rPr lang="en-US" smtClean="0"/>
              <a:t>11/6/18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F74AC-EA2B-404A-BC14-ABBCBDA166D9}" type="slidenum">
              <a:rPr lang="en-US" smtClean="0"/>
              <a:t>‹#›</a:t>
            </a:fld>
            <a:endParaRPr lang="en-US"/>
          </a:p>
        </p:txBody>
      </p:sp>
    </p:spTree>
    <p:extLst>
      <p:ext uri="{BB962C8B-B14F-4D97-AF65-F5344CB8AC3E}">
        <p14:creationId xmlns:p14="http://schemas.microsoft.com/office/powerpoint/2010/main" val="538677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91548"/>
            <a:ext cx="8839200" cy="6409055"/>
          </a:xfrm>
        </p:spPr>
        <p:txBody>
          <a:bodyPr>
            <a:normAutofit/>
          </a:bodyPr>
          <a:lstStyle/>
          <a:p>
            <a:pPr marL="0" indent="0">
              <a:buNone/>
            </a:pPr>
            <a:r>
              <a:rPr lang="en-US" sz="2600" dirty="0">
                <a:latin typeface="Helvetica" pitchFamily="2" charset="0"/>
              </a:rPr>
              <a:t>1. Assume you are training a logistic regression classifier. Recall that logistic regression learns a score similar to perceptron, </a:t>
            </a:r>
            <a:r>
              <a:rPr lang="en-US" sz="2600" b="1" dirty="0" err="1">
                <a:latin typeface="Helvetica" pitchFamily="2" charset="0"/>
              </a:rPr>
              <a:t>w</a:t>
            </a:r>
            <a:r>
              <a:rPr lang="en-US" sz="2600" baseline="30000" dirty="0" err="1">
                <a:latin typeface="Helvetica" pitchFamily="2" charset="0"/>
              </a:rPr>
              <a:t>T</a:t>
            </a:r>
            <a:r>
              <a:rPr lang="en-US" sz="2600" b="1" dirty="0" err="1">
                <a:latin typeface="Helvetica" pitchFamily="2" charset="0"/>
              </a:rPr>
              <a:t>x</a:t>
            </a:r>
            <a:r>
              <a:rPr lang="en-US" sz="2600" dirty="0">
                <a:latin typeface="Helvetica" pitchFamily="2" charset="0"/>
              </a:rPr>
              <a:t>, which then gets plugged into the logistic function to convert the score to a probability.</a:t>
            </a:r>
          </a:p>
          <a:p>
            <a:pPr marL="0" indent="0">
              <a:buNone/>
            </a:pPr>
            <a:endParaRPr lang="en-US" sz="2600" dirty="0">
              <a:latin typeface="Helvetica" pitchFamily="2" charset="0"/>
            </a:endParaRPr>
          </a:p>
          <a:p>
            <a:pPr marL="514350" indent="-514350">
              <a:buAutoNum type="alphaLcParenR"/>
            </a:pPr>
            <a:r>
              <a:rPr lang="en-US" sz="2600" dirty="0">
                <a:latin typeface="Helvetica" pitchFamily="2" charset="0"/>
              </a:rPr>
              <a:t>If </a:t>
            </a:r>
            <a:r>
              <a:rPr lang="en-US" sz="2600" b="1" dirty="0" err="1">
                <a:latin typeface="Helvetica" pitchFamily="2" charset="0"/>
              </a:rPr>
              <a:t>w</a:t>
            </a:r>
            <a:r>
              <a:rPr lang="en-US" sz="2600" baseline="30000" dirty="0" err="1">
                <a:latin typeface="Helvetica" pitchFamily="2" charset="0"/>
              </a:rPr>
              <a:t>T</a:t>
            </a:r>
            <a:r>
              <a:rPr lang="en-US" sz="2600" b="1" dirty="0" err="1">
                <a:latin typeface="Helvetica" pitchFamily="2" charset="0"/>
              </a:rPr>
              <a:t>x</a:t>
            </a:r>
            <a:r>
              <a:rPr lang="en-US" sz="2600" dirty="0">
                <a:latin typeface="Helvetica" pitchFamily="2" charset="0"/>
              </a:rPr>
              <a:t> = 0, what is the probability that Y=1?</a:t>
            </a:r>
            <a:br>
              <a:rPr lang="en-US" sz="2600" dirty="0">
                <a:latin typeface="Helvetica" pitchFamily="2" charset="0"/>
              </a:rPr>
            </a:br>
            <a:r>
              <a:rPr lang="en-US" sz="2600" dirty="0">
                <a:solidFill>
                  <a:srgbClr val="FF0000"/>
                </a:solidFill>
                <a:latin typeface="Helvetica" pitchFamily="2" charset="0"/>
              </a:rPr>
              <a:t>0.5</a:t>
            </a:r>
          </a:p>
          <a:p>
            <a:pPr marL="514350" indent="-514350">
              <a:buAutoNum type="alphaLcParenR"/>
            </a:pPr>
            <a:r>
              <a:rPr lang="en-US" sz="2600" dirty="0">
                <a:latin typeface="Helvetica" pitchFamily="2" charset="0"/>
              </a:rPr>
              <a:t>If </a:t>
            </a:r>
            <a:r>
              <a:rPr lang="en-US" sz="2600" b="1" dirty="0" err="1">
                <a:latin typeface="Helvetica" pitchFamily="2" charset="0"/>
              </a:rPr>
              <a:t>w</a:t>
            </a:r>
            <a:r>
              <a:rPr lang="en-US" sz="2600" baseline="30000" dirty="0" err="1">
                <a:latin typeface="Helvetica" pitchFamily="2" charset="0"/>
              </a:rPr>
              <a:t>T</a:t>
            </a:r>
            <a:r>
              <a:rPr lang="en-US" sz="2600" b="1" dirty="0" err="1">
                <a:latin typeface="Helvetica" pitchFamily="2" charset="0"/>
              </a:rPr>
              <a:t>x</a:t>
            </a:r>
            <a:r>
              <a:rPr lang="en-US" sz="2600" dirty="0">
                <a:latin typeface="Helvetica" pitchFamily="2" charset="0"/>
              </a:rPr>
              <a:t> = -5.0, which is more probable, Y=1 or Y=0?</a:t>
            </a:r>
            <a:br>
              <a:rPr lang="en-US" sz="2600" dirty="0">
                <a:latin typeface="Helvetica" pitchFamily="2" charset="0"/>
              </a:rPr>
            </a:br>
            <a:r>
              <a:rPr lang="en-US" sz="2600" dirty="0">
                <a:solidFill>
                  <a:srgbClr val="FF0000"/>
                </a:solidFill>
                <a:latin typeface="Helvetica" pitchFamily="2" charset="0"/>
              </a:rPr>
              <a:t>Y=0</a:t>
            </a:r>
          </a:p>
          <a:p>
            <a:pPr marL="514350" indent="-514350">
              <a:buAutoNum type="alphaLcParenR"/>
            </a:pPr>
            <a:r>
              <a:rPr lang="en-US" sz="2600" dirty="0">
                <a:latin typeface="Helvetica" pitchFamily="2" charset="0"/>
              </a:rPr>
              <a:t>Suppose </a:t>
            </a:r>
            <a:r>
              <a:rPr lang="en-US" sz="2600" b="1" dirty="0" err="1">
                <a:latin typeface="Helvetica" pitchFamily="2" charset="0"/>
              </a:rPr>
              <a:t>w</a:t>
            </a:r>
            <a:r>
              <a:rPr lang="en-US" sz="2600" baseline="30000" dirty="0" err="1">
                <a:latin typeface="Helvetica" pitchFamily="2" charset="0"/>
              </a:rPr>
              <a:t>T</a:t>
            </a:r>
            <a:r>
              <a:rPr lang="en-US" sz="2600" b="1" dirty="0" err="1">
                <a:latin typeface="Helvetica" pitchFamily="2" charset="0"/>
              </a:rPr>
              <a:t>x</a:t>
            </a:r>
            <a:r>
              <a:rPr lang="en-US" sz="2600" dirty="0">
                <a:latin typeface="Helvetica" pitchFamily="2" charset="0"/>
              </a:rPr>
              <a:t> = 10.0, where x is a training instance and the training data are linearly separable. Suppose you train the classifier again, this time using a larger L2 penalty (heavier regularization). Would the score increase, decrease, or stay the same?</a:t>
            </a:r>
            <a:br>
              <a:rPr lang="en-US" sz="2600" dirty="0">
                <a:latin typeface="Helvetica" pitchFamily="2" charset="0"/>
              </a:rPr>
            </a:br>
            <a:r>
              <a:rPr lang="en-US" sz="2600" dirty="0">
                <a:solidFill>
                  <a:srgbClr val="FF0000"/>
                </a:solidFill>
                <a:latin typeface="Helvetica" pitchFamily="2" charset="0"/>
              </a:rPr>
              <a:t>It would most likely decrease</a:t>
            </a:r>
          </a:p>
        </p:txBody>
      </p:sp>
    </p:spTree>
    <p:extLst>
      <p:ext uri="{BB962C8B-B14F-4D97-AF65-F5344CB8AC3E}">
        <p14:creationId xmlns:p14="http://schemas.microsoft.com/office/powerpoint/2010/main" val="68054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91548"/>
            <a:ext cx="8839200" cy="6409055"/>
          </a:xfrm>
        </p:spPr>
        <p:txBody>
          <a:bodyPr>
            <a:normAutofit/>
          </a:bodyPr>
          <a:lstStyle/>
          <a:p>
            <a:pPr marL="0" indent="0">
              <a:buNone/>
            </a:pPr>
            <a:r>
              <a:rPr lang="en-US" sz="2600" dirty="0">
                <a:latin typeface="Helvetica" pitchFamily="2" charset="0"/>
              </a:rPr>
              <a:t>2. For each hyperparameter below, answer the question: If you increase the hyperparameter, does this increase or decrease variance?</a:t>
            </a:r>
          </a:p>
          <a:p>
            <a:pPr marL="0" indent="0">
              <a:buNone/>
            </a:pPr>
            <a:endParaRPr lang="en-US" sz="2600" dirty="0">
              <a:latin typeface="Helvetica" pitchFamily="2" charset="0"/>
            </a:endParaRPr>
          </a:p>
          <a:p>
            <a:pPr marL="514350" indent="-514350">
              <a:buAutoNum type="alphaLcParenR"/>
            </a:pPr>
            <a:r>
              <a:rPr lang="en-US" sz="2600" dirty="0">
                <a:latin typeface="Helvetica" pitchFamily="2" charset="0"/>
              </a:rPr>
              <a:t>k in k-nearest-neighbors classification</a:t>
            </a:r>
            <a:br>
              <a:rPr lang="en-US" sz="2600" dirty="0">
                <a:latin typeface="Helvetica" pitchFamily="2" charset="0"/>
              </a:rPr>
            </a:br>
            <a:r>
              <a:rPr lang="en-US" sz="2600" dirty="0">
                <a:solidFill>
                  <a:srgbClr val="FF0000"/>
                </a:solidFill>
                <a:latin typeface="Helvetica" pitchFamily="2" charset="0"/>
              </a:rPr>
              <a:t>Decrease. </a:t>
            </a:r>
            <a:br>
              <a:rPr lang="en-US" sz="2600" dirty="0">
                <a:solidFill>
                  <a:srgbClr val="FF0000"/>
                </a:solidFill>
                <a:latin typeface="Helvetica" pitchFamily="2" charset="0"/>
              </a:rPr>
            </a:br>
            <a:r>
              <a:rPr lang="en-US" sz="2600" dirty="0">
                <a:solidFill>
                  <a:srgbClr val="FF0000"/>
                </a:solidFill>
                <a:latin typeface="Helvetica" pitchFamily="2" charset="0"/>
              </a:rPr>
              <a:t>With large k, you are more likely to predict the most common class in the data, rather than predicting the class that is a good fit to the particular instance.</a:t>
            </a:r>
          </a:p>
          <a:p>
            <a:pPr marL="514350" indent="-514350">
              <a:buAutoNum type="alphaLcParenR"/>
            </a:pPr>
            <a:r>
              <a:rPr lang="el-GR" sz="2600" dirty="0">
                <a:latin typeface="Helvetica" pitchFamily="2" charset="0"/>
              </a:rPr>
              <a:t>λ </a:t>
            </a:r>
            <a:r>
              <a:rPr lang="en-US" sz="2600" dirty="0">
                <a:latin typeface="Helvetica" pitchFamily="2" charset="0"/>
              </a:rPr>
              <a:t>in the logistic regression objective:</a:t>
            </a:r>
            <a:br>
              <a:rPr lang="en-US" sz="2600" dirty="0">
                <a:latin typeface="Helvetica" pitchFamily="2" charset="0"/>
              </a:rPr>
            </a:br>
            <a:r>
              <a:rPr lang="en-US" sz="2600" dirty="0">
                <a:solidFill>
                  <a:srgbClr val="FF0000"/>
                </a:solidFill>
                <a:latin typeface="Helvetica" pitchFamily="2" charset="0"/>
              </a:rPr>
              <a:t>Decrease. </a:t>
            </a:r>
            <a:br>
              <a:rPr lang="en-US" sz="2600" dirty="0">
                <a:solidFill>
                  <a:srgbClr val="FF0000"/>
                </a:solidFill>
                <a:latin typeface="Helvetica" pitchFamily="2" charset="0"/>
              </a:rPr>
            </a:br>
            <a:r>
              <a:rPr lang="en-US" sz="2600" dirty="0">
                <a:solidFill>
                  <a:srgbClr val="FF0000"/>
                </a:solidFill>
                <a:latin typeface="Helvetica" pitchFamily="2" charset="0"/>
              </a:rPr>
              <a:t>Higher lambda means more regularization.</a:t>
            </a:r>
          </a:p>
          <a:p>
            <a:pPr marL="514350" indent="-514350">
              <a:buAutoNum type="alphaLcParenR"/>
            </a:pPr>
            <a:r>
              <a:rPr lang="en-US" sz="2600" dirty="0">
                <a:latin typeface="Helvetica" pitchFamily="2" charset="0"/>
              </a:rPr>
              <a:t>C in the SVM objective function:</a:t>
            </a:r>
            <a:br>
              <a:rPr lang="en-US" sz="2600" dirty="0">
                <a:latin typeface="Helvetica" pitchFamily="2" charset="0"/>
              </a:rPr>
            </a:br>
            <a:r>
              <a:rPr lang="en-US" sz="2600" dirty="0">
                <a:solidFill>
                  <a:srgbClr val="FF0000"/>
                </a:solidFill>
                <a:latin typeface="Helvetica" pitchFamily="2" charset="0"/>
              </a:rPr>
              <a:t>Increase. </a:t>
            </a:r>
            <a:br>
              <a:rPr lang="en-US" sz="2600" dirty="0">
                <a:solidFill>
                  <a:srgbClr val="FF0000"/>
                </a:solidFill>
                <a:latin typeface="Helvetica" pitchFamily="2" charset="0"/>
              </a:rPr>
            </a:br>
            <a:r>
              <a:rPr lang="en-US" sz="2600" dirty="0">
                <a:solidFill>
                  <a:srgbClr val="FF0000"/>
                </a:solidFill>
                <a:latin typeface="Helvetica" pitchFamily="2" charset="0"/>
              </a:rPr>
              <a:t>Higher C means more sensitivity to error.</a:t>
            </a:r>
          </a:p>
        </p:txBody>
      </p:sp>
      <p:pic>
        <p:nvPicPr>
          <p:cNvPr id="1026" name="Picture 2" descr="https://lh5.googleusercontent.com/QjhVvl5ryJ_pULRuVL6QQX2dGq9O5UelrxwWVgfWMHZmKt2ranjZTx43x-9_2wNWePgvgRSz2rOxSc7RJr_7ioD400t8lkjYwki8AXdXYjiq4rgEeaEseZ1HCnvHX-ovFlEBLcf6">
            <a:extLst>
              <a:ext uri="{FF2B5EF4-FFF2-40B4-BE49-F238E27FC236}">
                <a16:creationId xmlns:a16="http://schemas.microsoft.com/office/drawing/2014/main" id="{02FA2887-7149-8D45-90CC-2E9CF7D56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4941" y="3836906"/>
            <a:ext cx="1927022" cy="45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tnUm2zNtxwwgIsclUJ0lky-v6QvtrygawGE07y4QuzhC4BS4P9R6Rhu3w5gYw9qvn0juDecoww__7B1w29s92gzZOehwBgvoNGR0a62L0EbzLlTfk3QmfasuOG_-TlPCKEC-U-K9">
            <a:extLst>
              <a:ext uri="{FF2B5EF4-FFF2-40B4-BE49-F238E27FC236}">
                <a16:creationId xmlns:a16="http://schemas.microsoft.com/office/drawing/2014/main" id="{A1336D8F-3019-7D4F-BEF4-AB52455D2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170" y="5066678"/>
            <a:ext cx="2566289" cy="430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44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91548"/>
            <a:ext cx="8839200" cy="6409055"/>
          </a:xfrm>
        </p:spPr>
        <p:txBody>
          <a:bodyPr>
            <a:normAutofit/>
          </a:bodyPr>
          <a:lstStyle/>
          <a:p>
            <a:pPr marL="0" indent="0">
              <a:buNone/>
            </a:pPr>
            <a:r>
              <a:rPr lang="en-US" sz="2600" dirty="0">
                <a:latin typeface="Helvetica" pitchFamily="2" charset="0"/>
              </a:rPr>
              <a:t>3. You try to build a classifier on a dataset. You experiment with perceptron, logistic regression, and a linear SVM, but the training accuracy is always near 50%. Assume you tuned the algorithms as best you could. </a:t>
            </a:r>
            <a:br>
              <a:rPr lang="en-US" sz="2600" dirty="0">
                <a:latin typeface="Helvetica" pitchFamily="2" charset="0"/>
              </a:rPr>
            </a:br>
            <a:br>
              <a:rPr lang="en-US" sz="2600" dirty="0">
                <a:latin typeface="Helvetica" pitchFamily="2" charset="0"/>
              </a:rPr>
            </a:br>
            <a:r>
              <a:rPr lang="en-US" sz="2600" dirty="0">
                <a:latin typeface="Helvetica" pitchFamily="2" charset="0"/>
              </a:rPr>
              <a:t>Provide a suggestion for something that could potentially improve the training accuracy, and explain why this might help. </a:t>
            </a:r>
          </a:p>
          <a:p>
            <a:pPr marL="0" indent="0">
              <a:buNone/>
            </a:pPr>
            <a:endParaRPr lang="en-US" sz="2600" dirty="0">
              <a:latin typeface="Helvetica" pitchFamily="2" charset="0"/>
            </a:endParaRPr>
          </a:p>
          <a:p>
            <a:pPr marL="0" indent="0">
              <a:buNone/>
            </a:pPr>
            <a:r>
              <a:rPr lang="en-US" sz="2600" dirty="0">
                <a:solidFill>
                  <a:srgbClr val="FF0000"/>
                </a:solidFill>
                <a:latin typeface="Helvetica" pitchFamily="2" charset="0"/>
              </a:rPr>
              <a:t>If this happens, a likely explanation is that your data are not linearly separable, and no linear separator does a good job of distinguishing the classes. Possible remedies are to try nonlinear approaches, such as k-nearest-neighbors or a kernel SVM. Another approach would be to create new features to make the data linearly separable.</a:t>
            </a:r>
          </a:p>
        </p:txBody>
      </p:sp>
    </p:spTree>
    <p:extLst>
      <p:ext uri="{BB962C8B-B14F-4D97-AF65-F5344CB8AC3E}">
        <p14:creationId xmlns:p14="http://schemas.microsoft.com/office/powerpoint/2010/main" val="32168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91548"/>
            <a:ext cx="8839200" cy="6566452"/>
          </a:xfrm>
        </p:spPr>
        <p:txBody>
          <a:bodyPr>
            <a:normAutofit lnSpcReduction="10000"/>
          </a:bodyPr>
          <a:lstStyle/>
          <a:p>
            <a:pPr marL="0" indent="0">
              <a:buNone/>
            </a:pPr>
            <a:r>
              <a:rPr lang="en-US" sz="2600" dirty="0">
                <a:latin typeface="Helvetica" pitchFamily="2" charset="0"/>
              </a:rPr>
              <a:t>4. We learned two methods for using binary classifiers for multiclass classification: one-vs-rest and all-pairs. Suppose you develop a method that combines these two techniques for a particular problem. Suppose you have 10 classes, and you split them into two groups of 5 classes. The way an instance gets classified in your new technique is that first a classifier predicts which of the two groups the instance belongs to, then you use an all-pairs approach to classify the instance as one of the 5 classes in the group.</a:t>
            </a:r>
            <a:br>
              <a:rPr lang="en-US" sz="2600" dirty="0">
                <a:latin typeface="Helvetica" pitchFamily="2" charset="0"/>
              </a:rPr>
            </a:br>
            <a:endParaRPr lang="en-US" sz="2600" dirty="0">
              <a:latin typeface="Helvetica" pitchFamily="2" charset="0"/>
            </a:endParaRPr>
          </a:p>
          <a:p>
            <a:pPr marL="0" indent="0">
              <a:spcAft>
                <a:spcPts val="400"/>
              </a:spcAft>
              <a:buNone/>
            </a:pPr>
            <a:r>
              <a:rPr lang="en-US" sz="2600" dirty="0">
                <a:latin typeface="Helvetica" pitchFamily="2" charset="0"/>
              </a:rPr>
              <a:t>a) Compared to one-vs-rest, does this new technique require more or fewer classifiers? </a:t>
            </a:r>
            <a:r>
              <a:rPr lang="en-US" sz="2600" dirty="0">
                <a:solidFill>
                  <a:srgbClr val="FF0000"/>
                </a:solidFill>
                <a:latin typeface="Helvetica" pitchFamily="2" charset="0"/>
              </a:rPr>
              <a:t>More</a:t>
            </a:r>
          </a:p>
          <a:p>
            <a:pPr marL="0" indent="0">
              <a:spcAft>
                <a:spcPts val="400"/>
              </a:spcAft>
              <a:buNone/>
            </a:pPr>
            <a:r>
              <a:rPr lang="en-US" sz="2600" dirty="0">
                <a:latin typeface="Helvetica" pitchFamily="2" charset="0"/>
              </a:rPr>
              <a:t>b) Compared to all-pairs, does this new technique require more or fewer classifiers? </a:t>
            </a:r>
            <a:r>
              <a:rPr lang="en-US" sz="2600" dirty="0">
                <a:solidFill>
                  <a:srgbClr val="FF0000"/>
                </a:solidFill>
                <a:latin typeface="Helvetica" pitchFamily="2" charset="0"/>
              </a:rPr>
              <a:t>Fewer</a:t>
            </a:r>
          </a:p>
          <a:p>
            <a:pPr marL="0" indent="0">
              <a:spcAft>
                <a:spcPts val="400"/>
              </a:spcAft>
              <a:buNone/>
            </a:pPr>
            <a:r>
              <a:rPr lang="en-US" sz="2600" dirty="0">
                <a:latin typeface="Helvetica" pitchFamily="2" charset="0"/>
              </a:rPr>
              <a:t>c) In the traditional all-pairs approach, there are “10 choose 2” different classifiers. Write an expression for the number of classifiers in this new technique.</a:t>
            </a:r>
            <a:br>
              <a:rPr lang="en-US" sz="2600" dirty="0">
                <a:latin typeface="Helvetica" pitchFamily="2" charset="0"/>
              </a:rPr>
            </a:br>
            <a:r>
              <a:rPr lang="en-US" sz="2600" dirty="0">
                <a:solidFill>
                  <a:srgbClr val="FF0000"/>
                </a:solidFill>
                <a:latin typeface="Helvetica" pitchFamily="2" charset="0"/>
              </a:rPr>
              <a:t>1 </a:t>
            </a:r>
            <a:r>
              <a:rPr lang="en-US" sz="2600">
                <a:solidFill>
                  <a:srgbClr val="FF0000"/>
                </a:solidFill>
                <a:latin typeface="Helvetica" pitchFamily="2" charset="0"/>
              </a:rPr>
              <a:t>+ 2 * “5 </a:t>
            </a:r>
            <a:r>
              <a:rPr lang="en-US" sz="2600" dirty="0">
                <a:solidFill>
                  <a:srgbClr val="FF0000"/>
                </a:solidFill>
                <a:latin typeface="Helvetica" pitchFamily="2" charset="0"/>
              </a:rPr>
              <a:t>choose 2”</a:t>
            </a:r>
          </a:p>
        </p:txBody>
      </p:sp>
    </p:spTree>
    <p:extLst>
      <p:ext uri="{BB962C8B-B14F-4D97-AF65-F5344CB8AC3E}">
        <p14:creationId xmlns:p14="http://schemas.microsoft.com/office/powerpoint/2010/main" val="1324464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91548"/>
            <a:ext cx="8839200" cy="6566452"/>
          </a:xfrm>
        </p:spPr>
        <p:txBody>
          <a:bodyPr>
            <a:normAutofit/>
          </a:bodyPr>
          <a:lstStyle/>
          <a:p>
            <a:pPr marL="0" indent="0">
              <a:buNone/>
            </a:pPr>
            <a:r>
              <a:rPr lang="en-US" sz="2600" dirty="0">
                <a:latin typeface="Helvetica" pitchFamily="2" charset="0"/>
              </a:rPr>
              <a:t>5. Suppose you have a feature describing eye color, and it can have one of four categorical values: “brown”, “green”, “blue”, “other”. To convert this feature to a numerical feature, you replace the four values with 1, 2, 3, 4. Explain why this is not a good way to convert this feature to numerical.</a:t>
            </a:r>
          </a:p>
          <a:p>
            <a:pPr marL="0" indent="0">
              <a:buNone/>
            </a:pPr>
            <a:endParaRPr lang="en-US" sz="2600" dirty="0">
              <a:latin typeface="Helvetica" pitchFamily="2" charset="0"/>
            </a:endParaRPr>
          </a:p>
          <a:p>
            <a:pPr marL="0" indent="0">
              <a:buNone/>
            </a:pPr>
            <a:r>
              <a:rPr lang="en-US" sz="2600" dirty="0">
                <a:solidFill>
                  <a:srgbClr val="FF0000"/>
                </a:solidFill>
                <a:latin typeface="Helvetica" pitchFamily="2" charset="0"/>
              </a:rPr>
              <a:t>Assigning numeric values to one color variable would mean that “green” is treated as a larger value than “brown”, for example. This representation assumes there is an ordering of the colors that doesn’t exist. </a:t>
            </a:r>
          </a:p>
          <a:p>
            <a:pPr marL="0" indent="0">
              <a:buNone/>
            </a:pPr>
            <a:r>
              <a:rPr lang="en-US" sz="2600" dirty="0">
                <a:solidFill>
                  <a:srgbClr val="FF0000"/>
                </a:solidFill>
                <a:latin typeface="Helvetica" pitchFamily="2" charset="0"/>
              </a:rPr>
              <a:t>The best way to change the instances would be to add 4 new features that are of binary values that mean “is Brown” or “is Green”, i.e. one-hot encoding.</a:t>
            </a:r>
          </a:p>
        </p:txBody>
      </p:sp>
    </p:spTree>
    <p:extLst>
      <p:ext uri="{BB962C8B-B14F-4D97-AF65-F5344CB8AC3E}">
        <p14:creationId xmlns:p14="http://schemas.microsoft.com/office/powerpoint/2010/main" val="4180863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91548"/>
            <a:ext cx="8839200" cy="6566452"/>
          </a:xfrm>
        </p:spPr>
        <p:txBody>
          <a:bodyPr>
            <a:normAutofit lnSpcReduction="10000"/>
          </a:bodyPr>
          <a:lstStyle/>
          <a:p>
            <a:pPr marL="0" indent="0">
              <a:buNone/>
            </a:pPr>
            <a:r>
              <a:rPr lang="en-US" sz="2600" dirty="0">
                <a:latin typeface="Helvetica" pitchFamily="2" charset="0"/>
              </a:rPr>
              <a:t>6. Suppose you have a training dataset with 1000 instances (describing medical records of patients) and 3 features (blood pressure, temperature, and heart rate). Temperature has low variance, while blood pressure and heart rate both have high variance across patient records. During preprocessing, you discover that one record has an invalid heart rate value (a value of “00”, which appears to be a typo). </a:t>
            </a:r>
          </a:p>
          <a:p>
            <a:pPr marL="0" indent="0">
              <a:buNone/>
            </a:pPr>
            <a:r>
              <a:rPr lang="en-US" sz="2600" dirty="0">
                <a:latin typeface="Helvetica" pitchFamily="2" charset="0"/>
              </a:rPr>
              <a:t>Describe two methods for handling this incorrect value. Then say which method would be better in this situation, and why.</a:t>
            </a:r>
          </a:p>
          <a:p>
            <a:pPr marL="0" indent="0">
              <a:buNone/>
            </a:pPr>
            <a:endParaRPr lang="en-US" sz="2600" dirty="0">
              <a:solidFill>
                <a:srgbClr val="FF0000"/>
              </a:solidFill>
              <a:latin typeface="Helvetica" pitchFamily="2" charset="0"/>
            </a:endParaRPr>
          </a:p>
          <a:p>
            <a:pPr marL="0" indent="0">
              <a:buNone/>
            </a:pPr>
            <a:r>
              <a:rPr lang="en-US" sz="2600" dirty="0">
                <a:solidFill>
                  <a:srgbClr val="FF0000"/>
                </a:solidFill>
                <a:latin typeface="Helvetica" pitchFamily="2" charset="0"/>
              </a:rPr>
              <a:t>One way we could handle the incorrect value would be to drop the row with the invalid heart rate. We could also fill in the empty row with the average for the entire feature. In this case, dropping the empty row is probably better because heart rate has high variance (so the average is not informative) and that instance represents only 0.1% of the dataset (so removing it will have little effect).</a:t>
            </a:r>
          </a:p>
        </p:txBody>
      </p:sp>
    </p:spTree>
    <p:extLst>
      <p:ext uri="{BB962C8B-B14F-4D97-AF65-F5344CB8AC3E}">
        <p14:creationId xmlns:p14="http://schemas.microsoft.com/office/powerpoint/2010/main" val="1202287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91548"/>
            <a:ext cx="8839200" cy="6566452"/>
          </a:xfrm>
        </p:spPr>
        <p:txBody>
          <a:bodyPr>
            <a:normAutofit/>
          </a:bodyPr>
          <a:lstStyle/>
          <a:p>
            <a:pPr marL="0" indent="0">
              <a:buNone/>
            </a:pPr>
            <a:r>
              <a:rPr lang="en-US" sz="2600" dirty="0">
                <a:latin typeface="Helvetica" pitchFamily="2" charset="0"/>
              </a:rPr>
              <a:t>7. The following instances are not linearly separable. In this problem, create a new feature called x</a:t>
            </a:r>
            <a:r>
              <a:rPr lang="en-US" sz="2600" baseline="-25000" dirty="0">
                <a:latin typeface="Helvetica" pitchFamily="2" charset="0"/>
              </a:rPr>
              <a:t>4</a:t>
            </a:r>
            <a:r>
              <a:rPr lang="en-US" sz="2600" dirty="0">
                <a:latin typeface="Helvetica" pitchFamily="2" charset="0"/>
              </a:rPr>
              <a:t> that is a function of the first three features and makes the data linearly separable, meaning you could create a linear classifier that can perfectly classify the training data.</a:t>
            </a:r>
          </a:p>
          <a:p>
            <a:pPr marL="0" indent="0">
              <a:buNone/>
            </a:pPr>
            <a:endParaRPr lang="en-US" sz="2600" dirty="0">
              <a:latin typeface="Helvetica" pitchFamily="2" charset="0"/>
            </a:endParaRPr>
          </a:p>
          <a:p>
            <a:pPr marL="0" indent="0">
              <a:buNone/>
            </a:pPr>
            <a:endParaRPr lang="en-US" sz="2600" dirty="0">
              <a:latin typeface="Helvetica" pitchFamily="2" charset="0"/>
            </a:endParaRPr>
          </a:p>
          <a:p>
            <a:pPr marL="0" indent="0">
              <a:buNone/>
            </a:pPr>
            <a:endParaRPr lang="en-US" sz="2600" dirty="0">
              <a:latin typeface="Helvetica" pitchFamily="2" charset="0"/>
            </a:endParaRPr>
          </a:p>
          <a:p>
            <a:pPr marL="0" indent="0">
              <a:buNone/>
            </a:pPr>
            <a:endParaRPr lang="en-US" sz="2600" dirty="0">
              <a:latin typeface="Helvetica" pitchFamily="2" charset="0"/>
            </a:endParaRPr>
          </a:p>
          <a:p>
            <a:pPr marL="0" indent="0">
              <a:buNone/>
            </a:pPr>
            <a:endParaRPr lang="en-US" sz="2600" dirty="0">
              <a:latin typeface="Helvetica" pitchFamily="2" charset="0"/>
            </a:endParaRPr>
          </a:p>
          <a:p>
            <a:pPr marL="0" indent="0">
              <a:buNone/>
            </a:pPr>
            <a:endParaRPr lang="en-US" sz="2600" dirty="0">
              <a:latin typeface="Helvetica" pitchFamily="2" charset="0"/>
            </a:endParaRPr>
          </a:p>
          <a:p>
            <a:pPr marL="0" indent="0">
              <a:buNone/>
            </a:pPr>
            <a:br>
              <a:rPr lang="en-US" sz="2600" dirty="0">
                <a:latin typeface="Helvetica" pitchFamily="2" charset="0"/>
              </a:rPr>
            </a:br>
            <a:endParaRPr lang="en-US" sz="2600" dirty="0">
              <a:latin typeface="Helvetica" pitchFamily="2" charset="0"/>
            </a:endParaRPr>
          </a:p>
          <a:p>
            <a:pPr marL="0" indent="0">
              <a:buNone/>
            </a:pPr>
            <a:r>
              <a:rPr lang="en-US" sz="2600" dirty="0">
                <a:solidFill>
                  <a:srgbClr val="FF0000"/>
                </a:solidFill>
                <a:latin typeface="Helvetica" pitchFamily="2" charset="0"/>
              </a:rPr>
              <a:t>			x</a:t>
            </a:r>
            <a:r>
              <a:rPr lang="en-US" sz="2600" baseline="-25000" dirty="0">
                <a:solidFill>
                  <a:srgbClr val="FF0000"/>
                </a:solidFill>
                <a:latin typeface="Helvetica" pitchFamily="2" charset="0"/>
              </a:rPr>
              <a:t>4</a:t>
            </a:r>
            <a:r>
              <a:rPr lang="en-US" sz="2600" dirty="0">
                <a:solidFill>
                  <a:srgbClr val="FF0000"/>
                </a:solidFill>
                <a:latin typeface="Helvetica" pitchFamily="2" charset="0"/>
              </a:rPr>
              <a:t> = x</a:t>
            </a:r>
            <a:r>
              <a:rPr lang="en-US" sz="2600" baseline="-25000" dirty="0">
                <a:solidFill>
                  <a:srgbClr val="FF0000"/>
                </a:solidFill>
                <a:latin typeface="Helvetica" pitchFamily="2" charset="0"/>
              </a:rPr>
              <a:t>1</a:t>
            </a:r>
            <a:r>
              <a:rPr lang="en-US" sz="2600" dirty="0">
                <a:solidFill>
                  <a:srgbClr val="FF0000"/>
                </a:solidFill>
                <a:latin typeface="Helvetica" pitchFamily="2" charset="0"/>
              </a:rPr>
              <a:t> * x</a:t>
            </a:r>
            <a:r>
              <a:rPr lang="en-US" sz="2600" baseline="-25000" dirty="0">
                <a:solidFill>
                  <a:srgbClr val="FF0000"/>
                </a:solidFill>
                <a:latin typeface="Helvetica" pitchFamily="2" charset="0"/>
              </a:rPr>
              <a:t>3</a:t>
            </a:r>
            <a:r>
              <a:rPr lang="en-US" sz="2600" dirty="0">
                <a:solidFill>
                  <a:srgbClr val="FF0000"/>
                </a:solidFill>
                <a:latin typeface="Helvetica" pitchFamily="2" charset="0"/>
              </a:rPr>
              <a:t> </a:t>
            </a:r>
          </a:p>
        </p:txBody>
      </p:sp>
      <p:sp>
        <p:nvSpPr>
          <p:cNvPr id="4" name="Rectangle 1">
            <a:extLst>
              <a:ext uri="{FF2B5EF4-FFF2-40B4-BE49-F238E27FC236}">
                <a16:creationId xmlns:a16="http://schemas.microsoft.com/office/drawing/2014/main" id="{A4AB213C-FC8F-904F-A1C1-7DECDE3F2A1A}"/>
              </a:ext>
            </a:extLst>
          </p:cNvPr>
          <p:cNvSpPr>
            <a:spLocks noChangeArrowheads="1"/>
          </p:cNvSpPr>
          <p:nvPr/>
        </p:nvSpPr>
        <p:spPr bwMode="auto">
          <a:xfrm>
            <a:off x="1600200" y="3117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22AD651-B573-EE46-BDDB-10433FA54F21}"/>
              </a:ext>
            </a:extLst>
          </p:cNvPr>
          <p:cNvPicPr>
            <a:picLocks noChangeAspect="1"/>
          </p:cNvPicPr>
          <p:nvPr/>
        </p:nvPicPr>
        <p:blipFill>
          <a:blip r:embed="rId2"/>
          <a:stretch>
            <a:fillRect/>
          </a:stretch>
        </p:blipFill>
        <p:spPr>
          <a:xfrm>
            <a:off x="2863022" y="2342662"/>
            <a:ext cx="3073400" cy="3365373"/>
          </a:xfrm>
          <a:prstGeom prst="rect">
            <a:avLst/>
          </a:prstGeom>
        </p:spPr>
      </p:pic>
    </p:spTree>
    <p:extLst>
      <p:ext uri="{BB962C8B-B14F-4D97-AF65-F5344CB8AC3E}">
        <p14:creationId xmlns:p14="http://schemas.microsoft.com/office/powerpoint/2010/main" val="34063640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18295</TotalTime>
  <Words>602</Words>
  <Application>Microsoft Macintosh PowerPoint</Application>
  <PresentationFormat>On-screen Show (4:3)</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Paul</dc:creator>
  <cp:lastModifiedBy>Michael Paul</cp:lastModifiedBy>
  <cp:revision>1006</cp:revision>
  <cp:lastPrinted>2018-11-07T00:04:46Z</cp:lastPrinted>
  <dcterms:created xsi:type="dcterms:W3CDTF">2016-08-20T00:24:39Z</dcterms:created>
  <dcterms:modified xsi:type="dcterms:W3CDTF">2018-11-07T05:38:51Z</dcterms:modified>
</cp:coreProperties>
</file>