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391" r:id="rId2"/>
    <p:sldId id="392" r:id="rId3"/>
    <p:sldId id="393" r:id="rId4"/>
    <p:sldId id="396" r:id="rId5"/>
    <p:sldId id="397" r:id="rId6"/>
    <p:sldId id="394" r:id="rId7"/>
    <p:sldId id="395" r:id="rId8"/>
    <p:sldId id="398" r:id="rId9"/>
    <p:sldId id="39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47"/>
    <p:restoredTop sz="83185"/>
  </p:normalViewPr>
  <p:slideViewPr>
    <p:cSldViewPr snapToGrid="0" snapToObjects="1">
      <p:cViewPr varScale="1">
        <p:scale>
          <a:sx n="96" d="100"/>
          <a:sy n="96" d="100"/>
        </p:scale>
        <p:origin x="1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6906-F115-3743-8409-1CC621CF8DD1}" type="datetimeFigureOut">
              <a:rPr lang="en-US" smtClean="0"/>
              <a:t>9/11/18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A14B-CE4A-A746-BF13-41963408AD20}" type="slidenum">
              <a:rPr lang="en-US" smtClean="0"/>
              <a:t>‹#›</a:t>
            </a:fld>
            <a:endParaRPr lang="en-US"/>
          </a:p>
        </p:txBody>
      </p:sp>
    </p:spTree>
    <p:extLst>
      <p:ext uri="{BB962C8B-B14F-4D97-AF65-F5344CB8AC3E}">
        <p14:creationId xmlns:p14="http://schemas.microsoft.com/office/powerpoint/2010/main" val="189989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9086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582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9845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68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12302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95B2E-8515-7D4D-BB1C-6F79B2B3D393}"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47467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95B2E-8515-7D4D-BB1C-6F79B2B3D393}" type="datetimeFigureOut">
              <a:rPr lang="en-US" smtClean="0"/>
              <a:t>9/11/18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328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95B2E-8515-7D4D-BB1C-6F79B2B3D393}" type="datetimeFigureOut">
              <a:rPr lang="en-US" smtClean="0"/>
              <a:t>9/11/18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6560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95B2E-8515-7D4D-BB1C-6F79B2B3D393}" type="datetimeFigureOut">
              <a:rPr lang="en-US" smtClean="0"/>
              <a:t>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187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22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2817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5B2E-8515-7D4D-BB1C-6F79B2B3D393}" type="datetimeFigureOut">
              <a:rPr lang="en-US" smtClean="0"/>
              <a:t>9/11/18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F74AC-EA2B-404A-BC14-ABBCBDA166D9}" type="slidenum">
              <a:rPr lang="en-US" smtClean="0"/>
              <a:t>‹#›</a:t>
            </a:fld>
            <a:endParaRPr lang="en-US"/>
          </a:p>
        </p:txBody>
      </p:sp>
    </p:spTree>
    <p:extLst>
      <p:ext uri="{BB962C8B-B14F-4D97-AF65-F5344CB8AC3E}">
        <p14:creationId xmlns:p14="http://schemas.microsoft.com/office/powerpoint/2010/main" val="538677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1</a:t>
            </a:r>
          </a:p>
        </p:txBody>
      </p:sp>
      <p:sp>
        <p:nvSpPr>
          <p:cNvPr id="3" name="Content Placeholder 2"/>
          <p:cNvSpPr>
            <a:spLocks noGrp="1"/>
          </p:cNvSpPr>
          <p:nvPr>
            <p:ph idx="1"/>
          </p:nvPr>
        </p:nvSpPr>
        <p:spPr>
          <a:xfrm>
            <a:off x="628650" y="1825625"/>
            <a:ext cx="7886700" cy="4874978"/>
          </a:xfrm>
        </p:spPr>
        <p:txBody>
          <a:bodyPr>
            <a:normAutofit/>
          </a:bodyPr>
          <a:lstStyle/>
          <a:p>
            <a:pPr marL="0" indent="0">
              <a:buNone/>
            </a:pPr>
            <a:r>
              <a:rPr lang="en-US" dirty="0">
                <a:latin typeface="Helvetica" pitchFamily="2" charset="0"/>
              </a:rPr>
              <a:t>Suppose you want to find the value of x that minimizes the function, f(x) = x</a:t>
            </a:r>
            <a:r>
              <a:rPr lang="en-US" baseline="30000" dirty="0">
                <a:latin typeface="Helvetica" pitchFamily="2" charset="0"/>
              </a:rPr>
              <a:t>2</a:t>
            </a:r>
            <a:r>
              <a:rPr lang="en-US" dirty="0">
                <a:latin typeface="Helvetica" pitchFamily="2" charset="0"/>
              </a:rPr>
              <a:t> + 4x.</a:t>
            </a:r>
          </a:p>
          <a:p>
            <a:pPr marL="0" indent="0">
              <a:buNone/>
            </a:pPr>
            <a:r>
              <a:rPr lang="en-US" dirty="0">
                <a:latin typeface="Helvetica" pitchFamily="2" charset="0"/>
              </a:rPr>
              <a:t>The derivative of this function is: f’(x) = 2x + 4.</a:t>
            </a:r>
          </a:p>
          <a:p>
            <a:pPr marL="0" indent="0">
              <a:buNone/>
            </a:pPr>
            <a:r>
              <a:rPr lang="en-US" sz="2400" dirty="0">
                <a:latin typeface="Helvetica" pitchFamily="2" charset="0"/>
              </a:rPr>
              <a:t>a) If x is initialized to 0, and the learning rate is 1.0, what is the new value of x after 1 iteration of gradient descent? </a:t>
            </a:r>
          </a:p>
          <a:p>
            <a:pPr marL="0" indent="0">
              <a:buNone/>
            </a:pPr>
            <a:r>
              <a:rPr lang="en-US" sz="2400" dirty="0">
                <a:latin typeface="Helvetica" pitchFamily="2" charset="0"/>
              </a:rPr>
              <a:t>b) It is possible that gradient descent could find a local minimum after a single iteration, depending on the choice of learning rate. Find a learning rate such that the function is minimized after 1 iteration of gradient descent when x is initialized to 0. </a:t>
            </a:r>
          </a:p>
        </p:txBody>
      </p:sp>
    </p:spTree>
    <p:extLst>
      <p:ext uri="{BB962C8B-B14F-4D97-AF65-F5344CB8AC3E}">
        <p14:creationId xmlns:p14="http://schemas.microsoft.com/office/powerpoint/2010/main" val="68054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1</a:t>
            </a:r>
          </a:p>
        </p:txBody>
      </p:sp>
      <p:sp>
        <p:nvSpPr>
          <p:cNvPr id="3" name="Content Placeholder 2"/>
          <p:cNvSpPr>
            <a:spLocks noGrp="1"/>
          </p:cNvSpPr>
          <p:nvPr>
            <p:ph idx="1"/>
          </p:nvPr>
        </p:nvSpPr>
        <p:spPr>
          <a:xfrm>
            <a:off x="628650" y="1825625"/>
            <a:ext cx="7886700" cy="4874978"/>
          </a:xfrm>
        </p:spPr>
        <p:txBody>
          <a:bodyPr/>
          <a:lstStyle/>
          <a:p>
            <a:pPr marL="0" indent="0">
              <a:buNone/>
            </a:pPr>
            <a:r>
              <a:rPr lang="en-US" dirty="0">
                <a:solidFill>
                  <a:srgbClr val="FF0000"/>
                </a:solidFill>
                <a:latin typeface="Helvetica" charset="0"/>
                <a:ea typeface="Helvetica" charset="0"/>
                <a:cs typeface="Helvetica" charset="0"/>
              </a:rPr>
              <a:t>a) f’(0) = 2(0) + 4 = 4</a:t>
            </a:r>
          </a:p>
          <a:p>
            <a:pPr marL="0" indent="0">
              <a:buNone/>
            </a:pPr>
            <a:r>
              <a:rPr lang="en-US" dirty="0">
                <a:solidFill>
                  <a:srgbClr val="FF0000"/>
                </a:solidFill>
                <a:latin typeface="Helvetica" charset="0"/>
                <a:ea typeface="Helvetica" charset="0"/>
                <a:cs typeface="Helvetica" charset="0"/>
              </a:rPr>
              <a:t>x = 0 – 1.0*4 = -4</a:t>
            </a:r>
          </a:p>
        </p:txBody>
      </p:sp>
    </p:spTree>
    <p:extLst>
      <p:ext uri="{BB962C8B-B14F-4D97-AF65-F5344CB8AC3E}">
        <p14:creationId xmlns:p14="http://schemas.microsoft.com/office/powerpoint/2010/main" val="80570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1</a:t>
            </a:r>
          </a:p>
        </p:txBody>
      </p:sp>
      <p:sp>
        <p:nvSpPr>
          <p:cNvPr id="3" name="Content Placeholder 2"/>
          <p:cNvSpPr>
            <a:spLocks noGrp="1"/>
          </p:cNvSpPr>
          <p:nvPr>
            <p:ph idx="1"/>
          </p:nvPr>
        </p:nvSpPr>
        <p:spPr>
          <a:xfrm>
            <a:off x="628650" y="1825625"/>
            <a:ext cx="7886700" cy="4874978"/>
          </a:xfrm>
        </p:spPr>
        <p:txBody>
          <a:bodyPr/>
          <a:lstStyle/>
          <a:p>
            <a:pPr marL="0" indent="0">
              <a:buNone/>
            </a:pPr>
            <a:r>
              <a:rPr lang="en-US" dirty="0">
                <a:solidFill>
                  <a:srgbClr val="FF0000"/>
                </a:solidFill>
                <a:latin typeface="Helvetica" charset="0"/>
                <a:ea typeface="Helvetica" charset="0"/>
                <a:cs typeface="Helvetica" charset="0"/>
              </a:rPr>
              <a:t>b) First, find minimum: </a:t>
            </a:r>
          </a:p>
          <a:p>
            <a:pPr marL="0" indent="0">
              <a:buNone/>
            </a:pPr>
            <a:r>
              <a:rPr lang="en-US" dirty="0">
                <a:solidFill>
                  <a:srgbClr val="FF0000"/>
                </a:solidFill>
                <a:latin typeface="Helvetica" charset="0"/>
                <a:ea typeface="Helvetica" charset="0"/>
                <a:cs typeface="Helvetica" charset="0"/>
              </a:rPr>
              <a:t>f’(x) = 0 when x = -2</a:t>
            </a:r>
          </a:p>
          <a:p>
            <a:pPr marL="0" indent="0">
              <a:buNone/>
            </a:pPr>
            <a:r>
              <a:rPr lang="en-US" dirty="0">
                <a:solidFill>
                  <a:srgbClr val="FF0000"/>
                </a:solidFill>
                <a:latin typeface="Helvetica" charset="0"/>
                <a:ea typeface="Helvetica" charset="0"/>
                <a:cs typeface="Helvetica" charset="0"/>
              </a:rPr>
              <a:t>f(x) is minimized at x=-2</a:t>
            </a:r>
          </a:p>
          <a:p>
            <a:pPr marL="0" indent="0">
              <a:buNone/>
            </a:pPr>
            <a:endParaRPr lang="en-US" dirty="0">
              <a:solidFill>
                <a:srgbClr val="FF0000"/>
              </a:solidFill>
              <a:latin typeface="Helvetica" charset="0"/>
              <a:ea typeface="Helvetica" charset="0"/>
              <a:cs typeface="Helvetica" charset="0"/>
            </a:endParaRPr>
          </a:p>
          <a:p>
            <a:pPr marL="0" indent="0">
              <a:buNone/>
            </a:pPr>
            <a:r>
              <a:rPr lang="en-US" dirty="0">
                <a:solidFill>
                  <a:srgbClr val="FF0000"/>
                </a:solidFill>
                <a:latin typeface="Helvetica" charset="0"/>
                <a:ea typeface="Helvetica" charset="0"/>
                <a:cs typeface="Helvetica" charset="0"/>
              </a:rPr>
              <a:t>Now, find </a:t>
            </a:r>
            <a:r>
              <a:rPr lang="el-GR" dirty="0">
                <a:solidFill>
                  <a:srgbClr val="FF0000"/>
                </a:solidFill>
                <a:latin typeface="Helvetica" charset="0"/>
                <a:ea typeface="Helvetica" charset="0"/>
                <a:cs typeface="Helvetica" charset="0"/>
              </a:rPr>
              <a:t>η</a:t>
            </a:r>
            <a:r>
              <a:rPr lang="en-US" dirty="0">
                <a:solidFill>
                  <a:srgbClr val="FF0000"/>
                </a:solidFill>
                <a:latin typeface="Helvetica" charset="0"/>
                <a:ea typeface="Helvetica" charset="0"/>
                <a:cs typeface="Helvetica" charset="0"/>
              </a:rPr>
              <a:t> such that the gradient descent update would result in x=-2:</a:t>
            </a:r>
          </a:p>
          <a:p>
            <a:pPr marL="0" indent="0">
              <a:buNone/>
            </a:pPr>
            <a:r>
              <a:rPr lang="en-US" dirty="0">
                <a:solidFill>
                  <a:srgbClr val="FF0000"/>
                </a:solidFill>
                <a:latin typeface="Helvetica" charset="0"/>
                <a:ea typeface="Helvetica" charset="0"/>
                <a:cs typeface="Helvetica" charset="0"/>
              </a:rPr>
              <a:t>-2 = 0 – </a:t>
            </a:r>
            <a:r>
              <a:rPr lang="el-GR" dirty="0">
                <a:solidFill>
                  <a:srgbClr val="FF0000"/>
                </a:solidFill>
                <a:latin typeface="Helvetica" charset="0"/>
                <a:ea typeface="Helvetica" charset="0"/>
                <a:cs typeface="Helvetica" charset="0"/>
              </a:rPr>
              <a:t>η</a:t>
            </a:r>
            <a:r>
              <a:rPr lang="en-US" dirty="0">
                <a:solidFill>
                  <a:srgbClr val="FF0000"/>
                </a:solidFill>
                <a:latin typeface="Helvetica" charset="0"/>
                <a:ea typeface="Helvetica" charset="0"/>
                <a:cs typeface="Helvetica" charset="0"/>
              </a:rPr>
              <a:t>*4</a:t>
            </a:r>
          </a:p>
          <a:p>
            <a:pPr marL="0" indent="0">
              <a:buNone/>
            </a:pPr>
            <a:r>
              <a:rPr lang="el-GR" dirty="0">
                <a:solidFill>
                  <a:srgbClr val="FF0000"/>
                </a:solidFill>
                <a:latin typeface="Helvetica" charset="0"/>
                <a:ea typeface="Helvetica" charset="0"/>
                <a:cs typeface="Helvetica" charset="0"/>
              </a:rPr>
              <a:t>η</a:t>
            </a:r>
            <a:r>
              <a:rPr lang="en-US" dirty="0">
                <a:solidFill>
                  <a:srgbClr val="FF0000"/>
                </a:solidFill>
                <a:latin typeface="Helvetica" charset="0"/>
                <a:ea typeface="Helvetica" charset="0"/>
                <a:cs typeface="Helvetica" charset="0"/>
              </a:rPr>
              <a:t> = ½ </a:t>
            </a:r>
          </a:p>
        </p:txBody>
      </p:sp>
    </p:spTree>
    <p:extLst>
      <p:ext uri="{BB962C8B-B14F-4D97-AF65-F5344CB8AC3E}">
        <p14:creationId xmlns:p14="http://schemas.microsoft.com/office/powerpoint/2010/main" val="415589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2</a:t>
            </a:r>
          </a:p>
        </p:txBody>
      </p:sp>
      <p:sp>
        <p:nvSpPr>
          <p:cNvPr id="3" name="Content Placeholder 2"/>
          <p:cNvSpPr>
            <a:spLocks noGrp="1"/>
          </p:cNvSpPr>
          <p:nvPr>
            <p:ph idx="1"/>
          </p:nvPr>
        </p:nvSpPr>
        <p:spPr>
          <a:xfrm>
            <a:off x="628649" y="1825625"/>
            <a:ext cx="8170793" cy="4874978"/>
          </a:xfrm>
        </p:spPr>
        <p:txBody>
          <a:bodyPr>
            <a:normAutofit/>
          </a:bodyPr>
          <a:lstStyle/>
          <a:p>
            <a:pPr marL="0" indent="0">
              <a:buNone/>
            </a:pPr>
            <a:r>
              <a:rPr lang="en-US" sz="2600" dirty="0">
                <a:latin typeface="Helvetica" pitchFamily="2" charset="0"/>
              </a:rPr>
              <a:t>Suppose your dataset contains 3 binary features and you learn a perceptron with the following weights: </a:t>
            </a:r>
          </a:p>
          <a:p>
            <a:r>
              <a:rPr lang="en-US" dirty="0">
                <a:latin typeface="Helvetica" pitchFamily="2" charset="0"/>
              </a:rPr>
              <a:t>w</a:t>
            </a:r>
            <a:r>
              <a:rPr lang="en-US" baseline="-25000" dirty="0">
                <a:latin typeface="Helvetica" pitchFamily="2" charset="0"/>
              </a:rPr>
              <a:t>1</a:t>
            </a:r>
            <a:r>
              <a:rPr lang="en-US" dirty="0">
                <a:latin typeface="Helvetica" pitchFamily="2" charset="0"/>
              </a:rPr>
              <a:t> = -1.0, w</a:t>
            </a:r>
            <a:r>
              <a:rPr lang="en-US" baseline="-25000" dirty="0">
                <a:latin typeface="Helvetica" pitchFamily="2" charset="0"/>
              </a:rPr>
              <a:t>2</a:t>
            </a:r>
            <a:r>
              <a:rPr lang="en-US" dirty="0">
                <a:latin typeface="Helvetica" pitchFamily="2" charset="0"/>
              </a:rPr>
              <a:t> = 0.5, w</a:t>
            </a:r>
            <a:r>
              <a:rPr lang="en-US" baseline="-25000" dirty="0">
                <a:latin typeface="Helvetica" pitchFamily="2" charset="0"/>
              </a:rPr>
              <a:t>3</a:t>
            </a:r>
            <a:r>
              <a:rPr lang="en-US" dirty="0">
                <a:latin typeface="Helvetica" pitchFamily="2" charset="0"/>
              </a:rPr>
              <a:t> = 1.0, b = -0.3</a:t>
            </a:r>
            <a:br>
              <a:rPr lang="en-US" dirty="0">
                <a:latin typeface="Helvetica" pitchFamily="2" charset="0"/>
              </a:rPr>
            </a:br>
            <a:endParaRPr lang="en-US" dirty="0">
              <a:latin typeface="Helvetica" pitchFamily="2" charset="0"/>
            </a:endParaRPr>
          </a:p>
          <a:p>
            <a:pPr marL="0" indent="0">
              <a:buNone/>
            </a:pPr>
            <a:r>
              <a:rPr lang="en-US" dirty="0">
                <a:latin typeface="Helvetica" pitchFamily="2" charset="0"/>
              </a:rPr>
              <a:t>Determine the predictions perceptron makes:</a:t>
            </a:r>
          </a:p>
          <a:p>
            <a:pPr marL="0" indent="0">
              <a:buNone/>
            </a:pPr>
            <a:endParaRPr lang="en-US" sz="2400" dirty="0">
              <a:latin typeface="Helvetica" pitchFamily="2" charset="0"/>
            </a:endParaRPr>
          </a:p>
        </p:txBody>
      </p:sp>
      <p:graphicFrame>
        <p:nvGraphicFramePr>
          <p:cNvPr id="4" name="Table 3">
            <a:extLst>
              <a:ext uri="{FF2B5EF4-FFF2-40B4-BE49-F238E27FC236}">
                <a16:creationId xmlns:a16="http://schemas.microsoft.com/office/drawing/2014/main" id="{F305B6C5-8242-2744-A63E-A130428FE3F9}"/>
              </a:ext>
            </a:extLst>
          </p:cNvPr>
          <p:cNvGraphicFramePr>
            <a:graphicFrameLocks noGrp="1"/>
          </p:cNvGraphicFramePr>
          <p:nvPr>
            <p:extLst>
              <p:ext uri="{D42A27DB-BD31-4B8C-83A1-F6EECF244321}">
                <p14:modId xmlns:p14="http://schemas.microsoft.com/office/powerpoint/2010/main" val="91270522"/>
              </p:ext>
            </p:extLst>
          </p:nvPr>
        </p:nvGraphicFramePr>
        <p:xfrm>
          <a:off x="2197100" y="4263114"/>
          <a:ext cx="4749800" cy="2194560"/>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2854606671"/>
                    </a:ext>
                  </a:extLst>
                </a:gridCol>
                <a:gridCol w="1187450">
                  <a:extLst>
                    <a:ext uri="{9D8B030D-6E8A-4147-A177-3AD203B41FA5}">
                      <a16:colId xmlns:a16="http://schemas.microsoft.com/office/drawing/2014/main" val="2795616025"/>
                    </a:ext>
                  </a:extLst>
                </a:gridCol>
                <a:gridCol w="1187450">
                  <a:extLst>
                    <a:ext uri="{9D8B030D-6E8A-4147-A177-3AD203B41FA5}">
                      <a16:colId xmlns:a16="http://schemas.microsoft.com/office/drawing/2014/main" val="2765316839"/>
                    </a:ext>
                  </a:extLst>
                </a:gridCol>
                <a:gridCol w="1187450">
                  <a:extLst>
                    <a:ext uri="{9D8B030D-6E8A-4147-A177-3AD203B41FA5}">
                      <a16:colId xmlns:a16="http://schemas.microsoft.com/office/drawing/2014/main" val="1913603117"/>
                    </a:ext>
                  </a:extLst>
                </a:gridCol>
              </a:tblGrid>
              <a:tr h="0">
                <a:tc>
                  <a:txBody>
                    <a:bodyPr/>
                    <a:lstStyle/>
                    <a:p>
                      <a:pPr marL="0" marR="0">
                        <a:spcBef>
                          <a:spcPts val="600"/>
                        </a:spcBef>
                        <a:spcAft>
                          <a:spcPts val="0"/>
                        </a:spcAft>
                      </a:pPr>
                      <a:r>
                        <a:rPr lang="en-US" sz="2400" dirty="0">
                          <a:effectLst/>
                          <a:latin typeface="Helvetica" pitchFamily="2" charset="0"/>
                        </a:rPr>
                        <a:t>x</a:t>
                      </a:r>
                      <a:r>
                        <a:rPr lang="en-US" sz="2400" baseline="-250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x</a:t>
                      </a:r>
                      <a:r>
                        <a:rPr lang="en-US" sz="2400" baseline="-25000" dirty="0">
                          <a:effectLst/>
                          <a:latin typeface="Helvetica" pitchFamily="2" charset="0"/>
                        </a:rPr>
                        <a:t>2</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x</a:t>
                      </a:r>
                      <a:r>
                        <a:rPr lang="en-US" sz="2400" baseline="-25000" dirty="0">
                          <a:effectLst/>
                          <a:latin typeface="Helvetica" pitchFamily="2" charset="0"/>
                        </a:rPr>
                        <a:t>3</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y</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528013"/>
                  </a:ext>
                </a:extLst>
              </a:tr>
              <a:tr h="0">
                <a:tc>
                  <a:txBody>
                    <a:bodyPr/>
                    <a:lstStyle/>
                    <a:p>
                      <a:pPr marL="0" marR="0">
                        <a:spcBef>
                          <a:spcPts val="600"/>
                        </a:spcBef>
                        <a:spcAft>
                          <a:spcPts val="0"/>
                        </a:spcAft>
                      </a:pPr>
                      <a:r>
                        <a:rPr lang="en-US" sz="24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1563"/>
                  </a:ext>
                </a:extLst>
              </a:tr>
              <a:tr h="0">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 </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727334"/>
                  </a:ext>
                </a:extLst>
              </a:tr>
              <a:tr h="0">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0</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388106"/>
                  </a:ext>
                </a:extLst>
              </a:tr>
              <a:tr h="0">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0</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0</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525978"/>
                  </a:ext>
                </a:extLst>
              </a:tr>
              <a:tr h="0">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0951925"/>
                  </a:ext>
                </a:extLst>
              </a:tr>
            </a:tbl>
          </a:graphicData>
        </a:graphic>
      </p:graphicFrame>
    </p:spTree>
    <p:extLst>
      <p:ext uri="{BB962C8B-B14F-4D97-AF65-F5344CB8AC3E}">
        <p14:creationId xmlns:p14="http://schemas.microsoft.com/office/powerpoint/2010/main" val="14543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2</a:t>
            </a:r>
          </a:p>
        </p:txBody>
      </p:sp>
      <p:sp>
        <p:nvSpPr>
          <p:cNvPr id="3" name="Content Placeholder 2"/>
          <p:cNvSpPr>
            <a:spLocks noGrp="1"/>
          </p:cNvSpPr>
          <p:nvPr>
            <p:ph idx="1"/>
          </p:nvPr>
        </p:nvSpPr>
        <p:spPr>
          <a:xfrm>
            <a:off x="628649" y="1825625"/>
            <a:ext cx="8170793" cy="4874978"/>
          </a:xfrm>
        </p:spPr>
        <p:txBody>
          <a:bodyPr>
            <a:normAutofit/>
          </a:bodyPr>
          <a:lstStyle/>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r>
              <a:rPr lang="en-US" dirty="0">
                <a:solidFill>
                  <a:srgbClr val="FF0000"/>
                </a:solidFill>
                <a:latin typeface="Helvetica" pitchFamily="2" charset="0"/>
              </a:rPr>
              <a:t>Explanation:</a:t>
            </a:r>
          </a:p>
          <a:p>
            <a:r>
              <a:rPr lang="en-US" sz="2400" dirty="0">
                <a:solidFill>
                  <a:srgbClr val="FF0000"/>
                </a:solidFill>
                <a:latin typeface="Helvetica" pitchFamily="2" charset="0"/>
              </a:rPr>
              <a:t>-1.0 + 0.5 + 1.0 – 0.3 = 0.2 &gt; 0</a:t>
            </a:r>
          </a:p>
          <a:p>
            <a:r>
              <a:rPr lang="en-US" sz="2400" dirty="0">
                <a:solidFill>
                  <a:srgbClr val="FF0000"/>
                </a:solidFill>
                <a:latin typeface="Helvetica" pitchFamily="2" charset="0"/>
              </a:rPr>
              <a:t>0.5 + 1.0 – 0.3 = 1.2 &gt; 0</a:t>
            </a:r>
          </a:p>
          <a:p>
            <a:r>
              <a:rPr lang="en-US" sz="2400" dirty="0">
                <a:solidFill>
                  <a:srgbClr val="FF0000"/>
                </a:solidFill>
                <a:latin typeface="Helvetica" pitchFamily="2" charset="0"/>
              </a:rPr>
              <a:t>-0.3 = -0.3 &lt; 0</a:t>
            </a:r>
          </a:p>
          <a:p>
            <a:r>
              <a:rPr lang="en-US" sz="2400" dirty="0">
                <a:solidFill>
                  <a:srgbClr val="FF0000"/>
                </a:solidFill>
                <a:latin typeface="Helvetica" pitchFamily="2" charset="0"/>
              </a:rPr>
              <a:t>-1.0 – 0.3 = -1.3 &lt; 0</a:t>
            </a:r>
          </a:p>
          <a:p>
            <a:r>
              <a:rPr lang="en-US" sz="2400" dirty="0">
                <a:solidFill>
                  <a:srgbClr val="FF0000"/>
                </a:solidFill>
                <a:latin typeface="Helvetica" pitchFamily="2" charset="0"/>
              </a:rPr>
              <a:t>0.5 – 0.3 = 0.2 &gt; 0</a:t>
            </a:r>
          </a:p>
          <a:p>
            <a:pPr marL="0" indent="0">
              <a:buNone/>
            </a:pPr>
            <a:endParaRPr lang="en-US" dirty="0">
              <a:latin typeface="Helvetica" pitchFamily="2" charset="0"/>
            </a:endParaRPr>
          </a:p>
          <a:p>
            <a:pPr marL="0" indent="0">
              <a:buNone/>
            </a:pPr>
            <a:endParaRPr lang="en-US" sz="2400" dirty="0">
              <a:latin typeface="Helvetica" pitchFamily="2" charset="0"/>
            </a:endParaRPr>
          </a:p>
        </p:txBody>
      </p:sp>
      <p:graphicFrame>
        <p:nvGraphicFramePr>
          <p:cNvPr id="4" name="Table 3">
            <a:extLst>
              <a:ext uri="{FF2B5EF4-FFF2-40B4-BE49-F238E27FC236}">
                <a16:creationId xmlns:a16="http://schemas.microsoft.com/office/drawing/2014/main" id="{F305B6C5-8242-2744-A63E-A130428FE3F9}"/>
              </a:ext>
            </a:extLst>
          </p:cNvPr>
          <p:cNvGraphicFramePr>
            <a:graphicFrameLocks noGrp="1"/>
          </p:cNvGraphicFramePr>
          <p:nvPr>
            <p:extLst>
              <p:ext uri="{D42A27DB-BD31-4B8C-83A1-F6EECF244321}">
                <p14:modId xmlns:p14="http://schemas.microsoft.com/office/powerpoint/2010/main" val="1843608088"/>
              </p:ext>
            </p:extLst>
          </p:nvPr>
        </p:nvGraphicFramePr>
        <p:xfrm>
          <a:off x="2197100" y="1385891"/>
          <a:ext cx="4749800" cy="2194560"/>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2854606671"/>
                    </a:ext>
                  </a:extLst>
                </a:gridCol>
                <a:gridCol w="1187450">
                  <a:extLst>
                    <a:ext uri="{9D8B030D-6E8A-4147-A177-3AD203B41FA5}">
                      <a16:colId xmlns:a16="http://schemas.microsoft.com/office/drawing/2014/main" val="2795616025"/>
                    </a:ext>
                  </a:extLst>
                </a:gridCol>
                <a:gridCol w="1187450">
                  <a:extLst>
                    <a:ext uri="{9D8B030D-6E8A-4147-A177-3AD203B41FA5}">
                      <a16:colId xmlns:a16="http://schemas.microsoft.com/office/drawing/2014/main" val="2765316839"/>
                    </a:ext>
                  </a:extLst>
                </a:gridCol>
                <a:gridCol w="1187450">
                  <a:extLst>
                    <a:ext uri="{9D8B030D-6E8A-4147-A177-3AD203B41FA5}">
                      <a16:colId xmlns:a16="http://schemas.microsoft.com/office/drawing/2014/main" val="1913603117"/>
                    </a:ext>
                  </a:extLst>
                </a:gridCol>
              </a:tblGrid>
              <a:tr h="0">
                <a:tc>
                  <a:txBody>
                    <a:bodyPr/>
                    <a:lstStyle/>
                    <a:p>
                      <a:pPr marL="0" marR="0">
                        <a:spcBef>
                          <a:spcPts val="600"/>
                        </a:spcBef>
                        <a:spcAft>
                          <a:spcPts val="0"/>
                        </a:spcAft>
                      </a:pPr>
                      <a:r>
                        <a:rPr lang="en-US" sz="2400" dirty="0">
                          <a:solidFill>
                            <a:schemeClr val="bg1"/>
                          </a:solidFill>
                          <a:effectLst/>
                          <a:latin typeface="Helvetica" pitchFamily="2" charset="0"/>
                        </a:rPr>
                        <a:t>x</a:t>
                      </a:r>
                      <a:r>
                        <a:rPr lang="en-US" sz="2400" baseline="-25000" dirty="0">
                          <a:solidFill>
                            <a:schemeClr val="bg1"/>
                          </a:solidFill>
                          <a:effectLst/>
                          <a:latin typeface="Helvetica" pitchFamily="2" charset="0"/>
                        </a:rPr>
                        <a:t>1</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chemeClr val="bg1"/>
                          </a:solidFill>
                          <a:effectLst/>
                          <a:latin typeface="Helvetica" pitchFamily="2" charset="0"/>
                        </a:rPr>
                        <a:t>x</a:t>
                      </a:r>
                      <a:r>
                        <a:rPr lang="en-US" sz="2400" baseline="-25000" dirty="0">
                          <a:solidFill>
                            <a:schemeClr val="bg1"/>
                          </a:solidFill>
                          <a:effectLst/>
                          <a:latin typeface="Helvetica" pitchFamily="2" charset="0"/>
                        </a:rPr>
                        <a:t>2</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chemeClr val="bg1"/>
                          </a:solidFill>
                          <a:effectLst/>
                          <a:latin typeface="Helvetica" pitchFamily="2" charset="0"/>
                        </a:rPr>
                        <a:t>x</a:t>
                      </a:r>
                      <a:r>
                        <a:rPr lang="en-US" sz="2400" baseline="-25000" dirty="0">
                          <a:solidFill>
                            <a:schemeClr val="bg1"/>
                          </a:solidFill>
                          <a:effectLst/>
                          <a:latin typeface="Helvetica" pitchFamily="2" charset="0"/>
                        </a:rPr>
                        <a:t>3</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chemeClr val="bg1"/>
                          </a:solidFill>
                          <a:effectLst/>
                          <a:latin typeface="Helvetica" pitchFamily="2" charset="0"/>
                        </a:rPr>
                        <a:t>y</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528013"/>
                  </a:ext>
                </a:extLst>
              </a:tr>
              <a:tr h="0">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1563"/>
                  </a:ext>
                </a:extLst>
              </a:tr>
              <a:tr h="0">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1</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727334"/>
                  </a:ext>
                </a:extLst>
              </a:tr>
              <a:tr h="0">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0</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388106"/>
                  </a:ext>
                </a:extLst>
              </a:tr>
              <a:tr h="0">
                <a:tc>
                  <a:txBody>
                    <a:bodyPr/>
                    <a:lstStyle/>
                    <a:p>
                      <a:pPr marL="0" marR="0">
                        <a:spcBef>
                          <a:spcPts val="600"/>
                        </a:spcBef>
                        <a:spcAft>
                          <a:spcPts val="0"/>
                        </a:spcAft>
                      </a:pPr>
                      <a:r>
                        <a:rPr lang="en-US" sz="2400">
                          <a:solidFill>
                            <a:srgbClr val="FF0000"/>
                          </a:solidFill>
                          <a:effectLst/>
                          <a:latin typeface="Helvetica" pitchFamily="2" charset="0"/>
                        </a:rPr>
                        <a:t>1</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0</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0</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525978"/>
                  </a:ext>
                </a:extLst>
              </a:tr>
              <a:tr h="0">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1</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0951925"/>
                  </a:ext>
                </a:extLst>
              </a:tr>
            </a:tbl>
          </a:graphicData>
        </a:graphic>
      </p:graphicFrame>
    </p:spTree>
    <p:extLst>
      <p:ext uri="{BB962C8B-B14F-4D97-AF65-F5344CB8AC3E}">
        <p14:creationId xmlns:p14="http://schemas.microsoft.com/office/powerpoint/2010/main" val="269380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3</a:t>
            </a:r>
          </a:p>
        </p:txBody>
      </p:sp>
      <p:sp>
        <p:nvSpPr>
          <p:cNvPr id="3" name="Content Placeholder 2"/>
          <p:cNvSpPr>
            <a:spLocks noGrp="1"/>
          </p:cNvSpPr>
          <p:nvPr>
            <p:ph idx="1"/>
          </p:nvPr>
        </p:nvSpPr>
        <p:spPr>
          <a:xfrm>
            <a:off x="628650" y="1510748"/>
            <a:ext cx="7886700" cy="5189855"/>
          </a:xfrm>
        </p:spPr>
        <p:txBody>
          <a:bodyPr>
            <a:normAutofit/>
          </a:bodyPr>
          <a:lstStyle/>
          <a:p>
            <a:pPr marL="0" indent="0">
              <a:buNone/>
            </a:pPr>
            <a:r>
              <a:rPr lang="en-US" sz="2400" dirty="0">
                <a:latin typeface="Helvetica" pitchFamily="2" charset="0"/>
              </a:rPr>
              <a:t>The table below shows the Euclidean distance between all pairs of instances in a dataset.</a:t>
            </a:r>
          </a:p>
          <a:p>
            <a:pPr marL="0" indent="0">
              <a:buNone/>
            </a:pPr>
            <a:endParaRPr lang="en-US" sz="2400" dirty="0">
              <a:latin typeface="Helvetica" pitchFamily="2" charset="0"/>
            </a:endParaRPr>
          </a:p>
          <a:p>
            <a:pPr marL="0" indent="0">
              <a:buNone/>
            </a:pPr>
            <a:endParaRPr lang="en-US" sz="2400" dirty="0">
              <a:latin typeface="Helvetica" pitchFamily="2" charset="0"/>
            </a:endParaRPr>
          </a:p>
          <a:p>
            <a:pPr marL="0" indent="0">
              <a:buNone/>
            </a:pPr>
            <a:endParaRPr lang="en-US" sz="2400" dirty="0">
              <a:latin typeface="Helvetica" pitchFamily="2" charset="0"/>
            </a:endParaRPr>
          </a:p>
          <a:p>
            <a:pPr marL="0" indent="0">
              <a:buNone/>
            </a:pPr>
            <a:endParaRPr lang="en-US" sz="2400" dirty="0">
              <a:latin typeface="Helvetica" pitchFamily="2" charset="0"/>
            </a:endParaRPr>
          </a:p>
          <a:p>
            <a:pPr marL="0" indent="0">
              <a:buNone/>
            </a:pPr>
            <a:endParaRPr lang="en-US" sz="2400" dirty="0">
              <a:latin typeface="Helvetica" pitchFamily="2" charset="0"/>
            </a:endParaRPr>
          </a:p>
          <a:p>
            <a:pPr marL="0" indent="0">
              <a:buNone/>
            </a:pPr>
            <a:endParaRPr lang="en-US" sz="2400" dirty="0">
              <a:latin typeface="Helvetica" pitchFamily="2" charset="0"/>
            </a:endParaRPr>
          </a:p>
          <a:p>
            <a:pPr marL="0" indent="0">
              <a:buNone/>
            </a:pPr>
            <a:endParaRPr lang="en-US" sz="2400" dirty="0">
              <a:latin typeface="Helvetica" pitchFamily="2" charset="0"/>
            </a:endParaRPr>
          </a:p>
          <a:p>
            <a:pPr marL="0" indent="0">
              <a:buNone/>
            </a:pPr>
            <a:r>
              <a:rPr lang="en-US" sz="2400" dirty="0">
                <a:latin typeface="Helvetica" pitchFamily="2" charset="0"/>
              </a:rPr>
              <a:t>Perform k-nearest-neighbors (</a:t>
            </a:r>
            <a:r>
              <a:rPr lang="en-US" sz="2400" dirty="0" err="1">
                <a:latin typeface="Helvetica" pitchFamily="2" charset="0"/>
              </a:rPr>
              <a:t>kNN</a:t>
            </a:r>
            <a:r>
              <a:rPr lang="en-US" sz="2400" dirty="0">
                <a:latin typeface="Helvetica" pitchFamily="2" charset="0"/>
              </a:rPr>
              <a:t>) classification with k=3. For each of the 8 instances, write the class (A or B) that would be predicted by </a:t>
            </a:r>
            <a:r>
              <a:rPr lang="en-US" sz="2400" dirty="0" err="1">
                <a:latin typeface="Helvetica" pitchFamily="2" charset="0"/>
              </a:rPr>
              <a:t>kNN</a:t>
            </a:r>
            <a:r>
              <a:rPr lang="en-US" sz="2400" dirty="0">
                <a:latin typeface="Helvetica" pitchFamily="2" charset="0"/>
              </a:rPr>
              <a:t>. </a:t>
            </a:r>
          </a:p>
        </p:txBody>
      </p:sp>
      <p:pic>
        <p:nvPicPr>
          <p:cNvPr id="4" name="Picture 3">
            <a:extLst>
              <a:ext uri="{FF2B5EF4-FFF2-40B4-BE49-F238E27FC236}">
                <a16:creationId xmlns:a16="http://schemas.microsoft.com/office/drawing/2014/main" id="{42A51DF8-521B-4C4A-A28E-0ADF66BF547D}"/>
              </a:ext>
            </a:extLst>
          </p:cNvPr>
          <p:cNvPicPr>
            <a:picLocks noChangeAspect="1"/>
          </p:cNvPicPr>
          <p:nvPr/>
        </p:nvPicPr>
        <p:blipFill>
          <a:blip r:embed="rId2"/>
          <a:stretch>
            <a:fillRect/>
          </a:stretch>
        </p:blipFill>
        <p:spPr>
          <a:xfrm>
            <a:off x="657679" y="2288923"/>
            <a:ext cx="7431076" cy="3075289"/>
          </a:xfrm>
          <a:prstGeom prst="rect">
            <a:avLst/>
          </a:prstGeom>
        </p:spPr>
      </p:pic>
    </p:spTree>
    <p:extLst>
      <p:ext uri="{BB962C8B-B14F-4D97-AF65-F5344CB8AC3E}">
        <p14:creationId xmlns:p14="http://schemas.microsoft.com/office/powerpoint/2010/main" val="38313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3</a:t>
            </a:r>
          </a:p>
        </p:txBody>
      </p:sp>
      <p:sp>
        <p:nvSpPr>
          <p:cNvPr id="3" name="Content Placeholder 2"/>
          <p:cNvSpPr>
            <a:spLocks noGrp="1"/>
          </p:cNvSpPr>
          <p:nvPr>
            <p:ph idx="1"/>
          </p:nvPr>
        </p:nvSpPr>
        <p:spPr>
          <a:xfrm>
            <a:off x="628650" y="1510748"/>
            <a:ext cx="7886700" cy="5189855"/>
          </a:xfrm>
        </p:spPr>
        <p:txBody>
          <a:bodyPr>
            <a:normAutofit/>
          </a:bodyPr>
          <a:lstStyle/>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r>
              <a:rPr lang="en-US" dirty="0">
                <a:solidFill>
                  <a:srgbClr val="FF0000"/>
                </a:solidFill>
                <a:latin typeface="Helvetica" pitchFamily="2" charset="0"/>
              </a:rPr>
              <a:t>Explanation:</a:t>
            </a:r>
          </a:p>
          <a:p>
            <a:pPr marL="0" indent="0">
              <a:buNone/>
            </a:pPr>
            <a:r>
              <a:rPr lang="en-US" sz="2400" dirty="0">
                <a:solidFill>
                  <a:srgbClr val="FF0000"/>
                </a:solidFill>
                <a:latin typeface="Helvetica" pitchFamily="2" charset="0"/>
              </a:rPr>
              <a:t>Instance 1’s 3 nearest neighbors are:</a:t>
            </a:r>
          </a:p>
          <a:p>
            <a:r>
              <a:rPr lang="en-US" sz="2400" dirty="0">
                <a:solidFill>
                  <a:srgbClr val="FF0000"/>
                </a:solidFill>
                <a:latin typeface="Helvetica" pitchFamily="2" charset="0"/>
              </a:rPr>
              <a:t>3 (distance 0.5, class B)</a:t>
            </a:r>
          </a:p>
          <a:p>
            <a:r>
              <a:rPr lang="en-US" sz="2400" dirty="0">
                <a:solidFill>
                  <a:srgbClr val="FF0000"/>
                </a:solidFill>
                <a:latin typeface="Helvetica" pitchFamily="2" charset="0"/>
              </a:rPr>
              <a:t>4 (distance 0.8, class B)</a:t>
            </a:r>
          </a:p>
          <a:p>
            <a:r>
              <a:rPr lang="en-US" sz="2400" dirty="0">
                <a:solidFill>
                  <a:srgbClr val="FF0000"/>
                </a:solidFill>
                <a:latin typeface="Helvetica" pitchFamily="2" charset="0"/>
              </a:rPr>
              <a:t>2 (distance 1.4, class A)</a:t>
            </a:r>
          </a:p>
          <a:p>
            <a:pPr marL="0" indent="0">
              <a:buNone/>
            </a:pPr>
            <a:r>
              <a:rPr lang="en-US" sz="2400" dirty="0">
                <a:solidFill>
                  <a:srgbClr val="FF0000"/>
                </a:solidFill>
                <a:latin typeface="Helvetica" pitchFamily="2" charset="0"/>
              </a:rPr>
              <a:t>Majority vote is class B</a:t>
            </a:r>
          </a:p>
          <a:p>
            <a:pPr marL="0" indent="0">
              <a:buNone/>
            </a:pPr>
            <a:endParaRPr lang="en-US" sz="2400" dirty="0">
              <a:solidFill>
                <a:srgbClr val="FF0000"/>
              </a:solidFill>
              <a:latin typeface="Helvetica" pitchFamily="2" charset="0"/>
            </a:endParaRPr>
          </a:p>
        </p:txBody>
      </p:sp>
      <p:pic>
        <p:nvPicPr>
          <p:cNvPr id="5" name="Picture 4">
            <a:extLst>
              <a:ext uri="{FF2B5EF4-FFF2-40B4-BE49-F238E27FC236}">
                <a16:creationId xmlns:a16="http://schemas.microsoft.com/office/drawing/2014/main" id="{8664D02A-4F14-AB4A-B624-18DCAED93DDF}"/>
              </a:ext>
            </a:extLst>
          </p:cNvPr>
          <p:cNvPicPr>
            <a:picLocks noChangeAspect="1"/>
          </p:cNvPicPr>
          <p:nvPr/>
        </p:nvPicPr>
        <p:blipFill>
          <a:blip r:embed="rId2"/>
          <a:stretch>
            <a:fillRect/>
          </a:stretch>
        </p:blipFill>
        <p:spPr>
          <a:xfrm>
            <a:off x="63500" y="1690689"/>
            <a:ext cx="9017000" cy="977900"/>
          </a:xfrm>
          <a:prstGeom prst="rect">
            <a:avLst/>
          </a:prstGeom>
        </p:spPr>
      </p:pic>
    </p:spTree>
    <p:extLst>
      <p:ext uri="{BB962C8B-B14F-4D97-AF65-F5344CB8AC3E}">
        <p14:creationId xmlns:p14="http://schemas.microsoft.com/office/powerpoint/2010/main" val="109842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4</a:t>
            </a:r>
          </a:p>
        </p:txBody>
      </p:sp>
      <p:sp>
        <p:nvSpPr>
          <p:cNvPr id="3" name="Content Placeholder 2"/>
          <p:cNvSpPr>
            <a:spLocks noGrp="1"/>
          </p:cNvSpPr>
          <p:nvPr>
            <p:ph idx="1"/>
          </p:nvPr>
        </p:nvSpPr>
        <p:spPr>
          <a:xfrm>
            <a:off x="628650" y="1510748"/>
            <a:ext cx="8515350" cy="5189855"/>
          </a:xfrm>
        </p:spPr>
        <p:txBody>
          <a:bodyPr>
            <a:normAutofit/>
          </a:bodyPr>
          <a:lstStyle/>
          <a:p>
            <a:pPr marL="0" indent="0">
              <a:buNone/>
            </a:pPr>
            <a:r>
              <a:rPr lang="en-US" sz="2400" dirty="0">
                <a:latin typeface="Helvetica" pitchFamily="2" charset="0"/>
              </a:rPr>
              <a:t>Suppose you train a classifier on the instances below, using the rule that y=1 if </a:t>
            </a:r>
            <a:r>
              <a:rPr lang="en-US" sz="2400" b="1" dirty="0">
                <a:latin typeface="Helvetica" pitchFamily="2" charset="0"/>
              </a:rPr>
              <a:t>w</a:t>
            </a:r>
            <a:r>
              <a:rPr lang="en-US" sz="2400" baseline="30000" dirty="0">
                <a:latin typeface="Helvetica" pitchFamily="2" charset="0"/>
              </a:rPr>
              <a:t>T</a:t>
            </a:r>
            <a:r>
              <a:rPr lang="en-US" sz="2400" b="1" dirty="0">
                <a:latin typeface="Helvetica" pitchFamily="2" charset="0"/>
              </a:rPr>
              <a:t>x</a:t>
            </a:r>
            <a:r>
              <a:rPr lang="en-US" sz="2400" dirty="0">
                <a:latin typeface="Helvetica" pitchFamily="2" charset="0"/>
              </a:rPr>
              <a:t>≥0 (e.g., a perceptron). Come up with weights </a:t>
            </a:r>
            <a:r>
              <a:rPr lang="en-US" sz="2400" b="1" dirty="0">
                <a:latin typeface="Helvetica" pitchFamily="2" charset="0"/>
              </a:rPr>
              <a:t>w</a:t>
            </a:r>
            <a:r>
              <a:rPr lang="en-US" sz="2400" dirty="0">
                <a:latin typeface="Helvetica" pitchFamily="2" charset="0"/>
              </a:rPr>
              <a:t> that would correctly classify the five instances. </a:t>
            </a:r>
          </a:p>
        </p:txBody>
      </p:sp>
      <p:graphicFrame>
        <p:nvGraphicFramePr>
          <p:cNvPr id="5" name="Table 4">
            <a:extLst>
              <a:ext uri="{FF2B5EF4-FFF2-40B4-BE49-F238E27FC236}">
                <a16:creationId xmlns:a16="http://schemas.microsoft.com/office/drawing/2014/main" id="{D60E924C-9E2D-B64E-9F32-BE9EBE3C69D6}"/>
              </a:ext>
            </a:extLst>
          </p:cNvPr>
          <p:cNvGraphicFramePr>
            <a:graphicFrameLocks noGrp="1"/>
          </p:cNvGraphicFramePr>
          <p:nvPr>
            <p:extLst>
              <p:ext uri="{D42A27DB-BD31-4B8C-83A1-F6EECF244321}">
                <p14:modId xmlns:p14="http://schemas.microsoft.com/office/powerpoint/2010/main" val="4141227822"/>
              </p:ext>
            </p:extLst>
          </p:nvPr>
        </p:nvGraphicFramePr>
        <p:xfrm>
          <a:off x="1600200" y="3024609"/>
          <a:ext cx="5943600" cy="2956560"/>
        </p:xfrm>
        <a:graphic>
          <a:graphicData uri="http://schemas.openxmlformats.org/drawingml/2006/table">
            <a:tbl>
              <a:tblPr/>
              <a:tblGrid>
                <a:gridCol w="1485900">
                  <a:extLst>
                    <a:ext uri="{9D8B030D-6E8A-4147-A177-3AD203B41FA5}">
                      <a16:colId xmlns:a16="http://schemas.microsoft.com/office/drawing/2014/main" val="2222116707"/>
                    </a:ext>
                  </a:extLst>
                </a:gridCol>
                <a:gridCol w="1485900">
                  <a:extLst>
                    <a:ext uri="{9D8B030D-6E8A-4147-A177-3AD203B41FA5}">
                      <a16:colId xmlns:a16="http://schemas.microsoft.com/office/drawing/2014/main" val="424294291"/>
                    </a:ext>
                  </a:extLst>
                </a:gridCol>
                <a:gridCol w="1485900">
                  <a:extLst>
                    <a:ext uri="{9D8B030D-6E8A-4147-A177-3AD203B41FA5}">
                      <a16:colId xmlns:a16="http://schemas.microsoft.com/office/drawing/2014/main" val="1177652440"/>
                    </a:ext>
                  </a:extLst>
                </a:gridCol>
                <a:gridCol w="1485900">
                  <a:extLst>
                    <a:ext uri="{9D8B030D-6E8A-4147-A177-3AD203B41FA5}">
                      <a16:colId xmlns:a16="http://schemas.microsoft.com/office/drawing/2014/main" val="2038210352"/>
                    </a:ext>
                  </a:extLst>
                </a:gridCol>
              </a:tblGrid>
              <a:tr h="0">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x1</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x2</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x3</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y</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346932"/>
                  </a:ext>
                </a:extLst>
              </a:tr>
              <a:tr h="0">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1.0</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-0.5</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64475"/>
                  </a:ext>
                </a:extLst>
              </a:tr>
              <a:tr h="0">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1.0</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361532"/>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010338"/>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5.0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754053"/>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3.0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2.0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589868"/>
                  </a:ext>
                </a:extLst>
              </a:tr>
            </a:tbl>
          </a:graphicData>
        </a:graphic>
      </p:graphicFrame>
      <p:sp>
        <p:nvSpPr>
          <p:cNvPr id="6" name="Rectangle 1">
            <a:extLst>
              <a:ext uri="{FF2B5EF4-FFF2-40B4-BE49-F238E27FC236}">
                <a16:creationId xmlns:a16="http://schemas.microsoft.com/office/drawing/2014/main" id="{585616C5-0C50-9E48-B791-D43E8378A141}"/>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31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4</a:t>
            </a:r>
          </a:p>
        </p:txBody>
      </p:sp>
      <p:sp>
        <p:nvSpPr>
          <p:cNvPr id="3" name="Content Placeholder 2"/>
          <p:cNvSpPr>
            <a:spLocks noGrp="1"/>
          </p:cNvSpPr>
          <p:nvPr>
            <p:ph idx="1"/>
          </p:nvPr>
        </p:nvSpPr>
        <p:spPr>
          <a:xfrm>
            <a:off x="628650" y="1510748"/>
            <a:ext cx="8515350" cy="5189855"/>
          </a:xfrm>
        </p:spPr>
        <p:txBody>
          <a:bodyPr>
            <a:normAutofit/>
          </a:bodyPr>
          <a:lstStyle/>
          <a:p>
            <a:pPr marL="0" indent="0">
              <a:buNone/>
            </a:pPr>
            <a:r>
              <a:rPr lang="en-US" sz="2400" dirty="0">
                <a:solidFill>
                  <a:srgbClr val="FF0000"/>
                </a:solidFill>
                <a:latin typeface="Helvetica" pitchFamily="2" charset="0"/>
              </a:rPr>
              <a:t>Answer(s):</a:t>
            </a: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r>
              <a:rPr lang="en-US" sz="2000" dirty="0">
                <a:solidFill>
                  <a:srgbClr val="FF0000"/>
                </a:solidFill>
                <a:latin typeface="Helvetica" pitchFamily="2" charset="0"/>
              </a:rPr>
              <a:t>There are many possible answers. One way to solve this would be to run through the perceptron algorithm on paper, but you could also solve this by trying different values, seeing the mistakes they would make, and adjusting them to fix those mistakes. For example, you might start by setting w</a:t>
            </a:r>
            <a:r>
              <a:rPr lang="en-US" sz="2000" baseline="-25000" dirty="0">
                <a:solidFill>
                  <a:srgbClr val="FF0000"/>
                </a:solidFill>
                <a:latin typeface="Helvetica" pitchFamily="2" charset="0"/>
              </a:rPr>
              <a:t>2</a:t>
            </a:r>
            <a:r>
              <a:rPr lang="en-US" sz="2000" dirty="0">
                <a:solidFill>
                  <a:srgbClr val="FF0000"/>
                </a:solidFill>
                <a:latin typeface="Helvetica" pitchFamily="2" charset="0"/>
              </a:rPr>
              <a:t> to a negative value because y=0 whenever w</a:t>
            </a:r>
            <a:r>
              <a:rPr lang="en-US" sz="2000" baseline="-25000" dirty="0">
                <a:solidFill>
                  <a:srgbClr val="FF0000"/>
                </a:solidFill>
                <a:latin typeface="Helvetica" pitchFamily="2" charset="0"/>
              </a:rPr>
              <a:t>2</a:t>
            </a:r>
            <a:r>
              <a:rPr lang="en-US" sz="2000" dirty="0">
                <a:solidFill>
                  <a:srgbClr val="FF0000"/>
                </a:solidFill>
                <a:latin typeface="Helvetica" pitchFamily="2" charset="0"/>
              </a:rPr>
              <a:t> is positive, then adjust the other weights so that they give the correct y values.</a:t>
            </a:r>
          </a:p>
        </p:txBody>
      </p:sp>
      <p:sp>
        <p:nvSpPr>
          <p:cNvPr id="6" name="Rectangle 1">
            <a:extLst>
              <a:ext uri="{FF2B5EF4-FFF2-40B4-BE49-F238E27FC236}">
                <a16:creationId xmlns:a16="http://schemas.microsoft.com/office/drawing/2014/main" id="{585616C5-0C50-9E48-B791-D43E8378A141}"/>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B8C1C39-A779-6E4A-9961-73C53305AE68}"/>
              </a:ext>
            </a:extLst>
          </p:cNvPr>
          <p:cNvGraphicFramePr>
            <a:graphicFrameLocks noGrp="1"/>
          </p:cNvGraphicFramePr>
          <p:nvPr>
            <p:extLst>
              <p:ext uri="{D42A27DB-BD31-4B8C-83A1-F6EECF244321}">
                <p14:modId xmlns:p14="http://schemas.microsoft.com/office/powerpoint/2010/main" val="3876043713"/>
              </p:ext>
            </p:extLst>
          </p:nvPr>
        </p:nvGraphicFramePr>
        <p:xfrm>
          <a:off x="1600200" y="2224606"/>
          <a:ext cx="4467225" cy="1971040"/>
        </p:xfrm>
        <a:graphic>
          <a:graphicData uri="http://schemas.openxmlformats.org/drawingml/2006/table">
            <a:tbl>
              <a:tblPr/>
              <a:tblGrid>
                <a:gridCol w="1485900">
                  <a:extLst>
                    <a:ext uri="{9D8B030D-6E8A-4147-A177-3AD203B41FA5}">
                      <a16:colId xmlns:a16="http://schemas.microsoft.com/office/drawing/2014/main" val="3417184986"/>
                    </a:ext>
                  </a:extLst>
                </a:gridCol>
                <a:gridCol w="1504950">
                  <a:extLst>
                    <a:ext uri="{9D8B030D-6E8A-4147-A177-3AD203B41FA5}">
                      <a16:colId xmlns:a16="http://schemas.microsoft.com/office/drawing/2014/main" val="1352836507"/>
                    </a:ext>
                  </a:extLst>
                </a:gridCol>
                <a:gridCol w="1476375">
                  <a:extLst>
                    <a:ext uri="{9D8B030D-6E8A-4147-A177-3AD203B41FA5}">
                      <a16:colId xmlns:a16="http://schemas.microsoft.com/office/drawing/2014/main" val="533303743"/>
                    </a:ext>
                  </a:extLst>
                </a:gridCol>
              </a:tblGrid>
              <a:tr h="0">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w</a:t>
                      </a:r>
                      <a:r>
                        <a:rPr lang="en-US" sz="2400" b="1" i="0" u="none" strike="noStrike" baseline="0" dirty="0">
                          <a:solidFill>
                            <a:srgbClr val="000000"/>
                          </a:solidFill>
                          <a:effectLst/>
                          <a:latin typeface="Arial" panose="020B0604020202020204" pitchFamily="34" charset="0"/>
                        </a:rPr>
                        <a:t>1</a:t>
                      </a:r>
                      <a:endParaRPr lang="en-US" sz="2400" b="1" baseline="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w</a:t>
                      </a:r>
                      <a:r>
                        <a:rPr lang="en-US" sz="2400" b="1" i="0" u="none" strike="noStrike" baseline="0" dirty="0">
                          <a:solidFill>
                            <a:srgbClr val="000000"/>
                          </a:solidFill>
                          <a:effectLst/>
                          <a:latin typeface="Arial" panose="020B0604020202020204" pitchFamily="34" charset="0"/>
                        </a:rPr>
                        <a:t>2</a:t>
                      </a:r>
                      <a:endParaRPr lang="en-US" sz="2400" b="1" baseline="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w</a:t>
                      </a:r>
                      <a:r>
                        <a:rPr lang="en-US" sz="2400" b="1" i="0" u="none" strike="noStrike" baseline="0" dirty="0">
                          <a:solidFill>
                            <a:srgbClr val="000000"/>
                          </a:solidFill>
                          <a:effectLst/>
                          <a:latin typeface="Arial" panose="020B0604020202020204" pitchFamily="34" charset="0"/>
                        </a:rPr>
                        <a:t>3</a:t>
                      </a:r>
                      <a:endParaRPr lang="en-US" sz="2400" b="1" baseline="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530302"/>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8870391"/>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0.5</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35468"/>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1.5</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-2</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297771"/>
                  </a:ext>
                </a:extLst>
              </a:tr>
            </a:tbl>
          </a:graphicData>
        </a:graphic>
      </p:graphicFrame>
      <p:sp>
        <p:nvSpPr>
          <p:cNvPr id="7" name="Rectangle 1">
            <a:extLst>
              <a:ext uri="{FF2B5EF4-FFF2-40B4-BE49-F238E27FC236}">
                <a16:creationId xmlns:a16="http://schemas.microsoft.com/office/drawing/2014/main" id="{78A8D99A-9B68-1444-8079-CDC811F64DB5}"/>
              </a:ext>
            </a:extLst>
          </p:cNvPr>
          <p:cNvSpPr>
            <a:spLocks noChangeArrowheads="1"/>
          </p:cNvSpPr>
          <p:nvPr/>
        </p:nvSpPr>
        <p:spPr bwMode="auto">
          <a:xfrm>
            <a:off x="1410736" y="252809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9978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18007</TotalTime>
  <Words>594</Words>
  <Application>Microsoft Macintosh PowerPoint</Application>
  <PresentationFormat>On-screen Show (4:3)</PresentationFormat>
  <Paragraphs>149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vt:lpstr>
      <vt:lpstr>Times New Roman</vt:lpstr>
      <vt:lpstr>Office Theme</vt:lpstr>
      <vt:lpstr>Problem 1</vt:lpstr>
      <vt:lpstr>Problem 1</vt:lpstr>
      <vt:lpstr>Problem 1</vt:lpstr>
      <vt:lpstr>Problem 2</vt:lpstr>
      <vt:lpstr>Problem 2</vt:lpstr>
      <vt:lpstr>Problem 3</vt:lpstr>
      <vt:lpstr>Problem 3</vt:lpstr>
      <vt:lpstr>Problem 4</vt:lpstr>
      <vt:lpstr>Problem 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Paul</dc:creator>
  <cp:lastModifiedBy>Michael Paul</cp:lastModifiedBy>
  <cp:revision>966</cp:revision>
  <cp:lastPrinted>2018-09-11T20:49:10Z</cp:lastPrinted>
  <dcterms:created xsi:type="dcterms:W3CDTF">2016-08-20T00:24:39Z</dcterms:created>
  <dcterms:modified xsi:type="dcterms:W3CDTF">2018-09-13T22:38:54Z</dcterms:modified>
</cp:coreProperties>
</file>