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76" r:id="rId3"/>
    <p:sldId id="391" r:id="rId4"/>
    <p:sldId id="323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324" r:id="rId14"/>
    <p:sldId id="283" r:id="rId15"/>
    <p:sldId id="400" r:id="rId16"/>
    <p:sldId id="401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2" r:id="rId25"/>
    <p:sldId id="402" r:id="rId26"/>
    <p:sldId id="411" r:id="rId27"/>
    <p:sldId id="41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3259"/>
  </p:normalViewPr>
  <p:slideViewPr>
    <p:cSldViewPr snapToGrid="0" snapToObjects="1">
      <p:cViewPr varScale="1">
        <p:scale>
          <a:sx n="96" d="100"/>
          <a:sy n="96" d="100"/>
        </p:scale>
        <p:origin x="9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6906-F115-3743-8409-1CC621CF8DD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A14B-CE4A-A746-BF13-41963408A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1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www.info.ucl.ac.be</a:t>
            </a:r>
            <a:r>
              <a:rPr lang="en-US" dirty="0"/>
              <a:t>/~</a:t>
            </a:r>
            <a:r>
              <a:rPr lang="en-US" dirty="0" err="1"/>
              <a:t>pdupont</a:t>
            </a:r>
            <a:r>
              <a:rPr lang="en-US" dirty="0"/>
              <a:t>/</a:t>
            </a:r>
            <a:r>
              <a:rPr lang="en-US" dirty="0" err="1"/>
              <a:t>pdupont</a:t>
            </a:r>
            <a:r>
              <a:rPr lang="en-US" dirty="0"/>
              <a:t>/pdf/Capacity_n4.pdf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8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00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77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0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3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/pdf/0904.3664v1.pdf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A14B-CE4A-A746-BF13-41963408AD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5B2E-8515-7D4D-BB1C-6F79B2B3D393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ingkaikong.blogspot.com/2016/12/machine-learning-8-support-vector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ingkaikong.blogspot.com/2016/12/machine-learning-8-support-vector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122363"/>
            <a:ext cx="854964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7"/>
            <a:ext cx="7543800" cy="3255963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INFO-4604, Applied Machine Learning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University of Colorado Boulder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September 27, 2018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Prof. Michael Paul</a:t>
            </a:r>
          </a:p>
        </p:txBody>
      </p:sp>
    </p:spTree>
    <p:extLst>
      <p:ext uri="{BB962C8B-B14F-4D97-AF65-F5344CB8AC3E}">
        <p14:creationId xmlns:p14="http://schemas.microsoft.com/office/powerpoint/2010/main" val="132488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 Classification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0490" y="1825624"/>
            <a:ext cx="7983864" cy="485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the general case, SVM uses this loss function: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w; x</a:t>
            </a:r>
            <a:r>
              <a:rPr lang="en-US" sz="2600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) =    0,  		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sz="26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2600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600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600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600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) ≥ 1</a:t>
            </a: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	         -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sz="26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2600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600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600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600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),	otherwise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learning goal of SVMs when the data are not linearly separable is to minimize: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½ ||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||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+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L(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inverse	            training</a:t>
            </a:r>
            <a:br>
              <a:rPr lang="en-US" sz="22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	margin	              loss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198079" y="2683237"/>
            <a:ext cx="235795" cy="114630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 rot="5400000">
            <a:off x="2021947" y="5219882"/>
            <a:ext cx="266856" cy="1092875"/>
          </a:xfrm>
          <a:prstGeom prst="rightBrac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64309" y="5380036"/>
            <a:ext cx="266856" cy="746449"/>
          </a:xfrm>
          <a:prstGeom prst="rightBrac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93661" y="5172613"/>
            <a:ext cx="3710550" cy="1508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SVMs also use L2 regularization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i="1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 is like </a:t>
            </a:r>
            <a:r>
              <a:rPr lang="el-GR" sz="2200" dirty="0">
                <a:latin typeface="Helvetica" charset="0"/>
                <a:ea typeface="Helvetica" charset="0"/>
                <a:cs typeface="Helvetica" charset="0"/>
              </a:rPr>
              <a:t>λ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 from before, but larger </a:t>
            </a:r>
            <a:r>
              <a:rPr lang="en-US" sz="2200" i="1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 → lower loss</a:t>
            </a:r>
          </a:p>
        </p:txBody>
      </p:sp>
    </p:spTree>
    <p:extLst>
      <p:ext uri="{BB962C8B-B14F-4D97-AF65-F5344CB8AC3E}">
        <p14:creationId xmlns:p14="http://schemas.microsoft.com/office/powerpoint/2010/main" val="1542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 Classification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0490" y="1825624"/>
            <a:ext cx="7983864" cy="485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Like perceptron, the SVM function can be minimized using stochastic (sub)gradient descent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With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sklearn’s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SGDClassifier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class, SVM can be implemented by setting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loss=</a:t>
            </a:r>
            <a:r>
              <a:rPr lang="fr-FR" sz="2400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hinge</a:t>
            </a:r>
            <a:r>
              <a:rPr lang="fr-FR" sz="2400" dirty="0">
                <a:latin typeface="Courier New" charset="0"/>
                <a:ea typeface="Courier New" charset="0"/>
                <a:cs typeface="Courier New" charset="0"/>
              </a:rPr>
              <a:t>’</a:t>
            </a:r>
          </a:p>
          <a:p>
            <a:endParaRPr lang="fr-FR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Other implementations (usually using different optimization algorithms than SGD)</a:t>
            </a:r>
          </a:p>
          <a:p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Liblinear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LIBSVM (both used by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sklearn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SVM-light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4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Margins: 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67153"/>
            <a:ext cx="8305800" cy="506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0359" y="5673012"/>
            <a:ext cx="3135086" cy="84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Margins: Summary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20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Classifiers with large margins are more likely to have better generalization, less overfitting</a:t>
            </a:r>
          </a:p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Hyperparameter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controls the tradeoff between margin size and classification error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large margin principle is another justification for L2 regularization that you saw earlier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Since the size of the margin is inversely proportional to the L2 norm of the weight vector</a:t>
            </a:r>
          </a:p>
        </p:txBody>
      </p:sp>
    </p:spTree>
    <p:extLst>
      <p:ext uri="{BB962C8B-B14F-4D97-AF65-F5344CB8AC3E}">
        <p14:creationId xmlns:p14="http://schemas.microsoft.com/office/powerpoint/2010/main" val="139165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Trick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It turns out that the optimal solution for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is equivalent to: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l-GR" sz="3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l-GR" sz="4600" dirty="0"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sz="32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sz="3200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sz="32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3200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 in the loss function and prediction functions, we can replace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with </a:t>
            </a:r>
            <a:r>
              <a:rPr lang="el-GR" sz="3600" dirty="0"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l-GR" sz="3200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is only nonzero for support vectors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This summation can therefore skip over all other instances, making this calculation more efficient.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9405" y="2537926"/>
            <a:ext cx="371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Combination of each training instance’s feature vector, weighted by </a:t>
            </a:r>
            <a:r>
              <a:rPr lang="el-GR" sz="2400" dirty="0">
                <a:latin typeface="Times" charset="0"/>
                <a:ea typeface="Times" charset="0"/>
                <a:cs typeface="Times" charset="0"/>
              </a:rPr>
              <a:t>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4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Trick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the loss function and prediction functions, we can replace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with </a:t>
            </a:r>
            <a:r>
              <a:rPr lang="el-GR" sz="3600" dirty="0"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Now this looks similar to weighted nearest neighbor classification, where the “similarity” between an instance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another instance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is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this is additionally weighted by </a:t>
            </a:r>
            <a:r>
              <a:rPr lang="el-GR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Learning goal is now to learn </a:t>
            </a:r>
            <a:r>
              <a:rPr lang="el-GR" sz="3200" b="1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instead of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How? More complex than before…</a:t>
            </a:r>
          </a:p>
        </p:txBody>
      </p:sp>
    </p:spTree>
    <p:extLst>
      <p:ext uri="{BB962C8B-B14F-4D97-AF65-F5344CB8AC3E}">
        <p14:creationId xmlns:p14="http://schemas.microsoft.com/office/powerpoint/2010/main" val="110768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Loosely, a kernel function is a similarity function between two instances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General kernel trick: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Replace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with </a:t>
            </a:r>
            <a:r>
              <a:rPr lang="el-GR" sz="3600" dirty="0"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b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)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linear kernel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function for an SVM is: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k(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endParaRPr lang="en-US" b="1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3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happens if we define the kernel function in some other way? </a:t>
            </a: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Then it won’t be true that </a:t>
            </a:r>
            <a:r>
              <a:rPr lang="el-GR" sz="3600" dirty="0"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But: kernels can be defined so that,</a:t>
            </a:r>
          </a:p>
          <a:p>
            <a:pPr marL="0" indent="0">
              <a:buNone/>
            </a:pPr>
            <a:r>
              <a:rPr lang="en-US" sz="3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l-GR" sz="3600" dirty="0"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l-GR" i="1" dirty="0">
                <a:latin typeface="Helvetica" charset="0"/>
                <a:ea typeface="Helvetica" charset="0"/>
                <a:cs typeface="Helvetica" charset="0"/>
              </a:rPr>
              <a:t>φ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),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where </a:t>
            </a:r>
            <a:r>
              <a:rPr lang="el-GR" i="1" dirty="0">
                <a:latin typeface="Helvetica" charset="0"/>
                <a:ea typeface="Helvetica" charset="0"/>
                <a:cs typeface="Helvetica" charset="0"/>
              </a:rPr>
              <a:t>φ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is some other feature representation.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62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Functions: Polynomial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polynomial kernel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function is defined as: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k(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(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+ c)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d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If d=2 (quadratic kernel), then it turns out that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3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l-GR" sz="3600" dirty="0"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l-GR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l-GR" i="1" dirty="0">
                <a:latin typeface="Helvetica" charset="0"/>
                <a:ea typeface="Helvetica" charset="0"/>
                <a:cs typeface="Helvetica" charset="0"/>
              </a:rPr>
              <a:t>φ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" r="46326" b="-10049"/>
          <a:stretch/>
        </p:blipFill>
        <p:spPr>
          <a:xfrm>
            <a:off x="801889" y="5363507"/>
            <a:ext cx="7185659" cy="690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3675" t="-4710" r="-1" b="-1"/>
          <a:stretch/>
        </p:blipFill>
        <p:spPr>
          <a:xfrm>
            <a:off x="2313278" y="6053536"/>
            <a:ext cx="6202072" cy="6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Functions: Polynomial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0480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other words, using a quadratic kernel is equivalent to using a standard SVM where you’ve expanded the feature vectors to include: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Each original feature value (times a constant)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Each feature value squared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product of each pair of feature values (times a constant)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This can be especially useful, since it can capture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interactions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between features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Without the kernel trick, this large feature set would be computationally expensive to work with.</a:t>
            </a:r>
          </a:p>
        </p:txBody>
      </p:sp>
    </p:spTree>
    <p:extLst>
      <p:ext uri="{BB962C8B-B14F-4D97-AF65-F5344CB8AC3E}">
        <p14:creationId xmlns:p14="http://schemas.microsoft.com/office/powerpoint/2010/main" val="22789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497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Two important concepts: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Margins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683016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59" y="6077978"/>
            <a:ext cx="5830455" cy="692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general, the kernel trick can create new features as nonlinear combinations of the old features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Data that are not linearly separable in the original feature space might be separable in the new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68" y="3504579"/>
            <a:ext cx="2972909" cy="2759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727" y="3670180"/>
            <a:ext cx="3532795" cy="2428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795" y="4703276"/>
            <a:ext cx="1421714" cy="6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Functions: RBF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radial basis function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(RBF kernel) is: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k(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exp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(-</a:t>
            </a:r>
            <a:r>
              <a:rPr lang="el-GR" sz="3200" dirty="0">
                <a:latin typeface="Times" charset="0"/>
                <a:ea typeface="Times" charset="0"/>
                <a:cs typeface="Times" charset="0"/>
              </a:rPr>
              <a:t>γ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||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–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||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2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One of the most popular SVM kernels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Related to the Gaussian/normal distribution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Interpretation as expanded feature vector?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It actually maps to a feature vector with infinitely many features… so technically equivalent, but impossible to implement without using the kernel trick.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9486" y="3102072"/>
            <a:ext cx="3788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squared Euclidean distance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4775875" y="2261014"/>
            <a:ext cx="338701" cy="1323250"/>
          </a:xfrm>
          <a:prstGeom prst="rightBrac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Functions: RBF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04" y="1594078"/>
            <a:ext cx="5464790" cy="458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901" y="6382137"/>
            <a:ext cx="866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dirty="0">
                <a:hlinkClick r:id="rId4"/>
              </a:rPr>
              <a:t>qingkaikong.blogspot.com/2016/12/machine-learning-8-support-vector.html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9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Functions: RBF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00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radial basis function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(RBF kernel) is: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k(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exp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(-</a:t>
            </a:r>
            <a:r>
              <a:rPr lang="el-GR" sz="32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γ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||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–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||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2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addition to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l-GR" sz="3200" dirty="0">
                <a:latin typeface="Times" charset="0"/>
                <a:ea typeface="Times" charset="0"/>
                <a:cs typeface="Times" charset="0"/>
              </a:rPr>
              <a:t>γ</a:t>
            </a:r>
            <a:r>
              <a:rPr lang="el-GR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also affects overfitting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</a:t>
            </a:r>
            <a:r>
              <a:rPr lang="el-GR" sz="3200" dirty="0">
                <a:latin typeface="Times" charset="0"/>
                <a:ea typeface="Times" charset="0"/>
                <a:cs typeface="Times" charset="0"/>
              </a:rPr>
              <a:t>γ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→ small differences in distance between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 err="1">
                <a:latin typeface="Helvetica" charset="0"/>
                <a:ea typeface="Helvetica" charset="0"/>
                <a:cs typeface="Helvetica" charset="0"/>
              </a:rPr>
              <a:t>j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are magnified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This will cause the classifier to fit the training data better, but may do worse on future data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19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Functions: RBF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05" y="1526542"/>
            <a:ext cx="5464790" cy="4588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901" y="6382137"/>
            <a:ext cx="866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dirty="0">
                <a:hlinkClick r:id="rId4"/>
              </a:rPr>
              <a:t>qingkaikong.blogspot.com/2016/12/machine-learning-8-support-vector.html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7557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Methods: Summary (1)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49208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SVM is a reformulation of SVM that uses similarity between instances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 make a prediction for a new instance, need to calculate kernel function for the new instance and all training instances that are the support vectors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SVM is equivalent to an SVM with a expanded feature set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Sometimes there is an intuitive interpretation of what the “new” features mean; sometimes not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SVM with a linear kernel is equivalent to a standard SVM</a:t>
            </a:r>
          </a:p>
        </p:txBody>
      </p:sp>
    </p:spTree>
    <p:extLst>
      <p:ext uri="{BB962C8B-B14F-4D97-AF65-F5344CB8AC3E}">
        <p14:creationId xmlns:p14="http://schemas.microsoft.com/office/powerpoint/2010/main" val="753794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Methods: Summary (2)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49208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Kernels can be useful when your data has a small number of features and/or when the dataset is not linearly separable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 kernels are prone to overfitting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High degree polynomial; RBF with high scaling parameter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SVM has additional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hyperparameters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you have to choose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Type of kernel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Parameters of kernel (e.g., d in polynomial, </a:t>
            </a:r>
            <a:r>
              <a:rPr lang="el-GR" dirty="0">
                <a:latin typeface="Times" charset="0"/>
                <a:ea typeface="Times" charset="0"/>
                <a:cs typeface="Times" charset="0"/>
              </a:rPr>
              <a:t>γ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in RBF)</a:t>
            </a:r>
          </a:p>
        </p:txBody>
      </p:sp>
    </p:spTree>
    <p:extLst>
      <p:ext uri="{BB962C8B-B14F-4D97-AF65-F5344CB8AC3E}">
        <p14:creationId xmlns:p14="http://schemas.microsoft.com/office/powerpoint/2010/main" val="1649835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Methods: Summary (3)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49208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Also be aware that: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Kernel methods not unique to SVM (invented long before, for perceptron), but popularized by it.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Lots of other kernel functions not shown here, but these are the most common.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Specialized kernels exist for certain types of data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(e.g., biological sequences, syntax trees)</a:t>
            </a:r>
          </a:p>
        </p:txBody>
      </p:sp>
    </p:spTree>
    <p:extLst>
      <p:ext uri="{BB962C8B-B14F-4D97-AF65-F5344CB8AC3E}">
        <p14:creationId xmlns:p14="http://schemas.microsoft.com/office/powerpoint/2010/main" val="144026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690689"/>
            <a:ext cx="4699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Linear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49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Perceptron: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	f(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    1,  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≥ 0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   -1,  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&lt; 0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SVM: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	f(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    1,  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≥ 1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   -1,  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≤ -1</a:t>
            </a:r>
          </a:p>
        </p:txBody>
      </p:sp>
      <p:sp>
        <p:nvSpPr>
          <p:cNvPr id="4" name="Left Brace 3"/>
          <p:cNvSpPr/>
          <p:nvPr/>
        </p:nvSpPr>
        <p:spPr>
          <a:xfrm>
            <a:off x="2625452" y="2585954"/>
            <a:ext cx="235795" cy="114630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2625451" y="4903058"/>
            <a:ext cx="235795" cy="114630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43804" y="5060712"/>
            <a:ext cx="3676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Two different boundaries for positive vs negative</a:t>
            </a:r>
          </a:p>
        </p:txBody>
      </p:sp>
    </p:spTree>
    <p:extLst>
      <p:ext uri="{BB962C8B-B14F-4D97-AF65-F5344CB8AC3E}">
        <p14:creationId xmlns:p14="http://schemas.microsoft.com/office/powerpoint/2010/main" val="11734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 Classification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67153"/>
            <a:ext cx="8305800" cy="506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0359" y="5673012"/>
            <a:ext cx="3135086" cy="84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margin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is the distance between the two boundaries.</a:t>
            </a: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support vectors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are the instances at the boundaries (when 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= 1 or -1)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Or within the boundaries, if not linearly separable</a:t>
            </a:r>
          </a:p>
          <a:p>
            <a:pPr marL="0" indent="0">
              <a:buNone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goal of SVMs is to learn the boundaries to make the margin as large as possible (while still correctly classifying the instances)</a:t>
            </a:r>
          </a:p>
          <a:p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maximum margin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579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size of the margin is: 2 / ||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||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Recall: ||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|| is the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L2 norm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of the weight vector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Smaller weights → larger margin</a:t>
            </a:r>
          </a:p>
          <a:p>
            <a:pPr marL="0" indent="0">
              <a:buNone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Learning goal: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Maximize 2 / ||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||, subject to the constraints that all instances are correctly classified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Turn it into minimization problem by taking the inverse: ½ ||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||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Can also square the L2 norm (makes the calculus easier), just like with L2 regularization: ½ ||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||</a:t>
            </a:r>
            <a:r>
              <a:rPr lang="en-US" sz="2600" baseline="30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8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size of the margin is: 2 / ||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||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Recall: ||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|| is the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L2 norm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of the weight vector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Smaller weights → larger margin</a:t>
            </a:r>
          </a:p>
          <a:p>
            <a:pPr marL="0" indent="0">
              <a:buNone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Learning goal: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Minimize:</a:t>
            </a: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Subject to the constraints: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91" y="4197480"/>
            <a:ext cx="10795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10" y="5636258"/>
            <a:ext cx="40259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3176" y="3900196"/>
            <a:ext cx="36762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Only possible to satisfy these constraints if the instances are linearly separable!</a:t>
            </a:r>
          </a:p>
        </p:txBody>
      </p:sp>
    </p:spTree>
    <p:extLst>
      <p:ext uri="{BB962C8B-B14F-4D97-AF65-F5344CB8AC3E}">
        <p14:creationId xmlns:p14="http://schemas.microsoft.com/office/powerpoint/2010/main" val="11883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Large Margin Classification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0490" y="1825624"/>
            <a:ext cx="7983864" cy="4680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the general case, SVM uses this loss function: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w; x</a:t>
            </a:r>
            <a:r>
              <a:rPr lang="en-US" sz="2600" b="1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) =    0,  		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sz="26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2600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600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600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600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) ≥ 1</a:t>
            </a: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	         -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sz="26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2600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600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600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600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),	otherwise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198079" y="2683237"/>
            <a:ext cx="235795" cy="114630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143384"/>
            <a:ext cx="3810000" cy="2378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3176" y="4404049"/>
            <a:ext cx="349117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Same as perceptron, but 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sz="24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2400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400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400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400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) ≥ 1 instead of 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sz="24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2400" b="1" dirty="0" err="1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2400" baseline="30000" dirty="0" err="1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400" b="1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400" b="1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) ≥ 0</a:t>
            </a:r>
          </a:p>
        </p:txBody>
      </p:sp>
    </p:spTree>
    <p:extLst>
      <p:ext uri="{BB962C8B-B14F-4D97-AF65-F5344CB8AC3E}">
        <p14:creationId xmlns:p14="http://schemas.microsoft.com/office/powerpoint/2010/main" val="4178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17781</TotalTime>
  <Words>1083</Words>
  <Application>Microsoft Macintosh PowerPoint</Application>
  <PresentationFormat>On-screen Show (4:3)</PresentationFormat>
  <Paragraphs>188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Helvetica</vt:lpstr>
      <vt:lpstr>Times</vt:lpstr>
      <vt:lpstr>Office Theme</vt:lpstr>
      <vt:lpstr>Support Vector Machines</vt:lpstr>
      <vt:lpstr>Today</vt:lpstr>
      <vt:lpstr>Large Margin Classification</vt:lpstr>
      <vt:lpstr>Linear Predictions</vt:lpstr>
      <vt:lpstr>Large Margin Classification</vt:lpstr>
      <vt:lpstr>Large Margin Classification</vt:lpstr>
      <vt:lpstr>Large Margin Classification</vt:lpstr>
      <vt:lpstr>Large Margin Classification</vt:lpstr>
      <vt:lpstr>Large Margin Classification</vt:lpstr>
      <vt:lpstr>Large Margin Classification</vt:lpstr>
      <vt:lpstr>Large Margin Classification</vt:lpstr>
      <vt:lpstr>Large Margins: Summary</vt:lpstr>
      <vt:lpstr>Large Margins: Summary</vt:lpstr>
      <vt:lpstr>Kernel Trick</vt:lpstr>
      <vt:lpstr>Kernel Trick</vt:lpstr>
      <vt:lpstr>Kernel Functions</vt:lpstr>
      <vt:lpstr>Kernel Functions</vt:lpstr>
      <vt:lpstr>Kernel Functions: Polynomial</vt:lpstr>
      <vt:lpstr>Kernel Functions: Polynomial</vt:lpstr>
      <vt:lpstr>Kernel Functions</vt:lpstr>
      <vt:lpstr>Kernel Functions: RBF</vt:lpstr>
      <vt:lpstr>Kernel Functions: RBF</vt:lpstr>
      <vt:lpstr>Kernel Functions: RBF</vt:lpstr>
      <vt:lpstr>Kernel Functions: RBF</vt:lpstr>
      <vt:lpstr>Kernel Methods: Summary (1)</vt:lpstr>
      <vt:lpstr>Kernel Methods: Summary (2)</vt:lpstr>
      <vt:lpstr>Kernel Methods: Summary (3)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Paul</dc:creator>
  <cp:lastModifiedBy>Michael Paul</cp:lastModifiedBy>
  <cp:revision>1030</cp:revision>
  <cp:lastPrinted>2017-09-14T04:05:14Z</cp:lastPrinted>
  <dcterms:created xsi:type="dcterms:W3CDTF">2016-08-20T00:24:39Z</dcterms:created>
  <dcterms:modified xsi:type="dcterms:W3CDTF">2018-09-26T16:21:41Z</dcterms:modified>
</cp:coreProperties>
</file>