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1" r:id="rId3"/>
    <p:sldId id="268" r:id="rId4"/>
    <p:sldId id="269" r:id="rId5"/>
    <p:sldId id="270" r:id="rId6"/>
    <p:sldId id="266" r:id="rId7"/>
    <p:sldId id="271" r:id="rId8"/>
    <p:sldId id="265" r:id="rId9"/>
    <p:sldId id="272" r:id="rId10"/>
  </p:sldIdLst>
  <p:sldSz cx="9144000" cy="5715000" type="screen16x10"/>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1B23624-72A8-4C41-A5BB-0D5645CF6BB2}">
          <p14:sldIdLst>
            <p14:sldId id="257"/>
            <p14:sldId id="261"/>
            <p14:sldId id="268"/>
            <p14:sldId id="269"/>
            <p14:sldId id="270"/>
            <p14:sldId id="266"/>
            <p14:sldId id="271"/>
            <p14:sldId id="265"/>
            <p14:sldId id="272"/>
          </p14:sldIdLst>
        </p14:section>
      </p14:sectionLst>
    </p:ex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阿部　希駿" initials="阿部　希駿" lastIdx="1" clrIdx="0">
    <p:extLst>
      <p:ext uri="{19B8F6BF-5375-455C-9EA6-DF929625EA0E}">
        <p15:presenceInfo xmlns:p15="http://schemas.microsoft.com/office/powerpoint/2012/main" userId="阿部　希駿"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F3D5"/>
    <a:srgbClr val="E7F3FF"/>
    <a:srgbClr val="EDF2FF"/>
    <a:srgbClr val="CDE4FF"/>
    <a:srgbClr val="A1FFF7"/>
    <a:srgbClr val="FFF4D5"/>
    <a:srgbClr val="FFD1D1"/>
    <a:srgbClr val="EDBFBF"/>
    <a:srgbClr val="FFA5C7"/>
    <a:srgbClr val="7CA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55" autoAdjust="0"/>
    <p:restoredTop sz="94678"/>
  </p:normalViewPr>
  <p:slideViewPr>
    <p:cSldViewPr snapToGrid="0" snapToObjects="1">
      <p:cViewPr varScale="1">
        <p:scale>
          <a:sx n="165" d="100"/>
          <a:sy n="165" d="100"/>
        </p:scale>
        <p:origin x="224" y="264"/>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75355"/>
            <a:ext cx="7772400" cy="1225021"/>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09845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29170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28865"/>
            <a:ext cx="2057400" cy="4876271"/>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28865"/>
            <a:ext cx="6019800" cy="4876271"/>
          </a:xfrm>
        </p:spPr>
        <p:txBody>
          <a:bodyPr vert="eaVert"/>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225810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80858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672417"/>
            <a:ext cx="7772400" cy="113506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CA346BF-520C-8945-8905-F8B705749369}" type="datetimeFigureOut">
              <a:rPr kumimoji="1" lang="ja-JP" altLang="en-US" smtClean="0"/>
              <a:t>2019/2/3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66372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9266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CA346BF-520C-8945-8905-F8B705749369}" type="datetimeFigureOut">
              <a:rPr kumimoji="1" lang="ja-JP" altLang="en-US" smtClean="0"/>
              <a:t>2019/2/3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425256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CA346BF-520C-8945-8905-F8B705749369}" type="datetimeFigureOut">
              <a:rPr kumimoji="1" lang="ja-JP" altLang="en-US" smtClean="0"/>
              <a:t>2019/2/3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06656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A346BF-520C-8945-8905-F8B705749369}" type="datetimeFigureOut">
              <a:rPr kumimoji="1" lang="ja-JP" altLang="en-US" smtClean="0"/>
              <a:t>2019/2/3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63896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27542"/>
            <a:ext cx="3008313" cy="968375"/>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389532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000500"/>
            <a:ext cx="5486400" cy="472282"/>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CA346BF-520C-8945-8905-F8B705749369}" type="datetimeFigureOut">
              <a:rPr kumimoji="1" lang="ja-JP" altLang="en-US" smtClean="0"/>
              <a:t>2019/2/3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8836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BCA346BF-520C-8945-8905-F8B705749369}" type="datetimeFigureOut">
              <a:rPr kumimoji="1" lang="ja-JP" altLang="en-US" smtClean="0"/>
              <a:t>2019/2/3</a:t>
            </a:fld>
            <a:endParaRPr kumimoji="1" lang="ja-JP" altLang="en-US"/>
          </a:p>
        </p:txBody>
      </p:sp>
      <p:sp>
        <p:nvSpPr>
          <p:cNvPr id="5" name="フッター プレースホルダー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C4F88FA-A6A0-2F46-98C4-D0DC1B9071C4}" type="slidenum">
              <a:rPr kumimoji="1" lang="ja-JP" altLang="en-US" smtClean="0"/>
              <a:t>‹#›</a:t>
            </a:fld>
            <a:endParaRPr kumimoji="1" lang="ja-JP" altLang="en-US"/>
          </a:p>
        </p:txBody>
      </p:sp>
    </p:spTree>
    <p:extLst>
      <p:ext uri="{BB962C8B-B14F-4D97-AF65-F5344CB8AC3E}">
        <p14:creationId xmlns:p14="http://schemas.microsoft.com/office/powerpoint/2010/main" val="112277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E67FA23E-2C90-9A4B-9F63-39FFBE18D1A8}"/>
              </a:ext>
            </a:extLst>
          </p:cNvPr>
          <p:cNvGrpSpPr/>
          <p:nvPr/>
        </p:nvGrpSpPr>
        <p:grpSpPr>
          <a:xfrm>
            <a:off x="-3" y="33675"/>
            <a:ext cx="9144001" cy="584775"/>
            <a:chOff x="-3" y="33675"/>
            <a:chExt cx="9144001" cy="584775"/>
          </a:xfrm>
        </p:grpSpPr>
        <p:sp>
          <p:nvSpPr>
            <p:cNvPr id="12" name="テキスト ボックス 11">
              <a:extLst>
                <a:ext uri="{FF2B5EF4-FFF2-40B4-BE49-F238E27FC236}">
                  <a16:creationId xmlns:a16="http://schemas.microsoft.com/office/drawing/2014/main" id="{1C66A428-6F9B-974F-B418-A863B8BD4C01}"/>
                </a:ext>
              </a:extLst>
            </p:cNvPr>
            <p:cNvSpPr txBox="1"/>
            <p:nvPr/>
          </p:nvSpPr>
          <p:spPr>
            <a:xfrm>
              <a:off x="-3" y="33675"/>
              <a:ext cx="7415989" cy="584775"/>
            </a:xfrm>
            <a:prstGeom prst="rect">
              <a:avLst/>
            </a:prstGeom>
            <a:noFill/>
          </p:spPr>
          <p:txBody>
            <a:bodyPr wrap="square" rtlCol="0">
              <a:spAutoFit/>
            </a:bodyPr>
            <a:lstStyle/>
            <a:p>
              <a:r>
                <a:rPr lang="en-US" altLang="ja-JP" sz="3200" dirty="0">
                  <a:latin typeface="Hiragino Kaku Gothic ProN W3" panose="020B0300000000000000" pitchFamily="34" charset="-128"/>
                  <a:ea typeface="Hiragino Kaku Gothic ProN W3" panose="020B0300000000000000" pitchFamily="34" charset="-128"/>
                </a:rPr>
                <a:t>1.</a:t>
              </a:r>
              <a:r>
                <a:rPr lang="ja-JP" altLang="en-US" sz="3200">
                  <a:latin typeface="Hiragino Kaku Gothic ProN W3" panose="020B0300000000000000" pitchFamily="34" charset="-128"/>
                  <a:ea typeface="Hiragino Kaku Gothic ProN W3" panose="020B0300000000000000" pitchFamily="34" charset="-128"/>
                </a:rPr>
                <a:t>背景と問題点</a:t>
              </a:r>
              <a:endParaRPr kumimoji="1" lang="ja-JP" altLang="en-US" sz="3200" dirty="0">
                <a:latin typeface="Hiragino Kaku Gothic ProN W3" panose="020B0300000000000000" pitchFamily="34" charset="-128"/>
                <a:ea typeface="Hiragino Kaku Gothic ProN W3" panose="020B0300000000000000" pitchFamily="34" charset="-128"/>
                <a:cs typeface="ヒラギノ角ゴ ProN W3"/>
              </a:endParaRPr>
            </a:p>
          </p:txBody>
        </p:sp>
        <p:cxnSp>
          <p:nvCxnSpPr>
            <p:cNvPr id="13" name="直線コネクタ 12">
              <a:extLst>
                <a:ext uri="{FF2B5EF4-FFF2-40B4-BE49-F238E27FC236}">
                  <a16:creationId xmlns:a16="http://schemas.microsoft.com/office/drawing/2014/main" id="{BBA1BAD9-6CBE-8140-A8DF-3BA86C1D7375}"/>
                </a:ext>
              </a:extLst>
            </p:cNvPr>
            <p:cNvCxnSpPr>
              <a:cxnSpLocks/>
            </p:cNvCxnSpPr>
            <p:nvPr/>
          </p:nvCxnSpPr>
          <p:spPr>
            <a:xfrm>
              <a:off x="-3" y="618450"/>
              <a:ext cx="9144001" cy="0"/>
            </a:xfrm>
            <a:prstGeom prst="line">
              <a:avLst/>
            </a:prstGeom>
            <a:ln w="38100">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6" name="グループ化 5">
            <a:extLst>
              <a:ext uri="{FF2B5EF4-FFF2-40B4-BE49-F238E27FC236}">
                <a16:creationId xmlns:a16="http://schemas.microsoft.com/office/drawing/2014/main" id="{9FFBEFF5-560B-DB4E-A745-847E67AE11A3}"/>
              </a:ext>
            </a:extLst>
          </p:cNvPr>
          <p:cNvGrpSpPr/>
          <p:nvPr/>
        </p:nvGrpSpPr>
        <p:grpSpPr>
          <a:xfrm>
            <a:off x="96069" y="721403"/>
            <a:ext cx="4528618" cy="1702337"/>
            <a:chOff x="96069" y="721403"/>
            <a:chExt cx="4528618" cy="1880719"/>
          </a:xfrm>
        </p:grpSpPr>
        <p:sp>
          <p:nvSpPr>
            <p:cNvPr id="4" name="正方形/長方形 3">
              <a:extLst>
                <a:ext uri="{FF2B5EF4-FFF2-40B4-BE49-F238E27FC236}">
                  <a16:creationId xmlns:a16="http://schemas.microsoft.com/office/drawing/2014/main" id="{245AD0DF-4691-8B40-9280-33EAF53E6E80}"/>
                </a:ext>
              </a:extLst>
            </p:cNvPr>
            <p:cNvSpPr/>
            <p:nvPr/>
          </p:nvSpPr>
          <p:spPr>
            <a:xfrm>
              <a:off x="96069" y="721403"/>
              <a:ext cx="4528618" cy="1880719"/>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chemeClr val="tx1"/>
                </a:solidFill>
                <a:latin typeface="ヒラギノ角ゴ ProN W3"/>
                <a:ea typeface="ヒラギノ角ゴ ProN W3"/>
                <a:cs typeface="ヒラギノ角ゴ ProN W3"/>
              </a:endParaRPr>
            </a:p>
          </p:txBody>
        </p:sp>
        <p:sp>
          <p:nvSpPr>
            <p:cNvPr id="5" name="テキスト ボックス 4">
              <a:extLst>
                <a:ext uri="{FF2B5EF4-FFF2-40B4-BE49-F238E27FC236}">
                  <a16:creationId xmlns:a16="http://schemas.microsoft.com/office/drawing/2014/main" id="{2D0BE9B1-E968-6849-A71B-C83A02B1D104}"/>
                </a:ext>
              </a:extLst>
            </p:cNvPr>
            <p:cNvSpPr txBox="1"/>
            <p:nvPr/>
          </p:nvSpPr>
          <p:spPr>
            <a:xfrm>
              <a:off x="103479" y="1351667"/>
              <a:ext cx="4498009" cy="461665"/>
            </a:xfrm>
            <a:prstGeom prst="rect">
              <a:avLst/>
            </a:prstGeom>
            <a:noFill/>
          </p:spPr>
          <p:txBody>
            <a:bodyPr wrap="square" rtlCol="0">
              <a:spAutoFit/>
            </a:bodyPr>
            <a:lstStyle/>
            <a:p>
              <a:r>
                <a:rPr kumimoji="1" lang="ja-JP" altLang="en-US" sz="2400">
                  <a:latin typeface="ヒラギノ角ゴ ProN W3"/>
                  <a:ea typeface="ヒラギノ角ゴ ProN W3"/>
                  <a:cs typeface="ヒラギノ角ゴ ProN W3"/>
                </a:rPr>
                <a:t>数学と英語は苦手になりやすい</a:t>
              </a:r>
              <a:endParaRPr kumimoji="1" lang="en-US" altLang="ja-JP" sz="2400" dirty="0">
                <a:latin typeface="ヒラギノ角ゴ ProN W3"/>
                <a:ea typeface="ヒラギノ角ゴ ProN W3"/>
                <a:cs typeface="ヒラギノ角ゴ ProN W3"/>
              </a:endParaRPr>
            </a:p>
          </p:txBody>
        </p:sp>
        <p:sp>
          <p:nvSpPr>
            <p:cNvPr id="14" name="テキスト ボックス 13">
              <a:extLst>
                <a:ext uri="{FF2B5EF4-FFF2-40B4-BE49-F238E27FC236}">
                  <a16:creationId xmlns:a16="http://schemas.microsoft.com/office/drawing/2014/main" id="{E2434F78-EC78-CE4B-9CF6-9ABD60EF39A1}"/>
                </a:ext>
              </a:extLst>
            </p:cNvPr>
            <p:cNvSpPr txBox="1"/>
            <p:nvPr/>
          </p:nvSpPr>
          <p:spPr>
            <a:xfrm>
              <a:off x="136918" y="767688"/>
              <a:ext cx="844041" cy="461665"/>
            </a:xfrm>
            <a:prstGeom prst="rect">
              <a:avLst/>
            </a:prstGeom>
            <a:solidFill>
              <a:schemeClr val="bg1"/>
            </a:solidFill>
          </p:spPr>
          <p:txBody>
            <a:bodyPr wrap="square" rtlCol="0">
              <a:spAutoFit/>
            </a:bodyPr>
            <a:lstStyle/>
            <a:p>
              <a:r>
                <a:rPr kumimoji="1" lang="ja-JP" altLang="en-US" sz="2400">
                  <a:latin typeface="ヒラギノ角ゴ ProN W3"/>
                  <a:ea typeface="ヒラギノ角ゴ ProN W3"/>
                  <a:cs typeface="ヒラギノ角ゴ ProN W3"/>
                </a:rPr>
                <a:t>背景</a:t>
              </a:r>
              <a:endParaRPr kumimoji="1" lang="ja-JP" altLang="en-US" sz="2400" dirty="0">
                <a:latin typeface="ヒラギノ角ゴ ProN W3"/>
                <a:ea typeface="ヒラギノ角ゴ ProN W3"/>
                <a:cs typeface="ヒラギノ角ゴ ProN W3"/>
              </a:endParaRPr>
            </a:p>
          </p:txBody>
        </p:sp>
        <p:sp>
          <p:nvSpPr>
            <p:cNvPr id="15" name="テキスト ボックス 14">
              <a:extLst>
                <a:ext uri="{FF2B5EF4-FFF2-40B4-BE49-F238E27FC236}">
                  <a16:creationId xmlns:a16="http://schemas.microsoft.com/office/drawing/2014/main" id="{4A7FEAD5-5BD1-7D4E-B9B8-480B4A6BB063}"/>
                </a:ext>
              </a:extLst>
            </p:cNvPr>
            <p:cNvSpPr txBox="1"/>
            <p:nvPr/>
          </p:nvSpPr>
          <p:spPr>
            <a:xfrm>
              <a:off x="103479" y="1904295"/>
              <a:ext cx="4498009" cy="461665"/>
            </a:xfrm>
            <a:prstGeom prst="rect">
              <a:avLst/>
            </a:prstGeom>
            <a:noFill/>
          </p:spPr>
          <p:txBody>
            <a:bodyPr wrap="square" rtlCol="0">
              <a:spAutoFit/>
            </a:bodyPr>
            <a:lstStyle/>
            <a:p>
              <a:r>
                <a:rPr lang="ja-JP" altLang="en-US" sz="2400">
                  <a:latin typeface="ヒラギノ角ゴ ProN W3"/>
                  <a:ea typeface="ヒラギノ角ゴ ProN W3"/>
                  <a:cs typeface="ヒラギノ角ゴ ProN W3"/>
                </a:rPr>
                <a:t>→共通点は「積み上げ型教科」</a:t>
              </a:r>
              <a:endParaRPr kumimoji="1" lang="ja-JP" altLang="en-US" sz="2000" dirty="0">
                <a:latin typeface="ヒラギノ角ゴ ProN W3"/>
                <a:ea typeface="ヒラギノ角ゴ ProN W3"/>
                <a:cs typeface="ヒラギノ角ゴ ProN W3"/>
              </a:endParaRPr>
            </a:p>
          </p:txBody>
        </p:sp>
      </p:grpSp>
      <p:sp>
        <p:nvSpPr>
          <p:cNvPr id="23" name="上矢印 22">
            <a:extLst>
              <a:ext uri="{FF2B5EF4-FFF2-40B4-BE49-F238E27FC236}">
                <a16:creationId xmlns:a16="http://schemas.microsoft.com/office/drawing/2014/main" id="{BF28E3B1-8D5C-2945-BAAE-3984CC7EEAC7}"/>
              </a:ext>
            </a:extLst>
          </p:cNvPr>
          <p:cNvSpPr/>
          <p:nvPr/>
        </p:nvSpPr>
        <p:spPr>
          <a:xfrm rot="10800000">
            <a:off x="1455228" y="2557194"/>
            <a:ext cx="1794510" cy="225624"/>
          </a:xfrm>
          <a:prstGeom prst="upArrow">
            <a:avLst>
              <a:gd name="adj1" fmla="val 100000"/>
              <a:gd name="adj2" fmla="val 100000"/>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26" name="正方形/長方形 25">
            <a:extLst>
              <a:ext uri="{FF2B5EF4-FFF2-40B4-BE49-F238E27FC236}">
                <a16:creationId xmlns:a16="http://schemas.microsoft.com/office/drawing/2014/main" id="{FE4040F9-0306-6C4A-90E4-E22B893E72C9}"/>
              </a:ext>
            </a:extLst>
          </p:cNvPr>
          <p:cNvSpPr/>
          <p:nvPr/>
        </p:nvSpPr>
        <p:spPr>
          <a:xfrm>
            <a:off x="4738483" y="721403"/>
            <a:ext cx="4292161" cy="4867061"/>
          </a:xfrm>
          <a:prstGeom prst="rect">
            <a:avLst/>
          </a:prstGeom>
          <a:solidFill>
            <a:schemeClr val="accent5">
              <a:lumMod val="20000"/>
              <a:lumOff val="8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chemeClr val="tx1"/>
              </a:solidFill>
              <a:latin typeface="ヒラギノ角ゴ ProN W3"/>
              <a:ea typeface="ヒラギノ角ゴ ProN W3"/>
              <a:cs typeface="ヒラギノ角ゴ ProN W3"/>
            </a:endParaRPr>
          </a:p>
        </p:txBody>
      </p:sp>
      <p:sp>
        <p:nvSpPr>
          <p:cNvPr id="30" name="テキスト ボックス 29">
            <a:extLst>
              <a:ext uri="{FF2B5EF4-FFF2-40B4-BE49-F238E27FC236}">
                <a16:creationId xmlns:a16="http://schemas.microsoft.com/office/drawing/2014/main" id="{D733E232-5746-CC42-A2AE-7DAB2519CEF5}"/>
              </a:ext>
            </a:extLst>
          </p:cNvPr>
          <p:cNvSpPr txBox="1"/>
          <p:nvPr/>
        </p:nvSpPr>
        <p:spPr>
          <a:xfrm>
            <a:off x="4893209" y="760709"/>
            <a:ext cx="2947883" cy="461665"/>
          </a:xfrm>
          <a:prstGeom prst="rect">
            <a:avLst/>
          </a:prstGeom>
          <a:solidFill>
            <a:schemeClr val="bg1"/>
          </a:solidFill>
        </p:spPr>
        <p:txBody>
          <a:bodyPr wrap="square" rtlCol="0">
            <a:spAutoFit/>
          </a:bodyPr>
          <a:lstStyle/>
          <a:p>
            <a:r>
              <a:rPr kumimoji="1" lang="ja-JP" altLang="en-US" sz="2400">
                <a:latin typeface="ヒラギノ角ゴ ProN W3"/>
                <a:ea typeface="ヒラギノ角ゴ ProN W3"/>
                <a:cs typeface="ヒラギノ角ゴ ProN W3"/>
              </a:rPr>
              <a:t>積み上げ型教科とは</a:t>
            </a:r>
            <a:endParaRPr kumimoji="1" lang="ja-JP" altLang="en-US" sz="2400" dirty="0">
              <a:latin typeface="ヒラギノ角ゴ ProN W3"/>
              <a:ea typeface="ヒラギノ角ゴ ProN W3"/>
              <a:cs typeface="ヒラギノ角ゴ ProN W3"/>
            </a:endParaRPr>
          </a:p>
        </p:txBody>
      </p:sp>
      <p:sp>
        <p:nvSpPr>
          <p:cNvPr id="31" name="テキスト ボックス 30">
            <a:extLst>
              <a:ext uri="{FF2B5EF4-FFF2-40B4-BE49-F238E27FC236}">
                <a16:creationId xmlns:a16="http://schemas.microsoft.com/office/drawing/2014/main" id="{8B4844A5-2AEF-0447-9544-7026A807E948}"/>
              </a:ext>
            </a:extLst>
          </p:cNvPr>
          <p:cNvSpPr txBox="1"/>
          <p:nvPr/>
        </p:nvSpPr>
        <p:spPr>
          <a:xfrm>
            <a:off x="4806768" y="1363770"/>
            <a:ext cx="4155592" cy="461665"/>
          </a:xfrm>
          <a:prstGeom prst="rect">
            <a:avLst/>
          </a:prstGeom>
          <a:noFill/>
        </p:spPr>
        <p:txBody>
          <a:bodyPr wrap="square" rtlCol="0">
            <a:spAutoFit/>
          </a:bodyPr>
          <a:lstStyle/>
          <a:p>
            <a:r>
              <a:rPr lang="ja-JP" altLang="en-US" sz="2400">
                <a:latin typeface="ヒラギノ角ゴ ProN W3"/>
                <a:ea typeface="ヒラギノ角ゴ ProN W3"/>
                <a:cs typeface="ヒラギノ角ゴ ProN W3"/>
              </a:rPr>
              <a:t>学習した知識を使うことを</a:t>
            </a:r>
            <a:endParaRPr lang="en-US" altLang="ja-JP" sz="2400" dirty="0">
              <a:latin typeface="ヒラギノ角ゴ ProN W3"/>
              <a:ea typeface="ヒラギノ角ゴ ProN W3"/>
              <a:cs typeface="ヒラギノ角ゴ ProN W3"/>
            </a:endParaRPr>
          </a:p>
        </p:txBody>
      </p:sp>
      <p:sp>
        <p:nvSpPr>
          <p:cNvPr id="54" name="テキスト ボックス 53">
            <a:extLst>
              <a:ext uri="{FF2B5EF4-FFF2-40B4-BE49-F238E27FC236}">
                <a16:creationId xmlns:a16="http://schemas.microsoft.com/office/drawing/2014/main" id="{70A48AD3-16D4-E746-BC14-6F5F2E504655}"/>
              </a:ext>
            </a:extLst>
          </p:cNvPr>
          <p:cNvSpPr txBox="1"/>
          <p:nvPr/>
        </p:nvSpPr>
        <p:spPr>
          <a:xfrm>
            <a:off x="4806768" y="1827839"/>
            <a:ext cx="4155592" cy="461665"/>
          </a:xfrm>
          <a:prstGeom prst="rect">
            <a:avLst/>
          </a:prstGeom>
          <a:noFill/>
        </p:spPr>
        <p:txBody>
          <a:bodyPr wrap="square" rtlCol="0">
            <a:spAutoFit/>
          </a:bodyPr>
          <a:lstStyle/>
          <a:p>
            <a:r>
              <a:rPr lang="ja-JP" altLang="en-US" sz="2400">
                <a:latin typeface="ヒラギノ角ゴ ProN W3"/>
                <a:ea typeface="ヒラギノ角ゴ ProN W3"/>
                <a:cs typeface="ヒラギノ角ゴ ProN W3"/>
              </a:rPr>
              <a:t>前提として授業を行う教科</a:t>
            </a:r>
          </a:p>
        </p:txBody>
      </p:sp>
      <p:sp>
        <p:nvSpPr>
          <p:cNvPr id="56" name="テキスト ボックス 55">
            <a:extLst>
              <a:ext uri="{FF2B5EF4-FFF2-40B4-BE49-F238E27FC236}">
                <a16:creationId xmlns:a16="http://schemas.microsoft.com/office/drawing/2014/main" id="{F6B47BD9-34E6-BB40-BD0F-FC66A73CCA95}"/>
              </a:ext>
            </a:extLst>
          </p:cNvPr>
          <p:cNvSpPr txBox="1"/>
          <p:nvPr/>
        </p:nvSpPr>
        <p:spPr>
          <a:xfrm>
            <a:off x="4806768" y="2599547"/>
            <a:ext cx="4155592" cy="461665"/>
          </a:xfrm>
          <a:prstGeom prst="rect">
            <a:avLst/>
          </a:prstGeom>
          <a:solidFill>
            <a:schemeClr val="accent5">
              <a:lumMod val="20000"/>
              <a:lumOff val="80000"/>
            </a:schemeClr>
          </a:solidFill>
        </p:spPr>
        <p:txBody>
          <a:bodyPr wrap="square" rtlCol="0">
            <a:spAutoFit/>
          </a:bodyPr>
          <a:lstStyle/>
          <a:p>
            <a:r>
              <a:rPr lang="ja-JP" altLang="en-US" sz="2400">
                <a:latin typeface="ヒラギノ角ゴ ProN W3"/>
                <a:ea typeface="ヒラギノ角ゴ ProN W3"/>
                <a:cs typeface="ヒラギノ角ゴ ProN W3"/>
              </a:rPr>
              <a:t>◆例</a:t>
            </a:r>
          </a:p>
        </p:txBody>
      </p:sp>
      <p:sp>
        <p:nvSpPr>
          <p:cNvPr id="7" name="正方形/長方形 6">
            <a:extLst>
              <a:ext uri="{FF2B5EF4-FFF2-40B4-BE49-F238E27FC236}">
                <a16:creationId xmlns:a16="http://schemas.microsoft.com/office/drawing/2014/main" id="{C28F11AE-17CD-2B41-9C36-9F55B0232B3E}"/>
              </a:ext>
            </a:extLst>
          </p:cNvPr>
          <p:cNvSpPr/>
          <p:nvPr/>
        </p:nvSpPr>
        <p:spPr>
          <a:xfrm>
            <a:off x="96069" y="2939683"/>
            <a:ext cx="4528618" cy="2656824"/>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chemeClr val="tx1"/>
              </a:solidFill>
              <a:latin typeface="ヒラギノ角ゴ ProN W3"/>
              <a:ea typeface="ヒラギノ角ゴ ProN W3"/>
              <a:cs typeface="ヒラギノ角ゴ ProN W3"/>
            </a:endParaRPr>
          </a:p>
        </p:txBody>
      </p:sp>
      <p:sp>
        <p:nvSpPr>
          <p:cNvPr id="16" name="テキスト ボックス 15">
            <a:extLst>
              <a:ext uri="{FF2B5EF4-FFF2-40B4-BE49-F238E27FC236}">
                <a16:creationId xmlns:a16="http://schemas.microsoft.com/office/drawing/2014/main" id="{DC571F79-0D71-F744-8732-665F87597D73}"/>
              </a:ext>
            </a:extLst>
          </p:cNvPr>
          <p:cNvSpPr txBox="1"/>
          <p:nvPr/>
        </p:nvSpPr>
        <p:spPr>
          <a:xfrm>
            <a:off x="146567" y="2988458"/>
            <a:ext cx="1130570" cy="461665"/>
          </a:xfrm>
          <a:prstGeom prst="rect">
            <a:avLst/>
          </a:prstGeom>
          <a:solidFill>
            <a:schemeClr val="bg1"/>
          </a:solidFill>
        </p:spPr>
        <p:txBody>
          <a:bodyPr wrap="square" rtlCol="0">
            <a:spAutoFit/>
          </a:bodyPr>
          <a:lstStyle/>
          <a:p>
            <a:r>
              <a:rPr kumimoji="1" lang="ja-JP" altLang="en-US" sz="2400">
                <a:latin typeface="ヒラギノ角ゴ ProN W3"/>
                <a:ea typeface="ヒラギノ角ゴ ProN W3"/>
                <a:cs typeface="ヒラギノ角ゴ ProN W3"/>
              </a:rPr>
              <a:t>問題点</a:t>
            </a:r>
            <a:endParaRPr kumimoji="1" lang="ja-JP" altLang="en-US" sz="2400" dirty="0">
              <a:latin typeface="ヒラギノ角ゴ ProN W3"/>
              <a:ea typeface="ヒラギノ角ゴ ProN W3"/>
              <a:cs typeface="ヒラギノ角ゴ ProN W3"/>
            </a:endParaRPr>
          </a:p>
        </p:txBody>
      </p:sp>
      <p:sp>
        <p:nvSpPr>
          <p:cNvPr id="46" name="正方形/長方形 45">
            <a:extLst>
              <a:ext uri="{FF2B5EF4-FFF2-40B4-BE49-F238E27FC236}">
                <a16:creationId xmlns:a16="http://schemas.microsoft.com/office/drawing/2014/main" id="{C5290BBB-CE25-6547-B329-4157AA10256C}"/>
              </a:ext>
            </a:extLst>
          </p:cNvPr>
          <p:cNvSpPr/>
          <p:nvPr/>
        </p:nvSpPr>
        <p:spPr>
          <a:xfrm>
            <a:off x="146567" y="3554740"/>
            <a:ext cx="4487769" cy="461666"/>
          </a:xfrm>
          <a:prstGeom prst="rect">
            <a:avLst/>
          </a:prstGeom>
        </p:spPr>
        <p:txBody>
          <a:bodyPr wrap="square">
            <a:spAutoFit/>
          </a:bodyPr>
          <a:lstStyle/>
          <a:p>
            <a:r>
              <a:rPr lang="ja-JP" altLang="en-US" sz="2400">
                <a:latin typeface="ヒラギノ角ゴ ProN W3"/>
                <a:ea typeface="ヒラギノ角ゴ ProN W3"/>
                <a:cs typeface="ヒラギノ角ゴ ProN W3"/>
              </a:rPr>
              <a:t>学習の目的や使用用途など</a:t>
            </a:r>
            <a:endParaRPr lang="en-US" altLang="ja-JP" sz="2400" dirty="0">
              <a:latin typeface="ヒラギノ角ゴ ProN W3"/>
              <a:ea typeface="ヒラギノ角ゴ ProN W3"/>
              <a:cs typeface="ヒラギノ角ゴ ProN W3"/>
            </a:endParaRPr>
          </a:p>
        </p:txBody>
      </p:sp>
      <p:sp>
        <p:nvSpPr>
          <p:cNvPr id="50" name="正方形/長方形 49">
            <a:extLst>
              <a:ext uri="{FF2B5EF4-FFF2-40B4-BE49-F238E27FC236}">
                <a16:creationId xmlns:a16="http://schemas.microsoft.com/office/drawing/2014/main" id="{BFFC5303-DA51-7842-B7E9-F586EBC36159}"/>
              </a:ext>
            </a:extLst>
          </p:cNvPr>
          <p:cNvSpPr/>
          <p:nvPr/>
        </p:nvSpPr>
        <p:spPr>
          <a:xfrm>
            <a:off x="136918" y="4960805"/>
            <a:ext cx="3877985" cy="560175"/>
          </a:xfrm>
          <a:prstGeom prst="rect">
            <a:avLst/>
          </a:prstGeom>
        </p:spPr>
        <p:txBody>
          <a:bodyPr wrap="none">
            <a:spAutoFit/>
          </a:bodyPr>
          <a:lstStyle/>
          <a:p>
            <a:r>
              <a:rPr lang="ja-JP" altLang="en-US" sz="2400">
                <a:latin typeface="ヒラギノ角ゴ ProN W3"/>
                <a:ea typeface="ヒラギノ角ゴ ProN W3"/>
                <a:cs typeface="ヒラギノ角ゴ ProN W3"/>
              </a:rPr>
              <a:t>→内容の理解が難しくなる</a:t>
            </a:r>
            <a:endParaRPr lang="en-US" altLang="ja-JP" sz="2400" dirty="0">
              <a:latin typeface="ヒラギノ角ゴ ProN W3"/>
              <a:ea typeface="ヒラギノ角ゴ ProN W3"/>
              <a:cs typeface="ヒラギノ角ゴ ProN W3"/>
            </a:endParaRPr>
          </a:p>
        </p:txBody>
      </p:sp>
      <p:sp>
        <p:nvSpPr>
          <p:cNvPr id="57" name="正方形/長方形 56">
            <a:extLst>
              <a:ext uri="{FF2B5EF4-FFF2-40B4-BE49-F238E27FC236}">
                <a16:creationId xmlns:a16="http://schemas.microsoft.com/office/drawing/2014/main" id="{B858792B-D912-5C46-B9D8-ACF3C4A83CF9}"/>
              </a:ext>
            </a:extLst>
          </p:cNvPr>
          <p:cNvSpPr/>
          <p:nvPr/>
        </p:nvSpPr>
        <p:spPr>
          <a:xfrm>
            <a:off x="146567" y="4253520"/>
            <a:ext cx="184731" cy="560175"/>
          </a:xfrm>
          <a:prstGeom prst="rect">
            <a:avLst/>
          </a:prstGeom>
        </p:spPr>
        <p:txBody>
          <a:bodyPr wrap="none">
            <a:spAutoFit/>
          </a:bodyPr>
          <a:lstStyle/>
          <a:p>
            <a:endParaRPr lang="en-US" altLang="ja-JP" sz="2400" dirty="0">
              <a:latin typeface="ヒラギノ角ゴ ProN W3"/>
              <a:ea typeface="ヒラギノ角ゴ ProN W3"/>
              <a:cs typeface="ヒラギノ角ゴ ProN W3"/>
            </a:endParaRPr>
          </a:p>
        </p:txBody>
      </p:sp>
      <p:sp>
        <p:nvSpPr>
          <p:cNvPr id="3" name="テキスト ボックス 2">
            <a:extLst>
              <a:ext uri="{FF2B5EF4-FFF2-40B4-BE49-F238E27FC236}">
                <a16:creationId xmlns:a16="http://schemas.microsoft.com/office/drawing/2014/main" id="{67894C8D-4E16-0343-96C4-EB5754BFDA91}"/>
              </a:ext>
            </a:extLst>
          </p:cNvPr>
          <p:cNvSpPr txBox="1"/>
          <p:nvPr/>
        </p:nvSpPr>
        <p:spPr>
          <a:xfrm>
            <a:off x="8026520" y="4636980"/>
            <a:ext cx="445864" cy="461665"/>
          </a:xfrm>
          <a:prstGeom prst="rect">
            <a:avLst/>
          </a:prstGeom>
          <a:noFill/>
        </p:spPr>
        <p:txBody>
          <a:bodyPr wrap="square" rtlCol="0">
            <a:spAutoFit/>
          </a:bodyPr>
          <a:lstStyle/>
          <a:p>
            <a:r>
              <a:rPr kumimoji="1" lang="ja-JP" altLang="en-US" sz="2400">
                <a:latin typeface="ヒラギノ角ゴ ProN W3"/>
                <a:ea typeface="ヒラギノ角ゴ ProN W3"/>
                <a:cs typeface="ヒラギノ角ゴ ProN W3"/>
              </a:rPr>
              <a:t>①</a:t>
            </a:r>
            <a:endParaRPr kumimoji="1" lang="ja-JP" altLang="en-US" dirty="0">
              <a:latin typeface="ヒラギノ角ゴ ProN W3"/>
              <a:ea typeface="ヒラギノ角ゴ ProN W3"/>
              <a:cs typeface="ヒラギノ角ゴ ProN W3"/>
            </a:endParaRPr>
          </a:p>
        </p:txBody>
      </p:sp>
      <p:sp>
        <p:nvSpPr>
          <p:cNvPr id="27" name="テキスト ボックス 26">
            <a:extLst>
              <a:ext uri="{FF2B5EF4-FFF2-40B4-BE49-F238E27FC236}">
                <a16:creationId xmlns:a16="http://schemas.microsoft.com/office/drawing/2014/main" id="{00CDBB86-85B2-CC4E-9CF8-16E9545E9D21}"/>
              </a:ext>
            </a:extLst>
          </p:cNvPr>
          <p:cNvSpPr txBox="1"/>
          <p:nvPr/>
        </p:nvSpPr>
        <p:spPr>
          <a:xfrm>
            <a:off x="8026520" y="4064399"/>
            <a:ext cx="445864" cy="461665"/>
          </a:xfrm>
          <a:prstGeom prst="rect">
            <a:avLst/>
          </a:prstGeom>
          <a:noFill/>
        </p:spPr>
        <p:txBody>
          <a:bodyPr wrap="square" rtlCol="0">
            <a:spAutoFit/>
          </a:bodyPr>
          <a:lstStyle/>
          <a:p>
            <a:r>
              <a:rPr kumimoji="1" lang="ja-JP" altLang="en-US" sz="2400">
                <a:latin typeface="ヒラギノ角ゴ ProN W3"/>
                <a:ea typeface="ヒラギノ角ゴ ProN W3"/>
                <a:cs typeface="ヒラギノ角ゴ ProN W3"/>
              </a:rPr>
              <a:t>②</a:t>
            </a:r>
            <a:endParaRPr kumimoji="1" lang="en-US" altLang="ja-JP" sz="2400" dirty="0">
              <a:latin typeface="ヒラギノ角ゴ ProN W3"/>
              <a:ea typeface="ヒラギノ角ゴ ProN W3"/>
              <a:cs typeface="ヒラギノ角ゴ ProN W3"/>
            </a:endParaRPr>
          </a:p>
        </p:txBody>
      </p:sp>
      <p:sp>
        <p:nvSpPr>
          <p:cNvPr id="28" name="テキスト ボックス 27">
            <a:extLst>
              <a:ext uri="{FF2B5EF4-FFF2-40B4-BE49-F238E27FC236}">
                <a16:creationId xmlns:a16="http://schemas.microsoft.com/office/drawing/2014/main" id="{D86FBFF3-8507-0E40-B722-7C5A974729FF}"/>
              </a:ext>
            </a:extLst>
          </p:cNvPr>
          <p:cNvSpPr txBox="1"/>
          <p:nvPr/>
        </p:nvSpPr>
        <p:spPr>
          <a:xfrm>
            <a:off x="8026520" y="3503518"/>
            <a:ext cx="445864" cy="461665"/>
          </a:xfrm>
          <a:prstGeom prst="rect">
            <a:avLst/>
          </a:prstGeom>
          <a:noFill/>
        </p:spPr>
        <p:txBody>
          <a:bodyPr wrap="square" rtlCol="0">
            <a:spAutoFit/>
          </a:bodyPr>
          <a:lstStyle/>
          <a:p>
            <a:r>
              <a:rPr lang="ja-JP" altLang="en-US" sz="2400">
                <a:latin typeface="ヒラギノ角ゴ ProN W3"/>
                <a:ea typeface="ヒラギノ角ゴ ProN W3"/>
                <a:cs typeface="ヒラギノ角ゴ ProN W3"/>
              </a:rPr>
              <a:t>③</a:t>
            </a:r>
            <a:endParaRPr kumimoji="1" lang="ja-JP" altLang="en-US" dirty="0">
              <a:latin typeface="ヒラギノ角ゴ ProN W3"/>
              <a:ea typeface="ヒラギノ角ゴ ProN W3"/>
              <a:cs typeface="ヒラギノ角ゴ ProN W3"/>
            </a:endParaRPr>
          </a:p>
        </p:txBody>
      </p:sp>
      <p:cxnSp>
        <p:nvCxnSpPr>
          <p:cNvPr id="17" name="直線矢印コネクタ 16">
            <a:extLst>
              <a:ext uri="{FF2B5EF4-FFF2-40B4-BE49-F238E27FC236}">
                <a16:creationId xmlns:a16="http://schemas.microsoft.com/office/drawing/2014/main" id="{21559071-D35B-F442-97EB-C083F9E02C94}"/>
              </a:ext>
            </a:extLst>
          </p:cNvPr>
          <p:cNvCxnSpPr/>
          <p:nvPr/>
        </p:nvCxnSpPr>
        <p:spPr>
          <a:xfrm flipV="1">
            <a:off x="8026589" y="3391260"/>
            <a:ext cx="0" cy="1759606"/>
          </a:xfrm>
          <a:prstGeom prst="straightConnector1">
            <a:avLst/>
          </a:prstGeom>
          <a:ln w="38100">
            <a:solidFill>
              <a:srgbClr val="0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正方形/長方形 28">
            <a:extLst>
              <a:ext uri="{FF2B5EF4-FFF2-40B4-BE49-F238E27FC236}">
                <a16:creationId xmlns:a16="http://schemas.microsoft.com/office/drawing/2014/main" id="{0BFF634B-D760-1844-A33C-E9D188C15A40}"/>
              </a:ext>
            </a:extLst>
          </p:cNvPr>
          <p:cNvSpPr/>
          <p:nvPr/>
        </p:nvSpPr>
        <p:spPr>
          <a:xfrm>
            <a:off x="146566" y="3965183"/>
            <a:ext cx="4487769" cy="461665"/>
          </a:xfrm>
          <a:prstGeom prst="rect">
            <a:avLst/>
          </a:prstGeom>
        </p:spPr>
        <p:txBody>
          <a:bodyPr wrap="square">
            <a:spAutoFit/>
          </a:bodyPr>
          <a:lstStyle/>
          <a:p>
            <a:r>
              <a:rPr lang="ja-JP" altLang="en-US" sz="2400">
                <a:latin typeface="ヒラギノ角ゴ ProN W3"/>
                <a:ea typeface="ヒラギノ角ゴ ProN W3"/>
                <a:cs typeface="ヒラギノ角ゴ ProN W3"/>
              </a:rPr>
              <a:t>具体的なイメージがしづらい</a:t>
            </a:r>
            <a:endParaRPr lang="en-US" altLang="ja-JP" sz="2400" dirty="0">
              <a:latin typeface="ヒラギノ角ゴ ProN W3"/>
              <a:ea typeface="ヒラギノ角ゴ ProN W3"/>
              <a:cs typeface="ヒラギノ角ゴ ProN W3"/>
            </a:endParaRPr>
          </a:p>
        </p:txBody>
      </p:sp>
      <p:sp>
        <p:nvSpPr>
          <p:cNvPr id="32" name="正方形/長方形 31">
            <a:extLst>
              <a:ext uri="{FF2B5EF4-FFF2-40B4-BE49-F238E27FC236}">
                <a16:creationId xmlns:a16="http://schemas.microsoft.com/office/drawing/2014/main" id="{E8F8D61C-6390-2E41-BC2C-D3D7242B4386}"/>
              </a:ext>
            </a:extLst>
          </p:cNvPr>
          <p:cNvSpPr/>
          <p:nvPr/>
        </p:nvSpPr>
        <p:spPr>
          <a:xfrm>
            <a:off x="146565" y="4400630"/>
            <a:ext cx="4487769" cy="461665"/>
          </a:xfrm>
          <a:prstGeom prst="rect">
            <a:avLst/>
          </a:prstGeom>
        </p:spPr>
        <p:txBody>
          <a:bodyPr wrap="square">
            <a:spAutoFit/>
          </a:bodyPr>
          <a:lstStyle/>
          <a:p>
            <a:r>
              <a:rPr lang="ja-JP" altLang="en-US" sz="2400">
                <a:latin typeface="ヒラギノ角ゴ ProN W3"/>
                <a:ea typeface="ヒラギノ角ゴ ProN W3"/>
                <a:cs typeface="ヒラギノ角ゴ ProN W3"/>
              </a:rPr>
              <a:t>単元がある</a:t>
            </a:r>
            <a:endParaRPr lang="en-US" altLang="ja-JP" sz="2400" dirty="0">
              <a:latin typeface="ヒラギノ角ゴ ProN W3"/>
              <a:ea typeface="ヒラギノ角ゴ ProN W3"/>
              <a:cs typeface="ヒラギノ角ゴ ProN W3"/>
            </a:endParaRPr>
          </a:p>
        </p:txBody>
      </p:sp>
      <p:pic>
        <p:nvPicPr>
          <p:cNvPr id="33" name="図 32">
            <a:extLst>
              <a:ext uri="{FF2B5EF4-FFF2-40B4-BE49-F238E27FC236}">
                <a16:creationId xmlns:a16="http://schemas.microsoft.com/office/drawing/2014/main" id="{47C52391-0317-E842-83AC-D4F51FFA8424}"/>
              </a:ext>
            </a:extLst>
          </p:cNvPr>
          <p:cNvPicPr>
            <a:picLocks noChangeAspect="1"/>
          </p:cNvPicPr>
          <p:nvPr/>
        </p:nvPicPr>
        <p:blipFill>
          <a:blip r:embed="rId2"/>
          <a:stretch>
            <a:fillRect/>
          </a:stretch>
        </p:blipFill>
        <p:spPr>
          <a:xfrm>
            <a:off x="5694014" y="3164705"/>
            <a:ext cx="2220110" cy="2019195"/>
          </a:xfrm>
          <a:prstGeom prst="rect">
            <a:avLst/>
          </a:prstGeom>
        </p:spPr>
      </p:pic>
    </p:spTree>
    <p:extLst>
      <p:ext uri="{BB962C8B-B14F-4D97-AF65-F5344CB8AC3E}">
        <p14:creationId xmlns:p14="http://schemas.microsoft.com/office/powerpoint/2010/main" val="85363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76A0C67C-3A2E-934A-844D-278C1F116F0D}"/>
              </a:ext>
            </a:extLst>
          </p:cNvPr>
          <p:cNvGrpSpPr/>
          <p:nvPr/>
        </p:nvGrpSpPr>
        <p:grpSpPr>
          <a:xfrm>
            <a:off x="-3" y="33675"/>
            <a:ext cx="9144001" cy="584775"/>
            <a:chOff x="-3" y="33675"/>
            <a:chExt cx="9144001" cy="584775"/>
          </a:xfrm>
        </p:grpSpPr>
        <p:sp>
          <p:nvSpPr>
            <p:cNvPr id="19" name="テキスト ボックス 18">
              <a:extLst>
                <a:ext uri="{FF2B5EF4-FFF2-40B4-BE49-F238E27FC236}">
                  <a16:creationId xmlns:a16="http://schemas.microsoft.com/office/drawing/2014/main" id="{0DEF4E7D-A4E6-9244-A245-EE21A992F74B}"/>
                </a:ext>
              </a:extLst>
            </p:cNvPr>
            <p:cNvSpPr txBox="1"/>
            <p:nvPr/>
          </p:nvSpPr>
          <p:spPr>
            <a:xfrm>
              <a:off x="-3" y="33675"/>
              <a:ext cx="7415989" cy="584775"/>
            </a:xfrm>
            <a:prstGeom prst="rect">
              <a:avLst/>
            </a:prstGeom>
            <a:noFill/>
          </p:spPr>
          <p:txBody>
            <a:bodyPr wrap="square" rtlCol="0">
              <a:spAutoFit/>
            </a:bodyPr>
            <a:lstStyle/>
            <a:p>
              <a:r>
                <a:rPr kumimoji="1" lang="en-US" altLang="ja-JP" sz="3200" dirty="0">
                  <a:latin typeface="Hiragino Kaku Gothic ProN W3" panose="020B0300000000000000" pitchFamily="34" charset="-128"/>
                  <a:ea typeface="Hiragino Kaku Gothic ProN W3" panose="020B0300000000000000" pitchFamily="34" charset="-128"/>
                  <a:cs typeface="ヒラギノ角ゴ ProN W3"/>
                </a:rPr>
                <a:t>2.</a:t>
              </a:r>
              <a:r>
                <a:rPr kumimoji="1" lang="ja-JP" altLang="en-US" sz="3200">
                  <a:latin typeface="Hiragino Kaku Gothic ProN W3" panose="020B0300000000000000" pitchFamily="34" charset="-128"/>
                  <a:ea typeface="Hiragino Kaku Gothic ProN W3" panose="020B0300000000000000" pitchFamily="34" charset="-128"/>
                  <a:cs typeface="ヒラギノ角ゴ ProN W3"/>
                </a:rPr>
                <a:t>仮説と目的</a:t>
              </a:r>
              <a:endParaRPr kumimoji="1" lang="ja-JP" altLang="en-US" sz="3200" dirty="0">
                <a:latin typeface="Hiragino Kaku Gothic ProN W3" panose="020B0300000000000000" pitchFamily="34" charset="-128"/>
                <a:ea typeface="Hiragino Kaku Gothic ProN W3" panose="020B0300000000000000" pitchFamily="34" charset="-128"/>
                <a:cs typeface="ヒラギノ角ゴ ProN W3"/>
              </a:endParaRPr>
            </a:p>
          </p:txBody>
        </p:sp>
        <p:cxnSp>
          <p:nvCxnSpPr>
            <p:cNvPr id="20" name="直線コネクタ 19">
              <a:extLst>
                <a:ext uri="{FF2B5EF4-FFF2-40B4-BE49-F238E27FC236}">
                  <a16:creationId xmlns:a16="http://schemas.microsoft.com/office/drawing/2014/main" id="{8A391F81-ED04-6548-B203-CF66EF9B1703}"/>
                </a:ext>
              </a:extLst>
            </p:cNvPr>
            <p:cNvCxnSpPr>
              <a:cxnSpLocks/>
            </p:cNvCxnSpPr>
            <p:nvPr/>
          </p:nvCxnSpPr>
          <p:spPr>
            <a:xfrm>
              <a:off x="-3" y="618450"/>
              <a:ext cx="9144001" cy="0"/>
            </a:xfrm>
            <a:prstGeom prst="line">
              <a:avLst/>
            </a:prstGeom>
            <a:ln w="38100">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
        <p:nvSpPr>
          <p:cNvPr id="22" name="正方形/長方形 21">
            <a:extLst>
              <a:ext uri="{FF2B5EF4-FFF2-40B4-BE49-F238E27FC236}">
                <a16:creationId xmlns:a16="http://schemas.microsoft.com/office/drawing/2014/main" id="{40DF6649-E1BF-3148-8F27-D0359A9150AF}"/>
              </a:ext>
            </a:extLst>
          </p:cNvPr>
          <p:cNvSpPr/>
          <p:nvPr/>
        </p:nvSpPr>
        <p:spPr>
          <a:xfrm>
            <a:off x="326941" y="754011"/>
            <a:ext cx="8490118" cy="1289452"/>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chemeClr val="tx1"/>
              </a:solidFill>
              <a:latin typeface="ヒラギノ角ゴ ProN W3"/>
              <a:ea typeface="ヒラギノ角ゴ ProN W3"/>
              <a:cs typeface="ヒラギノ角ゴ ProN W3"/>
            </a:endParaRPr>
          </a:p>
        </p:txBody>
      </p:sp>
      <p:sp>
        <p:nvSpPr>
          <p:cNvPr id="23" name="テキスト ボックス 22">
            <a:extLst>
              <a:ext uri="{FF2B5EF4-FFF2-40B4-BE49-F238E27FC236}">
                <a16:creationId xmlns:a16="http://schemas.microsoft.com/office/drawing/2014/main" id="{D2B42155-9E1B-FC46-911C-33C11D3E5293}"/>
              </a:ext>
            </a:extLst>
          </p:cNvPr>
          <p:cNvSpPr txBox="1"/>
          <p:nvPr/>
        </p:nvSpPr>
        <p:spPr>
          <a:xfrm>
            <a:off x="1307350" y="813877"/>
            <a:ext cx="7659221" cy="1200329"/>
          </a:xfrm>
          <a:prstGeom prst="rect">
            <a:avLst/>
          </a:prstGeom>
          <a:noFill/>
        </p:spPr>
        <p:txBody>
          <a:bodyPr wrap="square" rtlCol="0">
            <a:spAutoFit/>
          </a:bodyPr>
          <a:lstStyle/>
          <a:p>
            <a:r>
              <a:rPr lang="ja-JP" altLang="en-US" sz="2400">
                <a:latin typeface="ヒラギノ角ゴ ProN W3"/>
                <a:ea typeface="ヒラギノ角ゴ ProN W3"/>
                <a:cs typeface="ヒラギノ角ゴ ProN W3"/>
              </a:rPr>
              <a:t>前提単元がわかりづらく，主単元がわかりやすいとき主単元の概要をあらかじめ学習することで</a:t>
            </a:r>
            <a:endParaRPr lang="en-US" altLang="ja-JP" sz="2400" dirty="0">
              <a:latin typeface="ヒラギノ角ゴ ProN W3"/>
              <a:ea typeface="ヒラギノ角ゴ ProN W3"/>
              <a:cs typeface="ヒラギノ角ゴ ProN W3"/>
            </a:endParaRPr>
          </a:p>
          <a:p>
            <a:r>
              <a:rPr lang="ja-JP" altLang="en-US" sz="2400">
                <a:latin typeface="ヒラギノ角ゴ ProN W3"/>
                <a:ea typeface="ヒラギノ角ゴ ProN W3"/>
                <a:cs typeface="ヒラギノ角ゴ ProN W3"/>
              </a:rPr>
              <a:t>理解を促進することができる</a:t>
            </a:r>
            <a:endParaRPr kumimoji="1" lang="en-US" altLang="ja-JP" sz="2400" dirty="0">
              <a:latin typeface="ヒラギノ角ゴ ProN W3"/>
              <a:ea typeface="ヒラギノ角ゴ ProN W3"/>
              <a:cs typeface="ヒラギノ角ゴ ProN W3"/>
            </a:endParaRPr>
          </a:p>
        </p:txBody>
      </p:sp>
      <p:sp>
        <p:nvSpPr>
          <p:cNvPr id="26" name="テキスト ボックス 25">
            <a:extLst>
              <a:ext uri="{FF2B5EF4-FFF2-40B4-BE49-F238E27FC236}">
                <a16:creationId xmlns:a16="http://schemas.microsoft.com/office/drawing/2014/main" id="{9C36F752-9F4E-634E-8FD9-293E5B90F5AA}"/>
              </a:ext>
            </a:extLst>
          </p:cNvPr>
          <p:cNvSpPr txBox="1"/>
          <p:nvPr/>
        </p:nvSpPr>
        <p:spPr>
          <a:xfrm>
            <a:off x="394978" y="813877"/>
            <a:ext cx="844335" cy="461665"/>
          </a:xfrm>
          <a:prstGeom prst="rect">
            <a:avLst/>
          </a:prstGeom>
          <a:solidFill>
            <a:schemeClr val="bg1"/>
          </a:solidFill>
        </p:spPr>
        <p:txBody>
          <a:bodyPr wrap="square" rtlCol="0">
            <a:spAutoFit/>
          </a:bodyPr>
          <a:lstStyle/>
          <a:p>
            <a:r>
              <a:rPr kumimoji="1" lang="ja-JP" altLang="en-US" sz="2400">
                <a:latin typeface="ヒラギノ角ゴ ProN W3"/>
                <a:ea typeface="ヒラギノ角ゴ ProN W3"/>
                <a:cs typeface="ヒラギノ角ゴ ProN W3"/>
              </a:rPr>
              <a:t>仮説</a:t>
            </a:r>
            <a:endParaRPr kumimoji="1" lang="ja-JP" altLang="en-US" sz="2400" dirty="0">
              <a:latin typeface="ヒラギノ角ゴ ProN W3"/>
              <a:ea typeface="ヒラギノ角ゴ ProN W3"/>
              <a:cs typeface="ヒラギノ角ゴ ProN W3"/>
            </a:endParaRPr>
          </a:p>
        </p:txBody>
      </p:sp>
      <p:sp>
        <p:nvSpPr>
          <p:cNvPr id="29" name="正方形/長方形 28">
            <a:extLst>
              <a:ext uri="{FF2B5EF4-FFF2-40B4-BE49-F238E27FC236}">
                <a16:creationId xmlns:a16="http://schemas.microsoft.com/office/drawing/2014/main" id="{B5164475-770D-E640-A4D5-91F07B09C527}"/>
              </a:ext>
            </a:extLst>
          </p:cNvPr>
          <p:cNvSpPr/>
          <p:nvPr/>
        </p:nvSpPr>
        <p:spPr>
          <a:xfrm>
            <a:off x="326941" y="4751135"/>
            <a:ext cx="8488641" cy="848619"/>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chemeClr val="tx1"/>
              </a:solidFill>
              <a:latin typeface="ヒラギノ角ゴ ProN W3"/>
              <a:ea typeface="ヒラギノ角ゴ ProN W3"/>
              <a:cs typeface="ヒラギノ角ゴ ProN W3"/>
            </a:endParaRPr>
          </a:p>
        </p:txBody>
      </p:sp>
      <p:sp>
        <p:nvSpPr>
          <p:cNvPr id="30" name="テキスト ボックス 29">
            <a:extLst>
              <a:ext uri="{FF2B5EF4-FFF2-40B4-BE49-F238E27FC236}">
                <a16:creationId xmlns:a16="http://schemas.microsoft.com/office/drawing/2014/main" id="{2A241E6C-0454-3A40-9439-816C585747BB}"/>
              </a:ext>
            </a:extLst>
          </p:cNvPr>
          <p:cNvSpPr txBox="1"/>
          <p:nvPr/>
        </p:nvSpPr>
        <p:spPr>
          <a:xfrm>
            <a:off x="391493" y="4828078"/>
            <a:ext cx="851304" cy="461665"/>
          </a:xfrm>
          <a:prstGeom prst="rect">
            <a:avLst/>
          </a:prstGeom>
          <a:solidFill>
            <a:schemeClr val="bg1"/>
          </a:solidFill>
        </p:spPr>
        <p:txBody>
          <a:bodyPr wrap="square" rtlCol="0">
            <a:spAutoFit/>
          </a:bodyPr>
          <a:lstStyle/>
          <a:p>
            <a:r>
              <a:rPr kumimoji="1" lang="ja-JP" altLang="en-US" sz="2400">
                <a:latin typeface="ヒラギノ角ゴ ProN W3"/>
                <a:ea typeface="ヒラギノ角ゴ ProN W3"/>
                <a:cs typeface="ヒラギノ角ゴ ProN W3"/>
              </a:rPr>
              <a:t>目的</a:t>
            </a:r>
            <a:endParaRPr kumimoji="1" lang="ja-JP" altLang="en-US" sz="2400" dirty="0">
              <a:latin typeface="ヒラギノ角ゴ ProN W3"/>
              <a:ea typeface="ヒラギノ角ゴ ProN W3"/>
              <a:cs typeface="ヒラギノ角ゴ ProN W3"/>
            </a:endParaRPr>
          </a:p>
        </p:txBody>
      </p:sp>
      <p:sp>
        <p:nvSpPr>
          <p:cNvPr id="31" name="テキスト ボックス 30">
            <a:extLst>
              <a:ext uri="{FF2B5EF4-FFF2-40B4-BE49-F238E27FC236}">
                <a16:creationId xmlns:a16="http://schemas.microsoft.com/office/drawing/2014/main" id="{583192E6-A128-5C4A-8978-52A1EBDC1E07}"/>
              </a:ext>
            </a:extLst>
          </p:cNvPr>
          <p:cNvSpPr txBox="1"/>
          <p:nvPr/>
        </p:nvSpPr>
        <p:spPr>
          <a:xfrm>
            <a:off x="1372417" y="4768757"/>
            <a:ext cx="7058794" cy="830997"/>
          </a:xfrm>
          <a:prstGeom prst="rect">
            <a:avLst/>
          </a:prstGeom>
          <a:noFill/>
        </p:spPr>
        <p:txBody>
          <a:bodyPr wrap="square" rtlCol="0">
            <a:spAutoFit/>
          </a:bodyPr>
          <a:lstStyle/>
          <a:p>
            <a:r>
              <a:rPr lang="ja-JP" altLang="en-US" sz="2400">
                <a:latin typeface="ヒラギノ角ゴ ProN W3"/>
                <a:ea typeface="ヒラギノ角ゴ ProN W3"/>
                <a:cs typeface="ヒラギノ角ゴ ProN W3"/>
              </a:rPr>
              <a:t>講義において学生を対象とした実験を行い，</a:t>
            </a:r>
            <a:endParaRPr lang="en-US" altLang="ja-JP" sz="2400" dirty="0">
              <a:latin typeface="ヒラギノ角ゴ ProN W3"/>
              <a:ea typeface="ヒラギノ角ゴ ProN W3"/>
              <a:cs typeface="ヒラギノ角ゴ ProN W3"/>
            </a:endParaRPr>
          </a:p>
          <a:p>
            <a:r>
              <a:rPr lang="ja-JP" altLang="en-US" sz="2400">
                <a:latin typeface="ヒラギノ角ゴ ProN W3"/>
                <a:ea typeface="ヒラギノ角ゴ ProN W3"/>
                <a:cs typeface="ヒラギノ角ゴ ProN W3"/>
              </a:rPr>
              <a:t>仮説の検証する</a:t>
            </a:r>
            <a:endParaRPr kumimoji="1" lang="en-US" altLang="ja-JP" sz="2400" dirty="0">
              <a:latin typeface="ヒラギノ角ゴ ProN W3"/>
              <a:ea typeface="ヒラギノ角ゴ ProN W3"/>
              <a:cs typeface="ヒラギノ角ゴ ProN W3"/>
            </a:endParaRPr>
          </a:p>
        </p:txBody>
      </p:sp>
      <p:sp>
        <p:nvSpPr>
          <p:cNvPr id="25" name="テキスト ボックス 24">
            <a:extLst>
              <a:ext uri="{FF2B5EF4-FFF2-40B4-BE49-F238E27FC236}">
                <a16:creationId xmlns:a16="http://schemas.microsoft.com/office/drawing/2014/main" id="{342657D1-F443-4246-B13B-6D6B97016AE3}"/>
              </a:ext>
            </a:extLst>
          </p:cNvPr>
          <p:cNvSpPr txBox="1"/>
          <p:nvPr/>
        </p:nvSpPr>
        <p:spPr>
          <a:xfrm>
            <a:off x="5085033" y="2142371"/>
            <a:ext cx="3346178" cy="400110"/>
          </a:xfrm>
          <a:prstGeom prst="rect">
            <a:avLst/>
          </a:prstGeom>
          <a:solidFill>
            <a:schemeClr val="bg1"/>
          </a:solidFill>
        </p:spPr>
        <p:txBody>
          <a:bodyPr wrap="square" rtlCol="0">
            <a:spAutoFit/>
          </a:bodyPr>
          <a:lstStyle/>
          <a:p>
            <a:r>
              <a:rPr lang="ja-JP" altLang="en-US" sz="2000">
                <a:latin typeface="ヒラギノ角ゴ ProN W3"/>
                <a:ea typeface="ヒラギノ角ゴ ProN W3"/>
                <a:cs typeface="ヒラギノ角ゴ ProN W3"/>
              </a:rPr>
              <a:t>◆提案</a:t>
            </a:r>
            <a:r>
              <a:rPr kumimoji="1" lang="ja-JP" altLang="en-US" sz="2000">
                <a:latin typeface="ヒラギノ角ゴ ProN W3"/>
                <a:ea typeface="ヒラギノ角ゴ ProN W3"/>
                <a:cs typeface="ヒラギノ角ゴ ProN W3"/>
              </a:rPr>
              <a:t>する教育モデル</a:t>
            </a:r>
            <a:endParaRPr kumimoji="1" lang="ja-JP" altLang="en-US" sz="2000" dirty="0">
              <a:latin typeface="ヒラギノ角ゴ ProN W3"/>
              <a:ea typeface="ヒラギノ角ゴ ProN W3"/>
              <a:cs typeface="ヒラギノ角ゴ ProN W3"/>
            </a:endParaRPr>
          </a:p>
        </p:txBody>
      </p:sp>
      <p:sp>
        <p:nvSpPr>
          <p:cNvPr id="28" name="テキスト ボックス 27">
            <a:extLst>
              <a:ext uri="{FF2B5EF4-FFF2-40B4-BE49-F238E27FC236}">
                <a16:creationId xmlns:a16="http://schemas.microsoft.com/office/drawing/2014/main" id="{C0CF6861-C1B6-4046-9162-4E686350F639}"/>
              </a:ext>
            </a:extLst>
          </p:cNvPr>
          <p:cNvSpPr txBox="1"/>
          <p:nvPr/>
        </p:nvSpPr>
        <p:spPr>
          <a:xfrm>
            <a:off x="601687" y="2142371"/>
            <a:ext cx="4350154" cy="707886"/>
          </a:xfrm>
          <a:prstGeom prst="rect">
            <a:avLst/>
          </a:prstGeom>
          <a:solidFill>
            <a:schemeClr val="bg1"/>
          </a:solidFill>
        </p:spPr>
        <p:txBody>
          <a:bodyPr wrap="square" rtlCol="0">
            <a:spAutoFit/>
          </a:bodyPr>
          <a:lstStyle/>
          <a:p>
            <a:r>
              <a:rPr lang="ja-JP" altLang="en-US" sz="2000">
                <a:latin typeface="ヒラギノ角ゴ ProN W3"/>
                <a:ea typeface="ヒラギノ角ゴ ProN W3"/>
                <a:cs typeface="ヒラギノ角ゴ ProN W3"/>
              </a:rPr>
              <a:t>◆複数の単元を用いて</a:t>
            </a:r>
            <a:endParaRPr lang="en-US" altLang="ja-JP" sz="2000" dirty="0">
              <a:latin typeface="ヒラギノ角ゴ ProN W3"/>
              <a:ea typeface="ヒラギノ角ゴ ProN W3"/>
              <a:cs typeface="ヒラギノ角ゴ ProN W3"/>
            </a:endParaRPr>
          </a:p>
          <a:p>
            <a:r>
              <a:rPr lang="ja-JP" altLang="en-US" sz="2000">
                <a:latin typeface="ヒラギノ角ゴ ProN W3"/>
                <a:ea typeface="ヒラギノ角ゴ ProN W3"/>
                <a:cs typeface="ヒラギノ角ゴ ProN W3"/>
              </a:rPr>
              <a:t>　一つの単元を学習する</a:t>
            </a:r>
            <a:r>
              <a:rPr kumimoji="1" lang="ja-JP" altLang="en-US" sz="2000">
                <a:latin typeface="ヒラギノ角ゴ ProN W3"/>
                <a:ea typeface="ヒラギノ角ゴ ProN W3"/>
                <a:cs typeface="ヒラギノ角ゴ ProN W3"/>
              </a:rPr>
              <a:t>教育モデル</a:t>
            </a:r>
            <a:endParaRPr kumimoji="1" lang="ja-JP" altLang="en-US" sz="2000" dirty="0">
              <a:latin typeface="ヒラギノ角ゴ ProN W3"/>
              <a:ea typeface="ヒラギノ角ゴ ProN W3"/>
              <a:cs typeface="ヒラギノ角ゴ ProN W3"/>
            </a:endParaRPr>
          </a:p>
        </p:txBody>
      </p:sp>
      <p:pic>
        <p:nvPicPr>
          <p:cNvPr id="32" name="図 31">
            <a:extLst>
              <a:ext uri="{FF2B5EF4-FFF2-40B4-BE49-F238E27FC236}">
                <a16:creationId xmlns:a16="http://schemas.microsoft.com/office/drawing/2014/main" id="{CDABB1B8-A3A0-B840-B738-7795D8C717D8}"/>
              </a:ext>
            </a:extLst>
          </p:cNvPr>
          <p:cNvPicPr>
            <a:picLocks noChangeAspect="1"/>
          </p:cNvPicPr>
          <p:nvPr/>
        </p:nvPicPr>
        <p:blipFill rotWithShape="1">
          <a:blip r:embed="rId2"/>
          <a:srcRect l="1061" t="8544" r="79246" b="82666"/>
          <a:stretch/>
        </p:blipFill>
        <p:spPr>
          <a:xfrm>
            <a:off x="5147405" y="2849395"/>
            <a:ext cx="2848058" cy="1798961"/>
          </a:xfrm>
          <a:prstGeom prst="rect">
            <a:avLst/>
          </a:prstGeom>
        </p:spPr>
      </p:pic>
      <p:pic>
        <p:nvPicPr>
          <p:cNvPr id="33" name="図 32">
            <a:extLst>
              <a:ext uri="{FF2B5EF4-FFF2-40B4-BE49-F238E27FC236}">
                <a16:creationId xmlns:a16="http://schemas.microsoft.com/office/drawing/2014/main" id="{B63673CF-3E78-E349-B099-1C4D6A66F6DD}"/>
              </a:ext>
            </a:extLst>
          </p:cNvPr>
          <p:cNvPicPr>
            <a:picLocks noChangeAspect="1"/>
          </p:cNvPicPr>
          <p:nvPr/>
        </p:nvPicPr>
        <p:blipFill rotWithShape="1">
          <a:blip r:embed="rId3"/>
          <a:srcRect l="4229" t="1595" r="76204" b="89580"/>
          <a:stretch/>
        </p:blipFill>
        <p:spPr>
          <a:xfrm>
            <a:off x="1091719" y="2853303"/>
            <a:ext cx="2813851" cy="1795916"/>
          </a:xfrm>
          <a:prstGeom prst="rect">
            <a:avLst/>
          </a:prstGeom>
        </p:spPr>
      </p:pic>
    </p:spTree>
    <p:extLst>
      <p:ext uri="{BB962C8B-B14F-4D97-AF65-F5344CB8AC3E}">
        <p14:creationId xmlns:p14="http://schemas.microsoft.com/office/powerpoint/2010/main" val="89603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1D529B7-3317-9E4C-A881-03D34E397B26}"/>
              </a:ext>
            </a:extLst>
          </p:cNvPr>
          <p:cNvSpPr/>
          <p:nvPr/>
        </p:nvSpPr>
        <p:spPr>
          <a:xfrm>
            <a:off x="559295" y="788880"/>
            <a:ext cx="8308949" cy="954107"/>
          </a:xfrm>
          <a:prstGeom prst="rect">
            <a:avLst/>
          </a:prstGeom>
        </p:spPr>
        <p:txBody>
          <a:bodyPr wrap="square">
            <a:spAutoFit/>
          </a:bodyPr>
          <a:lstStyle/>
          <a:p>
            <a:r>
              <a:rPr lang="en-US" altLang="ja-JP" sz="2800" dirty="0">
                <a:latin typeface="Hiragino Kaku Gothic ProN W3" panose="020B0300000000000000" pitchFamily="34" charset="-128"/>
                <a:ea typeface="Hiragino Kaku Gothic ProN W3" panose="020B0300000000000000" pitchFamily="34" charset="-128"/>
              </a:rPr>
              <a:t>2</a:t>
            </a:r>
            <a:r>
              <a:rPr lang="ja-JP" altLang="en-US" sz="2800">
                <a:latin typeface="Hiragino Kaku Gothic ProN W3" panose="020B0300000000000000" pitchFamily="34" charset="-128"/>
                <a:ea typeface="Hiragino Kaku Gothic ProN W3" panose="020B0300000000000000" pitchFamily="34" charset="-128"/>
              </a:rPr>
              <a:t>クラスを対象に同じ講義内容を別の順序で行う</a:t>
            </a:r>
          </a:p>
          <a:p>
            <a:r>
              <a:rPr lang="ja-JP" altLang="en-US" sz="2800">
                <a:latin typeface="Hiragino Kaku Gothic ProN W3" panose="020B0300000000000000" pitchFamily="34" charset="-128"/>
                <a:ea typeface="Hiragino Kaku Gothic ProN W3" panose="020B0300000000000000" pitchFamily="34" charset="-128"/>
              </a:rPr>
              <a:t>最後にアンケートと小テストを実施する</a:t>
            </a:r>
            <a:endParaRPr lang="ja-JP" altLang="en-US" sz="2800">
              <a:effectLst/>
              <a:latin typeface="Hiragino Kaku Gothic ProN W3" panose="020B0300000000000000" pitchFamily="34" charset="-128"/>
              <a:ea typeface="Hiragino Kaku Gothic ProN W3" panose="020B0300000000000000" pitchFamily="34" charset="-128"/>
            </a:endParaRPr>
          </a:p>
        </p:txBody>
      </p:sp>
      <p:sp>
        <p:nvSpPr>
          <p:cNvPr id="5" name="テキスト ボックス 4">
            <a:extLst>
              <a:ext uri="{FF2B5EF4-FFF2-40B4-BE49-F238E27FC236}">
                <a16:creationId xmlns:a16="http://schemas.microsoft.com/office/drawing/2014/main" id="{874881BE-3DCB-6541-8C5F-BF5048084014}"/>
              </a:ext>
            </a:extLst>
          </p:cNvPr>
          <p:cNvSpPr txBox="1"/>
          <p:nvPr/>
        </p:nvSpPr>
        <p:spPr>
          <a:xfrm>
            <a:off x="-3" y="33675"/>
            <a:ext cx="7415989" cy="584775"/>
          </a:xfrm>
          <a:prstGeom prst="rect">
            <a:avLst/>
          </a:prstGeom>
          <a:noFill/>
        </p:spPr>
        <p:txBody>
          <a:bodyPr wrap="square" rtlCol="0">
            <a:spAutoFit/>
          </a:bodyPr>
          <a:lstStyle/>
          <a:p>
            <a:r>
              <a:rPr lang="en-US" altLang="ja-JP" sz="3200" dirty="0">
                <a:latin typeface="Hiragino Kaku Gothic ProN W3" panose="020B0300000000000000" pitchFamily="34" charset="-128"/>
                <a:ea typeface="Hiragino Kaku Gothic ProN W3" panose="020B0300000000000000" pitchFamily="34" charset="-128"/>
                <a:cs typeface="ヒラギノ角ゴ ProN W3"/>
              </a:rPr>
              <a:t>3</a:t>
            </a:r>
            <a:r>
              <a:rPr kumimoji="1" lang="en-US" altLang="ja-JP" sz="3200" dirty="0">
                <a:latin typeface="Hiragino Kaku Gothic ProN W3" panose="020B0300000000000000" pitchFamily="34" charset="-128"/>
                <a:ea typeface="Hiragino Kaku Gothic ProN W3" panose="020B0300000000000000" pitchFamily="34" charset="-128"/>
                <a:cs typeface="ヒラギノ角ゴ ProN W3"/>
              </a:rPr>
              <a:t>.</a:t>
            </a:r>
            <a:r>
              <a:rPr kumimoji="1" lang="ja-JP" altLang="en-US" sz="3200">
                <a:latin typeface="Hiragino Kaku Gothic ProN W3" panose="020B0300000000000000" pitchFamily="34" charset="-128"/>
                <a:ea typeface="Hiragino Kaku Gothic ProN W3" panose="020B0300000000000000" pitchFamily="34" charset="-128"/>
                <a:cs typeface="ヒラギノ角ゴ ProN W3"/>
              </a:rPr>
              <a:t>実験の構想</a:t>
            </a:r>
            <a:endParaRPr kumimoji="1" lang="ja-JP" altLang="en-US" sz="3200" dirty="0">
              <a:latin typeface="Hiragino Kaku Gothic ProN W3" panose="020B0300000000000000" pitchFamily="34" charset="-128"/>
              <a:ea typeface="Hiragino Kaku Gothic ProN W3" panose="020B0300000000000000" pitchFamily="34" charset="-128"/>
              <a:cs typeface="ヒラギノ角ゴ ProN W3"/>
            </a:endParaRPr>
          </a:p>
        </p:txBody>
      </p:sp>
      <p:cxnSp>
        <p:nvCxnSpPr>
          <p:cNvPr id="6" name="直線コネクタ 5">
            <a:extLst>
              <a:ext uri="{FF2B5EF4-FFF2-40B4-BE49-F238E27FC236}">
                <a16:creationId xmlns:a16="http://schemas.microsoft.com/office/drawing/2014/main" id="{13DB8114-45E7-324F-B434-E1AAEDDF97A8}"/>
              </a:ext>
            </a:extLst>
          </p:cNvPr>
          <p:cNvCxnSpPr>
            <a:cxnSpLocks/>
          </p:cNvCxnSpPr>
          <p:nvPr/>
        </p:nvCxnSpPr>
        <p:spPr>
          <a:xfrm>
            <a:off x="-3" y="618450"/>
            <a:ext cx="9144001" cy="0"/>
          </a:xfrm>
          <a:prstGeom prst="line">
            <a:avLst/>
          </a:prstGeom>
          <a:ln w="38100">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1142C387-BC8C-5644-A028-D3B19FE1192D}"/>
              </a:ext>
            </a:extLst>
          </p:cNvPr>
          <p:cNvSpPr txBox="1"/>
          <p:nvPr/>
        </p:nvSpPr>
        <p:spPr>
          <a:xfrm>
            <a:off x="152081" y="1919441"/>
            <a:ext cx="7315199" cy="523220"/>
          </a:xfrm>
          <a:prstGeom prst="rect">
            <a:avLst/>
          </a:prstGeom>
          <a:noFill/>
        </p:spPr>
        <p:txBody>
          <a:bodyPr wrap="square" rtlCol="0">
            <a:spAutoFit/>
          </a:bodyPr>
          <a:lstStyle/>
          <a:p>
            <a:r>
              <a:rPr kumimoji="1" lang="ja-JP" altLang="en-US" sz="2800">
                <a:latin typeface="ヒラギノ角ゴ ProN W3"/>
                <a:ea typeface="ヒラギノ角ゴ ProN W3"/>
                <a:cs typeface="ヒラギノ角ゴ ProN W3"/>
              </a:rPr>
              <a:t>◆対象科目：</a:t>
            </a:r>
            <a:r>
              <a:rPr kumimoji="1" lang="en-US" altLang="ja-JP" sz="2800" dirty="0">
                <a:latin typeface="ヒラギノ角ゴ ProN W3"/>
                <a:ea typeface="ヒラギノ角ゴ ProN W3"/>
                <a:cs typeface="ヒラギノ角ゴ ProN W3"/>
              </a:rPr>
              <a:t>  2018</a:t>
            </a:r>
            <a:r>
              <a:rPr kumimoji="1" lang="ja-JP" altLang="en-US" sz="2800">
                <a:latin typeface="ヒラギノ角ゴ ProN W3"/>
                <a:ea typeface="ヒラギノ角ゴ ProN W3"/>
                <a:cs typeface="ヒラギノ角ゴ ProN W3"/>
              </a:rPr>
              <a:t>年後期</a:t>
            </a:r>
            <a:r>
              <a:rPr kumimoji="1" lang="en-US" altLang="ja-JP" sz="2800" dirty="0">
                <a:latin typeface="ヒラギノ角ゴ ProN W3"/>
                <a:ea typeface="ヒラギノ角ゴ ProN W3"/>
                <a:cs typeface="ヒラギノ角ゴ ProN W3"/>
              </a:rPr>
              <a:t> </a:t>
            </a:r>
            <a:r>
              <a:rPr kumimoji="1" lang="ja-JP" altLang="en-US" sz="2800">
                <a:latin typeface="ヒラギノ角ゴ ProN W3"/>
                <a:ea typeface="ヒラギノ角ゴ ProN W3"/>
                <a:cs typeface="ヒラギノ角ゴ ProN W3"/>
              </a:rPr>
              <a:t>情報数学応用</a:t>
            </a:r>
            <a:endParaRPr kumimoji="1" lang="en-US" altLang="ja-JP" sz="2800" dirty="0">
              <a:latin typeface="ヒラギノ角ゴ ProN W3"/>
              <a:ea typeface="ヒラギノ角ゴ ProN W3"/>
              <a:cs typeface="ヒラギノ角ゴ ProN W3"/>
            </a:endParaRPr>
          </a:p>
        </p:txBody>
      </p:sp>
      <p:sp>
        <p:nvSpPr>
          <p:cNvPr id="16" name="テキスト ボックス 15">
            <a:extLst>
              <a:ext uri="{FF2B5EF4-FFF2-40B4-BE49-F238E27FC236}">
                <a16:creationId xmlns:a16="http://schemas.microsoft.com/office/drawing/2014/main" id="{BBEEA8D9-81B7-DE47-B16C-328FBFA8DD1D}"/>
              </a:ext>
            </a:extLst>
          </p:cNvPr>
          <p:cNvSpPr txBox="1"/>
          <p:nvPr/>
        </p:nvSpPr>
        <p:spPr>
          <a:xfrm>
            <a:off x="152083" y="2607065"/>
            <a:ext cx="6734392" cy="523220"/>
          </a:xfrm>
          <a:prstGeom prst="rect">
            <a:avLst/>
          </a:prstGeom>
          <a:noFill/>
        </p:spPr>
        <p:txBody>
          <a:bodyPr wrap="square" rtlCol="0">
            <a:spAutoFit/>
          </a:bodyPr>
          <a:lstStyle/>
          <a:p>
            <a:r>
              <a:rPr kumimoji="1" lang="ja-JP" altLang="en-US" sz="2800">
                <a:latin typeface="ヒラギノ角ゴ ProN W3"/>
                <a:ea typeface="ヒラギノ角ゴ ProN W3"/>
                <a:cs typeface="ヒラギノ角ゴ ProN W3"/>
              </a:rPr>
              <a:t>◆対象</a:t>
            </a:r>
            <a:r>
              <a:rPr lang="ja-JP" altLang="en-US" sz="2800">
                <a:latin typeface="ヒラギノ角ゴ ProN W3"/>
                <a:ea typeface="ヒラギノ角ゴ ProN W3"/>
                <a:cs typeface="ヒラギノ角ゴ ProN W3"/>
              </a:rPr>
              <a:t>単元：</a:t>
            </a:r>
            <a:endParaRPr kumimoji="1" lang="en-US" altLang="ja-JP" sz="2800" dirty="0">
              <a:latin typeface="ヒラギノ角ゴ ProN W3"/>
              <a:ea typeface="ヒラギノ角ゴ ProN W3"/>
              <a:cs typeface="ヒラギノ角ゴ ProN W3"/>
            </a:endParaRPr>
          </a:p>
        </p:txBody>
      </p:sp>
      <p:sp>
        <p:nvSpPr>
          <p:cNvPr id="17" name="テキスト ボックス 16">
            <a:extLst>
              <a:ext uri="{FF2B5EF4-FFF2-40B4-BE49-F238E27FC236}">
                <a16:creationId xmlns:a16="http://schemas.microsoft.com/office/drawing/2014/main" id="{129D7BD9-046A-2148-94CC-FCA03E23F471}"/>
              </a:ext>
            </a:extLst>
          </p:cNvPr>
          <p:cNvSpPr txBox="1"/>
          <p:nvPr/>
        </p:nvSpPr>
        <p:spPr>
          <a:xfrm>
            <a:off x="2028841" y="4317577"/>
            <a:ext cx="2448733" cy="523220"/>
          </a:xfrm>
          <a:prstGeom prst="rect">
            <a:avLst/>
          </a:prstGeom>
          <a:noFill/>
        </p:spPr>
        <p:txBody>
          <a:bodyPr wrap="square" rtlCol="0">
            <a:spAutoFit/>
          </a:bodyPr>
          <a:lstStyle/>
          <a:p>
            <a:r>
              <a:rPr lang="ja-JP" altLang="en-US" sz="2800">
                <a:latin typeface="ヒラギノ角ゴ ProN W3"/>
                <a:ea typeface="ヒラギノ角ゴ ProN W3"/>
                <a:cs typeface="ヒラギノ角ゴ ProN W3"/>
              </a:rPr>
              <a:t>「ハッシュ」</a:t>
            </a:r>
            <a:endParaRPr lang="en-US" altLang="ja-JP" sz="2800" dirty="0">
              <a:latin typeface="ヒラギノ角ゴ ProN W3"/>
              <a:ea typeface="ヒラギノ角ゴ ProN W3"/>
              <a:cs typeface="ヒラギノ角ゴ ProN W3"/>
            </a:endParaRPr>
          </a:p>
        </p:txBody>
      </p:sp>
      <p:sp>
        <p:nvSpPr>
          <p:cNvPr id="19" name="テキスト ボックス 18">
            <a:extLst>
              <a:ext uri="{FF2B5EF4-FFF2-40B4-BE49-F238E27FC236}">
                <a16:creationId xmlns:a16="http://schemas.microsoft.com/office/drawing/2014/main" id="{C35C9955-7E9D-7E40-ADA0-ECF4371E311C}"/>
              </a:ext>
            </a:extLst>
          </p:cNvPr>
          <p:cNvSpPr txBox="1"/>
          <p:nvPr/>
        </p:nvSpPr>
        <p:spPr>
          <a:xfrm>
            <a:off x="618495" y="3215286"/>
            <a:ext cx="3746527" cy="523220"/>
          </a:xfrm>
          <a:prstGeom prst="rect">
            <a:avLst/>
          </a:prstGeom>
          <a:noFill/>
        </p:spPr>
        <p:txBody>
          <a:bodyPr wrap="square" rtlCol="0">
            <a:spAutoFit/>
          </a:bodyPr>
          <a:lstStyle/>
          <a:p>
            <a:r>
              <a:rPr lang="ja-JP" altLang="en-US" sz="2800">
                <a:latin typeface="ヒラギノ角ゴ ProN W3"/>
                <a:ea typeface="ヒラギノ角ゴ ProN W3"/>
                <a:cs typeface="ヒラギノ角ゴ ProN W3"/>
              </a:rPr>
              <a:t>「ブロックチェーン」</a:t>
            </a:r>
            <a:endParaRPr lang="en-US" altLang="ja-JP" sz="2800" dirty="0">
              <a:latin typeface="ヒラギノ角ゴ ProN W3"/>
              <a:ea typeface="ヒラギノ角ゴ ProN W3"/>
              <a:cs typeface="ヒラギノ角ゴ ProN W3"/>
            </a:endParaRPr>
          </a:p>
        </p:txBody>
      </p:sp>
      <p:sp>
        <p:nvSpPr>
          <p:cNvPr id="21" name="テキスト ボックス 20">
            <a:extLst>
              <a:ext uri="{FF2B5EF4-FFF2-40B4-BE49-F238E27FC236}">
                <a16:creationId xmlns:a16="http://schemas.microsoft.com/office/drawing/2014/main" id="{0DA46A1E-3D5C-6048-9D43-A34BC4B29893}"/>
              </a:ext>
            </a:extLst>
          </p:cNvPr>
          <p:cNvSpPr txBox="1"/>
          <p:nvPr/>
        </p:nvSpPr>
        <p:spPr>
          <a:xfrm>
            <a:off x="618495" y="4317577"/>
            <a:ext cx="2448733" cy="523220"/>
          </a:xfrm>
          <a:prstGeom prst="rect">
            <a:avLst/>
          </a:prstGeom>
          <a:noFill/>
        </p:spPr>
        <p:txBody>
          <a:bodyPr wrap="square" rtlCol="0">
            <a:spAutoFit/>
          </a:bodyPr>
          <a:lstStyle/>
          <a:p>
            <a:r>
              <a:rPr lang="ja-JP" altLang="en-US" sz="2800">
                <a:latin typeface="ヒラギノ角ゴ ProN W3"/>
                <a:ea typeface="ヒラギノ角ゴ ProN W3"/>
                <a:cs typeface="ヒラギノ角ゴ ProN W3"/>
              </a:rPr>
              <a:t>「暗号」</a:t>
            </a:r>
            <a:endParaRPr lang="en-US" altLang="ja-JP" sz="2800" dirty="0">
              <a:latin typeface="ヒラギノ角ゴ ProN W3"/>
              <a:ea typeface="ヒラギノ角ゴ ProN W3"/>
              <a:cs typeface="ヒラギノ角ゴ ProN W3"/>
            </a:endParaRPr>
          </a:p>
        </p:txBody>
      </p:sp>
      <p:pic>
        <p:nvPicPr>
          <p:cNvPr id="7" name="図 6">
            <a:extLst>
              <a:ext uri="{FF2B5EF4-FFF2-40B4-BE49-F238E27FC236}">
                <a16:creationId xmlns:a16="http://schemas.microsoft.com/office/drawing/2014/main" id="{972E6828-C82F-C84E-BD67-CF6B9FD16039}"/>
              </a:ext>
            </a:extLst>
          </p:cNvPr>
          <p:cNvPicPr>
            <a:picLocks noChangeAspect="1"/>
          </p:cNvPicPr>
          <p:nvPr/>
        </p:nvPicPr>
        <p:blipFill rotWithShape="1">
          <a:blip r:embed="rId2"/>
          <a:srcRect l="2183" t="1574" r="74144" b="89258"/>
          <a:stretch/>
        </p:blipFill>
        <p:spPr>
          <a:xfrm>
            <a:off x="4713769" y="3194523"/>
            <a:ext cx="3894867" cy="2134406"/>
          </a:xfrm>
          <a:prstGeom prst="rect">
            <a:avLst/>
          </a:prstGeom>
        </p:spPr>
      </p:pic>
      <p:sp>
        <p:nvSpPr>
          <p:cNvPr id="18" name="テキスト ボックス 17">
            <a:extLst>
              <a:ext uri="{FF2B5EF4-FFF2-40B4-BE49-F238E27FC236}">
                <a16:creationId xmlns:a16="http://schemas.microsoft.com/office/drawing/2014/main" id="{159A5311-38FF-8A4C-A36B-CD77B7112CB2}"/>
              </a:ext>
            </a:extLst>
          </p:cNvPr>
          <p:cNvSpPr txBox="1"/>
          <p:nvPr/>
        </p:nvSpPr>
        <p:spPr>
          <a:xfrm>
            <a:off x="1191213" y="3738506"/>
            <a:ext cx="1675255" cy="523220"/>
          </a:xfrm>
          <a:prstGeom prst="rect">
            <a:avLst/>
          </a:prstGeom>
          <a:noFill/>
        </p:spPr>
        <p:txBody>
          <a:bodyPr wrap="square" rtlCol="0">
            <a:spAutoFit/>
          </a:bodyPr>
          <a:lstStyle/>
          <a:p>
            <a:r>
              <a:rPr lang="ja-JP" altLang="en-US" sz="2800">
                <a:latin typeface="ヒラギノ角ゴ ProN W3"/>
                <a:ea typeface="ヒラギノ角ゴ ProN W3"/>
                <a:cs typeface="ヒラギノ角ゴ ProN W3"/>
              </a:rPr>
              <a:t>→主単元</a:t>
            </a:r>
            <a:endParaRPr lang="en-US" altLang="ja-JP" sz="2800" dirty="0">
              <a:latin typeface="ヒラギノ角ゴ ProN W3"/>
              <a:ea typeface="ヒラギノ角ゴ ProN W3"/>
              <a:cs typeface="ヒラギノ角ゴ ProN W3"/>
            </a:endParaRPr>
          </a:p>
        </p:txBody>
      </p:sp>
      <p:sp>
        <p:nvSpPr>
          <p:cNvPr id="25" name="テキスト ボックス 24">
            <a:extLst>
              <a:ext uri="{FF2B5EF4-FFF2-40B4-BE49-F238E27FC236}">
                <a16:creationId xmlns:a16="http://schemas.microsoft.com/office/drawing/2014/main" id="{0D63AE90-DEF9-EA42-B0C1-21F9AF30DFEC}"/>
              </a:ext>
            </a:extLst>
          </p:cNvPr>
          <p:cNvSpPr txBox="1"/>
          <p:nvPr/>
        </p:nvSpPr>
        <p:spPr>
          <a:xfrm>
            <a:off x="1191213" y="4840797"/>
            <a:ext cx="2394728" cy="523220"/>
          </a:xfrm>
          <a:prstGeom prst="rect">
            <a:avLst/>
          </a:prstGeom>
          <a:noFill/>
        </p:spPr>
        <p:txBody>
          <a:bodyPr wrap="square" rtlCol="0">
            <a:spAutoFit/>
          </a:bodyPr>
          <a:lstStyle/>
          <a:p>
            <a:r>
              <a:rPr lang="ja-JP" altLang="en-US" sz="2800">
                <a:latin typeface="ヒラギノ角ゴ ProN W3"/>
                <a:ea typeface="ヒラギノ角ゴ ProN W3"/>
                <a:cs typeface="ヒラギノ角ゴ ProN W3"/>
              </a:rPr>
              <a:t>→前提単元</a:t>
            </a:r>
            <a:endParaRPr lang="en-US" altLang="ja-JP" sz="2800" dirty="0">
              <a:latin typeface="ヒラギノ角ゴ ProN W3"/>
              <a:ea typeface="ヒラギノ角ゴ ProN W3"/>
              <a:cs typeface="ヒラギノ角ゴ ProN W3"/>
            </a:endParaRPr>
          </a:p>
        </p:txBody>
      </p:sp>
    </p:spTree>
    <p:extLst>
      <p:ext uri="{BB962C8B-B14F-4D97-AF65-F5344CB8AC3E}">
        <p14:creationId xmlns:p14="http://schemas.microsoft.com/office/powerpoint/2010/main" val="23184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ABD9E36-BB9C-8A45-B75A-ACC001D7D2D7}"/>
              </a:ext>
            </a:extLst>
          </p:cNvPr>
          <p:cNvSpPr txBox="1"/>
          <p:nvPr/>
        </p:nvSpPr>
        <p:spPr>
          <a:xfrm>
            <a:off x="-3" y="33675"/>
            <a:ext cx="7415989" cy="584775"/>
          </a:xfrm>
          <a:prstGeom prst="rect">
            <a:avLst/>
          </a:prstGeom>
          <a:noFill/>
        </p:spPr>
        <p:txBody>
          <a:bodyPr wrap="square" rtlCol="0">
            <a:spAutoFit/>
          </a:bodyPr>
          <a:lstStyle/>
          <a:p>
            <a:r>
              <a:rPr kumimoji="1" lang="en-US" altLang="ja-JP" sz="3200" dirty="0">
                <a:latin typeface="Hiragino Kaku Gothic ProN W3" panose="020B0300000000000000" pitchFamily="34" charset="-128"/>
                <a:ea typeface="Hiragino Kaku Gothic ProN W3" panose="020B0300000000000000" pitchFamily="34" charset="-128"/>
                <a:cs typeface="ヒラギノ角ゴ ProN W3"/>
              </a:rPr>
              <a:t>4.</a:t>
            </a:r>
            <a:r>
              <a:rPr lang="ja-JP" altLang="en-US" sz="3200">
                <a:latin typeface="Hiragino Kaku Gothic ProN W3" panose="020B0300000000000000" pitchFamily="34" charset="-128"/>
                <a:ea typeface="Hiragino Kaku Gothic ProN W3" panose="020B0300000000000000" pitchFamily="34" charset="-128"/>
                <a:cs typeface="ヒラギノ角ゴ ProN W3"/>
              </a:rPr>
              <a:t>具体的なスケジュール</a:t>
            </a:r>
            <a:endParaRPr kumimoji="1" lang="ja-JP" altLang="en-US" sz="3200" dirty="0">
              <a:latin typeface="Hiragino Kaku Gothic ProN W3" panose="020B0300000000000000" pitchFamily="34" charset="-128"/>
              <a:ea typeface="Hiragino Kaku Gothic ProN W3" panose="020B0300000000000000" pitchFamily="34" charset="-128"/>
              <a:cs typeface="ヒラギノ角ゴ ProN W3"/>
            </a:endParaRPr>
          </a:p>
        </p:txBody>
      </p:sp>
      <p:cxnSp>
        <p:nvCxnSpPr>
          <p:cNvPr id="6" name="直線コネクタ 5">
            <a:extLst>
              <a:ext uri="{FF2B5EF4-FFF2-40B4-BE49-F238E27FC236}">
                <a16:creationId xmlns:a16="http://schemas.microsoft.com/office/drawing/2014/main" id="{B864A76B-BE79-AB4B-8EFF-2D0AEBA2D592}"/>
              </a:ext>
            </a:extLst>
          </p:cNvPr>
          <p:cNvCxnSpPr>
            <a:cxnSpLocks/>
          </p:cNvCxnSpPr>
          <p:nvPr/>
        </p:nvCxnSpPr>
        <p:spPr>
          <a:xfrm>
            <a:off x="-3" y="618450"/>
            <a:ext cx="9144001" cy="0"/>
          </a:xfrm>
          <a:prstGeom prst="line">
            <a:avLst/>
          </a:prstGeom>
          <a:ln w="38100">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図 7">
            <a:extLst>
              <a:ext uri="{FF2B5EF4-FFF2-40B4-BE49-F238E27FC236}">
                <a16:creationId xmlns:a16="http://schemas.microsoft.com/office/drawing/2014/main" id="{14741CDA-8011-704C-86F8-DC2FFCBE18CE}"/>
              </a:ext>
            </a:extLst>
          </p:cNvPr>
          <p:cNvPicPr>
            <a:picLocks noChangeAspect="1"/>
          </p:cNvPicPr>
          <p:nvPr/>
        </p:nvPicPr>
        <p:blipFill rotWithShape="1">
          <a:blip r:embed="rId2"/>
          <a:srcRect l="7978" t="6191" r="8746" b="60353"/>
          <a:stretch/>
        </p:blipFill>
        <p:spPr>
          <a:xfrm>
            <a:off x="100739" y="618450"/>
            <a:ext cx="8880529" cy="5048635"/>
          </a:xfrm>
          <a:prstGeom prst="rect">
            <a:avLst/>
          </a:prstGeom>
        </p:spPr>
      </p:pic>
    </p:spTree>
    <p:extLst>
      <p:ext uri="{BB962C8B-B14F-4D97-AF65-F5344CB8AC3E}">
        <p14:creationId xmlns:p14="http://schemas.microsoft.com/office/powerpoint/2010/main" val="2447513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a:extLst>
              <a:ext uri="{FF2B5EF4-FFF2-40B4-BE49-F238E27FC236}">
                <a16:creationId xmlns:a16="http://schemas.microsoft.com/office/drawing/2014/main" id="{AA792F6D-B021-AF4A-8A21-A02ADF92450E}"/>
              </a:ext>
            </a:extLst>
          </p:cNvPr>
          <p:cNvSpPr txBox="1"/>
          <p:nvPr/>
        </p:nvSpPr>
        <p:spPr>
          <a:xfrm>
            <a:off x="-3" y="33675"/>
            <a:ext cx="7415989" cy="584775"/>
          </a:xfrm>
          <a:prstGeom prst="rect">
            <a:avLst/>
          </a:prstGeom>
          <a:noFill/>
        </p:spPr>
        <p:txBody>
          <a:bodyPr wrap="square" rtlCol="0">
            <a:spAutoFit/>
          </a:bodyPr>
          <a:lstStyle/>
          <a:p>
            <a:r>
              <a:rPr lang="en-US" altLang="ja-JP" sz="3200" dirty="0">
                <a:latin typeface="Hiragino Kaku Gothic ProN W3" panose="020B0300000000000000" pitchFamily="34" charset="-128"/>
                <a:ea typeface="Hiragino Kaku Gothic ProN W3" panose="020B0300000000000000" pitchFamily="34" charset="-128"/>
                <a:cs typeface="ヒラギノ角ゴ ProN W3"/>
              </a:rPr>
              <a:t>5</a:t>
            </a:r>
            <a:r>
              <a:rPr kumimoji="1" lang="en-US" altLang="ja-JP" sz="3200" dirty="0">
                <a:latin typeface="Hiragino Kaku Gothic ProN W3" panose="020B0300000000000000" pitchFamily="34" charset="-128"/>
                <a:ea typeface="Hiragino Kaku Gothic ProN W3" panose="020B0300000000000000" pitchFamily="34" charset="-128"/>
                <a:cs typeface="ヒラギノ角ゴ ProN W3"/>
              </a:rPr>
              <a:t>.</a:t>
            </a:r>
            <a:r>
              <a:rPr lang="ja-JP" altLang="en-US" sz="3200">
                <a:latin typeface="Hiragino Kaku Gothic ProN W3" panose="020B0300000000000000" pitchFamily="34" charset="-128"/>
                <a:ea typeface="Hiragino Kaku Gothic ProN W3" panose="020B0300000000000000" pitchFamily="34" charset="-128"/>
                <a:cs typeface="ヒラギノ角ゴ ProN W3"/>
              </a:rPr>
              <a:t>アンケート項目・実験対象者</a:t>
            </a:r>
            <a:endParaRPr kumimoji="1" lang="ja-JP" altLang="en-US" sz="3200" dirty="0">
              <a:latin typeface="Hiragino Kaku Gothic ProN W3" panose="020B0300000000000000" pitchFamily="34" charset="-128"/>
              <a:ea typeface="Hiragino Kaku Gothic ProN W3" panose="020B0300000000000000" pitchFamily="34" charset="-128"/>
              <a:cs typeface="ヒラギノ角ゴ ProN W3"/>
            </a:endParaRPr>
          </a:p>
        </p:txBody>
      </p:sp>
      <p:cxnSp>
        <p:nvCxnSpPr>
          <p:cNvPr id="17" name="直線コネクタ 16">
            <a:extLst>
              <a:ext uri="{FF2B5EF4-FFF2-40B4-BE49-F238E27FC236}">
                <a16:creationId xmlns:a16="http://schemas.microsoft.com/office/drawing/2014/main" id="{26049E11-C565-5941-BEDB-1824234938C2}"/>
              </a:ext>
            </a:extLst>
          </p:cNvPr>
          <p:cNvCxnSpPr>
            <a:cxnSpLocks/>
          </p:cNvCxnSpPr>
          <p:nvPr/>
        </p:nvCxnSpPr>
        <p:spPr>
          <a:xfrm>
            <a:off x="-3" y="618450"/>
            <a:ext cx="9144001" cy="0"/>
          </a:xfrm>
          <a:prstGeom prst="line">
            <a:avLst/>
          </a:prstGeom>
          <a:ln w="38100">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13" name="グループ化 12">
            <a:extLst>
              <a:ext uri="{FF2B5EF4-FFF2-40B4-BE49-F238E27FC236}">
                <a16:creationId xmlns:a16="http://schemas.microsoft.com/office/drawing/2014/main" id="{7E5C584B-2708-5E45-8CBE-F6402536DA11}"/>
              </a:ext>
            </a:extLst>
          </p:cNvPr>
          <p:cNvGrpSpPr/>
          <p:nvPr/>
        </p:nvGrpSpPr>
        <p:grpSpPr>
          <a:xfrm>
            <a:off x="96069" y="721403"/>
            <a:ext cx="4528618" cy="4867061"/>
            <a:chOff x="96069" y="721403"/>
            <a:chExt cx="4528618" cy="1880719"/>
          </a:xfrm>
        </p:grpSpPr>
        <p:sp>
          <p:nvSpPr>
            <p:cNvPr id="15" name="正方形/長方形 14">
              <a:extLst>
                <a:ext uri="{FF2B5EF4-FFF2-40B4-BE49-F238E27FC236}">
                  <a16:creationId xmlns:a16="http://schemas.microsoft.com/office/drawing/2014/main" id="{28C48C8D-CB5B-AF4E-BC62-31BAB255643C}"/>
                </a:ext>
              </a:extLst>
            </p:cNvPr>
            <p:cNvSpPr/>
            <p:nvPr/>
          </p:nvSpPr>
          <p:spPr>
            <a:xfrm>
              <a:off x="96069" y="721403"/>
              <a:ext cx="4528618" cy="1880719"/>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19" name="テキスト ボックス 18">
              <a:extLst>
                <a:ext uri="{FF2B5EF4-FFF2-40B4-BE49-F238E27FC236}">
                  <a16:creationId xmlns:a16="http://schemas.microsoft.com/office/drawing/2014/main" id="{B9117208-1B23-F944-8FDB-C794D2392FCC}"/>
                </a:ext>
              </a:extLst>
            </p:cNvPr>
            <p:cNvSpPr txBox="1"/>
            <p:nvPr/>
          </p:nvSpPr>
          <p:spPr>
            <a:xfrm>
              <a:off x="126678" y="955141"/>
              <a:ext cx="4498009" cy="273540"/>
            </a:xfrm>
            <a:prstGeom prst="rect">
              <a:avLst/>
            </a:prstGeom>
            <a:noFill/>
          </p:spPr>
          <p:txBody>
            <a:bodyPr wrap="square" rtlCol="0">
              <a:spAutoFit/>
            </a:bodyPr>
            <a:lstStyle/>
            <a:p>
              <a:r>
                <a:rPr kumimoji="1" lang="en-US" altLang="ja-JP" sz="2000" dirty="0">
                  <a:latin typeface="ヒラギノ角ゴ ProN W3"/>
                  <a:ea typeface="ヒラギノ角ゴ ProN W3"/>
                  <a:cs typeface="ヒラギノ角ゴ ProN W3"/>
                </a:rPr>
                <a:t>Q1.</a:t>
              </a:r>
              <a:r>
                <a:rPr kumimoji="1" lang="ja-JP" altLang="en-US" sz="2000">
                  <a:latin typeface="ヒラギノ角ゴ ProN W3"/>
                  <a:ea typeface="ヒラギノ角ゴ ProN W3"/>
                  <a:cs typeface="ヒラギノ角ゴ ProN W3"/>
                </a:rPr>
                <a:t>講義前にブロックチェーンについ　　　　　</a:t>
              </a:r>
              <a:r>
                <a:rPr kumimoji="1" lang="en-US" altLang="ja-JP" sz="2000" dirty="0">
                  <a:latin typeface="ヒラギノ角ゴ ProN W3"/>
                  <a:ea typeface="ヒラギノ角ゴ ProN W3"/>
                  <a:cs typeface="ヒラギノ角ゴ ProN W3"/>
                </a:rPr>
                <a:t>	</a:t>
              </a:r>
              <a:r>
                <a:rPr kumimoji="1" lang="ja-JP" altLang="en-US" sz="2000">
                  <a:latin typeface="ヒラギノ角ゴ ProN W3"/>
                  <a:ea typeface="ヒラギノ角ゴ ProN W3"/>
                  <a:cs typeface="ヒラギノ角ゴ ProN W3"/>
                </a:rPr>
                <a:t>て学習したことがありますか？</a:t>
              </a:r>
              <a:endParaRPr kumimoji="1" lang="en-US" altLang="ja-JP" sz="2000" dirty="0">
                <a:latin typeface="ヒラギノ角ゴ ProN W3"/>
                <a:ea typeface="ヒラギノ角ゴ ProN W3"/>
                <a:cs typeface="ヒラギノ角ゴ ProN W3"/>
              </a:endParaRPr>
            </a:p>
          </p:txBody>
        </p:sp>
      </p:grpSp>
      <p:sp>
        <p:nvSpPr>
          <p:cNvPr id="25" name="正方形/長方形 24">
            <a:extLst>
              <a:ext uri="{FF2B5EF4-FFF2-40B4-BE49-F238E27FC236}">
                <a16:creationId xmlns:a16="http://schemas.microsoft.com/office/drawing/2014/main" id="{7B474692-DFE2-0847-B8A0-17A4B708AFE6}"/>
              </a:ext>
            </a:extLst>
          </p:cNvPr>
          <p:cNvSpPr/>
          <p:nvPr/>
        </p:nvSpPr>
        <p:spPr>
          <a:xfrm>
            <a:off x="4738483" y="721403"/>
            <a:ext cx="4292161" cy="4867061"/>
          </a:xfrm>
          <a:prstGeom prst="rect">
            <a:avLst/>
          </a:prstGeom>
          <a:solidFill>
            <a:schemeClr val="accent5">
              <a:lumMod val="20000"/>
              <a:lumOff val="8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chemeClr val="tx1"/>
              </a:solidFill>
              <a:latin typeface="ヒラギノ角ゴ ProN W3"/>
              <a:ea typeface="ヒラギノ角ゴ ProN W3"/>
              <a:cs typeface="ヒラギノ角ゴ ProN W3"/>
            </a:endParaRPr>
          </a:p>
        </p:txBody>
      </p:sp>
      <p:sp>
        <p:nvSpPr>
          <p:cNvPr id="28" name="テキスト ボックス 27">
            <a:extLst>
              <a:ext uri="{FF2B5EF4-FFF2-40B4-BE49-F238E27FC236}">
                <a16:creationId xmlns:a16="http://schemas.microsoft.com/office/drawing/2014/main" id="{184DF782-CD40-A24F-810D-29D8C46811A0}"/>
              </a:ext>
            </a:extLst>
          </p:cNvPr>
          <p:cNvSpPr txBox="1"/>
          <p:nvPr/>
        </p:nvSpPr>
        <p:spPr>
          <a:xfrm>
            <a:off x="204972" y="811754"/>
            <a:ext cx="2359998" cy="461665"/>
          </a:xfrm>
          <a:prstGeom prst="rect">
            <a:avLst/>
          </a:prstGeom>
          <a:solidFill>
            <a:schemeClr val="bg1"/>
          </a:solidFill>
        </p:spPr>
        <p:txBody>
          <a:bodyPr wrap="square" rtlCol="0">
            <a:spAutoFit/>
          </a:bodyPr>
          <a:lstStyle/>
          <a:p>
            <a:r>
              <a:rPr lang="ja-JP" altLang="en-US" sz="2400">
                <a:latin typeface="ヒラギノ角ゴ ProN W3"/>
                <a:ea typeface="ヒラギノ角ゴ ProN W3"/>
                <a:cs typeface="ヒラギノ角ゴ ProN W3"/>
              </a:rPr>
              <a:t>アンケート項目</a:t>
            </a:r>
            <a:endParaRPr kumimoji="1" lang="ja-JP" altLang="en-US" sz="2400" dirty="0">
              <a:latin typeface="ヒラギノ角ゴ ProN W3"/>
              <a:ea typeface="ヒラギノ角ゴ ProN W3"/>
              <a:cs typeface="ヒラギノ角ゴ ProN W3"/>
            </a:endParaRPr>
          </a:p>
        </p:txBody>
      </p:sp>
      <p:sp>
        <p:nvSpPr>
          <p:cNvPr id="44" name="テキスト ボックス 43">
            <a:extLst>
              <a:ext uri="{FF2B5EF4-FFF2-40B4-BE49-F238E27FC236}">
                <a16:creationId xmlns:a16="http://schemas.microsoft.com/office/drawing/2014/main" id="{C08EFB2A-0AE3-7D49-A747-128C06636AAD}"/>
              </a:ext>
            </a:extLst>
          </p:cNvPr>
          <p:cNvSpPr txBox="1"/>
          <p:nvPr/>
        </p:nvSpPr>
        <p:spPr>
          <a:xfrm>
            <a:off x="4850609" y="811754"/>
            <a:ext cx="1800370" cy="461666"/>
          </a:xfrm>
          <a:prstGeom prst="rect">
            <a:avLst/>
          </a:prstGeom>
          <a:solidFill>
            <a:schemeClr val="bg1"/>
          </a:solidFill>
        </p:spPr>
        <p:txBody>
          <a:bodyPr wrap="square" rtlCol="0">
            <a:spAutoFit/>
          </a:bodyPr>
          <a:lstStyle/>
          <a:p>
            <a:r>
              <a:rPr lang="ja-JP" altLang="en-US" sz="2400">
                <a:latin typeface="ヒラギノ角ゴ ProN W3"/>
                <a:ea typeface="ヒラギノ角ゴ ProN W3"/>
                <a:cs typeface="ヒラギノ角ゴ ProN W3"/>
              </a:rPr>
              <a:t>実験対象者</a:t>
            </a:r>
            <a:endParaRPr kumimoji="1" lang="ja-JP" altLang="en-US" sz="2400" dirty="0">
              <a:latin typeface="ヒラギノ角ゴ ProN W3"/>
              <a:ea typeface="ヒラギノ角ゴ ProN W3"/>
              <a:cs typeface="ヒラギノ角ゴ ProN W3"/>
            </a:endParaRPr>
          </a:p>
        </p:txBody>
      </p:sp>
      <p:sp>
        <p:nvSpPr>
          <p:cNvPr id="45" name="テキスト ボックス 44">
            <a:extLst>
              <a:ext uri="{FF2B5EF4-FFF2-40B4-BE49-F238E27FC236}">
                <a16:creationId xmlns:a16="http://schemas.microsoft.com/office/drawing/2014/main" id="{5607BDEB-8E71-D846-B702-5EB403829442}"/>
              </a:ext>
            </a:extLst>
          </p:cNvPr>
          <p:cNvSpPr txBox="1"/>
          <p:nvPr/>
        </p:nvSpPr>
        <p:spPr>
          <a:xfrm>
            <a:off x="157284" y="2542733"/>
            <a:ext cx="4498009" cy="707886"/>
          </a:xfrm>
          <a:prstGeom prst="rect">
            <a:avLst/>
          </a:prstGeom>
          <a:noFill/>
        </p:spPr>
        <p:txBody>
          <a:bodyPr wrap="square" rtlCol="0">
            <a:spAutoFit/>
          </a:bodyPr>
          <a:lstStyle/>
          <a:p>
            <a:r>
              <a:rPr kumimoji="1" lang="en-US" altLang="ja-JP" sz="2000" dirty="0">
                <a:latin typeface="ヒラギノ角ゴ ProN W3"/>
                <a:ea typeface="ヒラギノ角ゴ ProN W3"/>
                <a:cs typeface="ヒラギノ角ゴ ProN W3"/>
              </a:rPr>
              <a:t>Q2.</a:t>
            </a:r>
            <a:r>
              <a:rPr kumimoji="1" lang="ja-JP" altLang="en-US" sz="2000">
                <a:latin typeface="ヒラギノ角ゴ ProN W3"/>
                <a:ea typeface="ヒラギノ角ゴ ProN W3"/>
                <a:cs typeface="ヒラギノ角ゴ ProN W3"/>
              </a:rPr>
              <a:t>暗号の講義内容はわかりやすかっ</a:t>
            </a:r>
            <a:r>
              <a:rPr kumimoji="1" lang="en-US" altLang="ja-JP" sz="2000" dirty="0">
                <a:latin typeface="ヒラギノ角ゴ ProN W3"/>
                <a:ea typeface="ヒラギノ角ゴ ProN W3"/>
                <a:cs typeface="ヒラギノ角ゴ ProN W3"/>
              </a:rPr>
              <a:t>	</a:t>
            </a:r>
            <a:r>
              <a:rPr kumimoji="1" lang="ja-JP" altLang="en-US" sz="2000">
                <a:latin typeface="ヒラギノ角ゴ ProN W3"/>
                <a:ea typeface="ヒラギノ角ゴ ProN W3"/>
                <a:cs typeface="ヒラギノ角ゴ ProN W3"/>
              </a:rPr>
              <a:t>たですか？</a:t>
            </a:r>
            <a:endParaRPr kumimoji="1" lang="en-US" altLang="ja-JP" sz="2000" dirty="0">
              <a:latin typeface="ヒラギノ角ゴ ProN W3"/>
              <a:ea typeface="ヒラギノ角ゴ ProN W3"/>
              <a:cs typeface="ヒラギノ角ゴ ProN W3"/>
            </a:endParaRPr>
          </a:p>
        </p:txBody>
      </p:sp>
      <p:sp>
        <p:nvSpPr>
          <p:cNvPr id="46" name="テキスト ボックス 45">
            <a:extLst>
              <a:ext uri="{FF2B5EF4-FFF2-40B4-BE49-F238E27FC236}">
                <a16:creationId xmlns:a16="http://schemas.microsoft.com/office/drawing/2014/main" id="{F1EBA4BB-4DB6-F048-93CF-994E3DDB40AC}"/>
              </a:ext>
            </a:extLst>
          </p:cNvPr>
          <p:cNvSpPr txBox="1"/>
          <p:nvPr/>
        </p:nvSpPr>
        <p:spPr>
          <a:xfrm>
            <a:off x="157285" y="3240216"/>
            <a:ext cx="4498009" cy="707886"/>
          </a:xfrm>
          <a:prstGeom prst="rect">
            <a:avLst/>
          </a:prstGeom>
          <a:noFill/>
        </p:spPr>
        <p:txBody>
          <a:bodyPr wrap="square" rtlCol="0">
            <a:spAutoFit/>
          </a:bodyPr>
          <a:lstStyle/>
          <a:p>
            <a:r>
              <a:rPr kumimoji="1" lang="en-US" altLang="ja-JP" sz="2000" dirty="0">
                <a:latin typeface="ヒラギノ角ゴ ProN W3"/>
                <a:ea typeface="ヒラギノ角ゴ ProN W3"/>
                <a:cs typeface="ヒラギノ角ゴ ProN W3"/>
              </a:rPr>
              <a:t>Q3.</a:t>
            </a:r>
            <a:r>
              <a:rPr kumimoji="1" lang="ja-JP" altLang="en-US" sz="2000">
                <a:latin typeface="ヒラギノ角ゴ ProN W3"/>
                <a:ea typeface="ヒラギノ角ゴ ProN W3"/>
                <a:cs typeface="ヒラギノ角ゴ ProN W3"/>
              </a:rPr>
              <a:t>ハッシュの講義内容はわかりやす</a:t>
            </a:r>
            <a:r>
              <a:rPr kumimoji="1" lang="en-US" altLang="ja-JP" sz="2000" dirty="0">
                <a:latin typeface="ヒラギノ角ゴ ProN W3"/>
                <a:ea typeface="ヒラギノ角ゴ ProN W3"/>
                <a:cs typeface="ヒラギノ角ゴ ProN W3"/>
              </a:rPr>
              <a:t>	</a:t>
            </a:r>
            <a:r>
              <a:rPr kumimoji="1" lang="ja-JP" altLang="en-US" sz="2000">
                <a:latin typeface="ヒラギノ角ゴ ProN W3"/>
                <a:ea typeface="ヒラギノ角ゴ ProN W3"/>
                <a:cs typeface="ヒラギノ角ゴ ProN W3"/>
              </a:rPr>
              <a:t>かったですか？</a:t>
            </a:r>
            <a:endParaRPr kumimoji="1" lang="en-US" altLang="ja-JP" sz="2000" dirty="0">
              <a:latin typeface="ヒラギノ角ゴ ProN W3"/>
              <a:ea typeface="ヒラギノ角ゴ ProN W3"/>
              <a:cs typeface="ヒラギノ角ゴ ProN W3"/>
            </a:endParaRPr>
          </a:p>
        </p:txBody>
      </p:sp>
      <p:sp>
        <p:nvSpPr>
          <p:cNvPr id="47" name="テキスト ボックス 46">
            <a:extLst>
              <a:ext uri="{FF2B5EF4-FFF2-40B4-BE49-F238E27FC236}">
                <a16:creationId xmlns:a16="http://schemas.microsoft.com/office/drawing/2014/main" id="{B7035B96-3C3A-D449-88A3-65B4F8322DEB}"/>
              </a:ext>
            </a:extLst>
          </p:cNvPr>
          <p:cNvSpPr txBox="1"/>
          <p:nvPr/>
        </p:nvSpPr>
        <p:spPr>
          <a:xfrm>
            <a:off x="157285" y="3948102"/>
            <a:ext cx="4498009" cy="707886"/>
          </a:xfrm>
          <a:prstGeom prst="rect">
            <a:avLst/>
          </a:prstGeom>
          <a:noFill/>
        </p:spPr>
        <p:txBody>
          <a:bodyPr wrap="square" rtlCol="0">
            <a:spAutoFit/>
          </a:bodyPr>
          <a:lstStyle/>
          <a:p>
            <a:r>
              <a:rPr kumimoji="1" lang="en-US" altLang="ja-JP" sz="2000" dirty="0">
                <a:latin typeface="ヒラギノ角ゴ ProN W3"/>
                <a:ea typeface="ヒラギノ角ゴ ProN W3"/>
                <a:cs typeface="ヒラギノ角ゴ ProN W3"/>
              </a:rPr>
              <a:t>Q4.</a:t>
            </a:r>
            <a:r>
              <a:rPr kumimoji="1" lang="ja-JP" altLang="en-US" sz="2000">
                <a:latin typeface="ヒラギノ角ゴ ProN W3"/>
                <a:ea typeface="ヒラギノ角ゴ ProN W3"/>
                <a:cs typeface="ヒラギノ角ゴ ProN W3"/>
              </a:rPr>
              <a:t>ブロックチェーンの講義内容はわ</a:t>
            </a:r>
            <a:r>
              <a:rPr kumimoji="1" lang="en-US" altLang="ja-JP" sz="2000" dirty="0">
                <a:latin typeface="ヒラギノ角ゴ ProN W3"/>
                <a:ea typeface="ヒラギノ角ゴ ProN W3"/>
                <a:cs typeface="ヒラギノ角ゴ ProN W3"/>
              </a:rPr>
              <a:t>	</a:t>
            </a:r>
            <a:r>
              <a:rPr kumimoji="1" lang="ja-JP" altLang="en-US" sz="2000">
                <a:latin typeface="ヒラギノ角ゴ ProN W3"/>
                <a:ea typeface="ヒラギノ角ゴ ProN W3"/>
                <a:cs typeface="ヒラギノ角ゴ ProN W3"/>
              </a:rPr>
              <a:t>かりやすかったですか？</a:t>
            </a:r>
            <a:endParaRPr kumimoji="1" lang="en-US" altLang="ja-JP" sz="2000" dirty="0">
              <a:latin typeface="ヒラギノ角ゴ ProN W3"/>
              <a:ea typeface="ヒラギノ角ゴ ProN W3"/>
              <a:cs typeface="ヒラギノ角ゴ ProN W3"/>
            </a:endParaRPr>
          </a:p>
        </p:txBody>
      </p:sp>
      <p:sp>
        <p:nvSpPr>
          <p:cNvPr id="3" name="テキスト ボックス 2">
            <a:extLst>
              <a:ext uri="{FF2B5EF4-FFF2-40B4-BE49-F238E27FC236}">
                <a16:creationId xmlns:a16="http://schemas.microsoft.com/office/drawing/2014/main" id="{3D93EFB3-4F2B-1C41-8CC3-B1A4168A282F}"/>
              </a:ext>
            </a:extLst>
          </p:cNvPr>
          <p:cNvSpPr txBox="1"/>
          <p:nvPr/>
        </p:nvSpPr>
        <p:spPr>
          <a:xfrm>
            <a:off x="557940" y="4691568"/>
            <a:ext cx="4097354" cy="923330"/>
          </a:xfrm>
          <a:prstGeom prst="rect">
            <a:avLst/>
          </a:prstGeom>
          <a:noFill/>
        </p:spPr>
        <p:txBody>
          <a:bodyPr wrap="square" rtlCol="0">
            <a:spAutoFit/>
          </a:bodyPr>
          <a:lstStyle/>
          <a:p>
            <a:r>
              <a:rPr lang="ja-JP" altLang="en-US">
                <a:latin typeface="ヒラギノ角ゴ ProN W3"/>
                <a:ea typeface="ヒラギノ角ゴ ProN W3"/>
                <a:cs typeface="ヒラギノ角ゴ ProN W3"/>
              </a:rPr>
              <a:t>（とてもわかりやすい</a:t>
            </a:r>
            <a:r>
              <a:rPr lang="en-US" altLang="ja-JP" dirty="0">
                <a:latin typeface="ヒラギノ角ゴ ProN W3"/>
                <a:ea typeface="ヒラギノ角ゴ ProN W3"/>
                <a:cs typeface="ヒラギノ角ゴ ProN W3"/>
              </a:rPr>
              <a:t>〜</a:t>
            </a:r>
          </a:p>
          <a:p>
            <a:r>
              <a:rPr lang="en-US" altLang="ja-JP" dirty="0">
                <a:latin typeface="ヒラギノ角ゴ ProN W3"/>
                <a:ea typeface="ヒラギノ角ゴ ProN W3"/>
                <a:cs typeface="ヒラギノ角ゴ ProN W3"/>
              </a:rPr>
              <a:t>	</a:t>
            </a:r>
            <a:r>
              <a:rPr lang="ja-JP" altLang="en-US">
                <a:latin typeface="ヒラギノ角ゴ ProN W3"/>
                <a:ea typeface="ヒラギノ角ゴ ProN W3"/>
                <a:cs typeface="ヒラギノ角ゴ ProN W3"/>
              </a:rPr>
              <a:t>　とてもわかりにくいの</a:t>
            </a:r>
            <a:r>
              <a:rPr lang="en-US" altLang="ja-JP" dirty="0">
                <a:latin typeface="ヒラギノ角ゴ ProN W3"/>
                <a:ea typeface="ヒラギノ角ゴ ProN W3"/>
                <a:cs typeface="ヒラギノ角ゴ ProN W3"/>
              </a:rPr>
              <a:t>4</a:t>
            </a:r>
            <a:r>
              <a:rPr lang="ja-JP" altLang="en-US">
                <a:latin typeface="ヒラギノ角ゴ ProN W3"/>
                <a:ea typeface="ヒラギノ角ゴ ProN W3"/>
                <a:cs typeface="ヒラギノ角ゴ ProN W3"/>
              </a:rPr>
              <a:t>段階）</a:t>
            </a:r>
            <a:endParaRPr lang="en-US" altLang="ja-JP" dirty="0">
              <a:latin typeface="ヒラギノ角ゴ ProN W3"/>
              <a:ea typeface="ヒラギノ角ゴ ProN W3"/>
              <a:cs typeface="ヒラギノ角ゴ ProN W3"/>
            </a:endParaRPr>
          </a:p>
          <a:p>
            <a:endParaRPr kumimoji="1" lang="ja-JP" altLang="en-US" dirty="0">
              <a:latin typeface="ヒラギノ角ゴ ProN W3"/>
              <a:ea typeface="ヒラギノ角ゴ ProN W3"/>
              <a:cs typeface="ヒラギノ角ゴ ProN W3"/>
            </a:endParaRPr>
          </a:p>
        </p:txBody>
      </p:sp>
      <p:sp>
        <p:nvSpPr>
          <p:cNvPr id="4" name="テキスト ボックス 3">
            <a:extLst>
              <a:ext uri="{FF2B5EF4-FFF2-40B4-BE49-F238E27FC236}">
                <a16:creationId xmlns:a16="http://schemas.microsoft.com/office/drawing/2014/main" id="{11F10E2D-D246-3746-B307-806DC16BB346}"/>
              </a:ext>
            </a:extLst>
          </p:cNvPr>
          <p:cNvSpPr txBox="1"/>
          <p:nvPr/>
        </p:nvSpPr>
        <p:spPr>
          <a:xfrm>
            <a:off x="676117" y="1990005"/>
            <a:ext cx="4174492" cy="646331"/>
          </a:xfrm>
          <a:prstGeom prst="rect">
            <a:avLst/>
          </a:prstGeom>
          <a:noFill/>
        </p:spPr>
        <p:txBody>
          <a:bodyPr wrap="square" rtlCol="0">
            <a:spAutoFit/>
          </a:bodyPr>
          <a:lstStyle/>
          <a:p>
            <a:r>
              <a:rPr lang="ja-JP" altLang="en-US">
                <a:latin typeface="ヒラギノ角ゴ ProN W3"/>
                <a:ea typeface="ヒラギノ角ゴ ProN W3"/>
                <a:cs typeface="ヒラギノ角ゴ ProN W3"/>
              </a:rPr>
              <a:t>　　　　　　　　（はい・いいえ）</a:t>
            </a:r>
            <a:endParaRPr lang="en-US" altLang="ja-JP" dirty="0">
              <a:latin typeface="ヒラギノ角ゴ ProN W3"/>
              <a:ea typeface="ヒラギノ角ゴ ProN W3"/>
              <a:cs typeface="ヒラギノ角ゴ ProN W3"/>
            </a:endParaRPr>
          </a:p>
          <a:p>
            <a:endParaRPr kumimoji="1" lang="ja-JP" altLang="en-US" dirty="0">
              <a:latin typeface="ヒラギノ角ゴ ProN W3"/>
              <a:ea typeface="ヒラギノ角ゴ ProN W3"/>
              <a:cs typeface="ヒラギノ角ゴ ProN W3"/>
            </a:endParaRPr>
          </a:p>
        </p:txBody>
      </p:sp>
      <p:sp>
        <p:nvSpPr>
          <p:cNvPr id="5" name="テキスト ボックス 4">
            <a:extLst>
              <a:ext uri="{FF2B5EF4-FFF2-40B4-BE49-F238E27FC236}">
                <a16:creationId xmlns:a16="http://schemas.microsoft.com/office/drawing/2014/main" id="{9D0671B6-FE01-6042-9E83-6E599CCDDF29}"/>
              </a:ext>
            </a:extLst>
          </p:cNvPr>
          <p:cNvSpPr txBox="1"/>
          <p:nvPr/>
        </p:nvSpPr>
        <p:spPr>
          <a:xfrm>
            <a:off x="4748562" y="1326287"/>
            <a:ext cx="4403188" cy="1200329"/>
          </a:xfrm>
          <a:prstGeom prst="rect">
            <a:avLst/>
          </a:prstGeom>
          <a:noFill/>
        </p:spPr>
        <p:txBody>
          <a:bodyPr wrap="square" rtlCol="0">
            <a:spAutoFit/>
          </a:bodyPr>
          <a:lstStyle/>
          <a:p>
            <a:r>
              <a:rPr kumimoji="1" lang="ja-JP" altLang="en-US">
                <a:latin typeface="ヒラギノ角ゴ ProN W3"/>
                <a:ea typeface="ヒラギノ角ゴ ProN W3"/>
                <a:cs typeface="ヒラギノ角ゴ ProN W3"/>
              </a:rPr>
              <a:t>元の学力を考慮するため</a:t>
            </a:r>
            <a:endParaRPr lang="en-US" altLang="ja-JP" dirty="0">
              <a:latin typeface="ヒラギノ角ゴ ProN W3"/>
              <a:ea typeface="ヒラギノ角ゴ ProN W3"/>
              <a:cs typeface="ヒラギノ角ゴ ProN W3"/>
            </a:endParaRPr>
          </a:p>
          <a:p>
            <a:r>
              <a:rPr kumimoji="1" lang="ja-JP" altLang="en-US">
                <a:latin typeface="ヒラギノ角ゴ ProN W3"/>
                <a:ea typeface="ヒラギノ角ゴ ProN W3"/>
                <a:cs typeface="ヒラギノ角ゴ ProN W3"/>
              </a:rPr>
              <a:t>小テストと中間試験の偏差値と比較する</a:t>
            </a:r>
            <a:endParaRPr kumimoji="1" lang="en-US" altLang="ja-JP" dirty="0">
              <a:latin typeface="ヒラギノ角ゴ ProN W3"/>
              <a:ea typeface="ヒラギノ角ゴ ProN W3"/>
              <a:cs typeface="ヒラギノ角ゴ ProN W3"/>
            </a:endParaRPr>
          </a:p>
          <a:p>
            <a:endParaRPr lang="en-US" altLang="ja-JP" dirty="0">
              <a:latin typeface="ヒラギノ角ゴ ProN W3"/>
              <a:ea typeface="ヒラギノ角ゴ ProN W3"/>
              <a:cs typeface="ヒラギノ角ゴ ProN W3"/>
            </a:endParaRPr>
          </a:p>
          <a:p>
            <a:endParaRPr kumimoji="1" lang="ja-JP" altLang="en-US" dirty="0">
              <a:latin typeface="ヒラギノ角ゴ ProN W3"/>
              <a:ea typeface="ヒラギノ角ゴ ProN W3"/>
              <a:cs typeface="ヒラギノ角ゴ ProN W3"/>
            </a:endParaRPr>
          </a:p>
        </p:txBody>
      </p:sp>
      <p:sp>
        <p:nvSpPr>
          <p:cNvPr id="49" name="下矢印 48">
            <a:extLst>
              <a:ext uri="{FF2B5EF4-FFF2-40B4-BE49-F238E27FC236}">
                <a16:creationId xmlns:a16="http://schemas.microsoft.com/office/drawing/2014/main" id="{35E51A65-10FF-8043-90A9-DB2E16DC3C83}"/>
              </a:ext>
            </a:extLst>
          </p:cNvPr>
          <p:cNvSpPr/>
          <p:nvPr/>
        </p:nvSpPr>
        <p:spPr>
          <a:xfrm>
            <a:off x="6659836" y="1972618"/>
            <a:ext cx="449454" cy="479744"/>
          </a:xfrm>
          <a:prstGeom prst="downArrow">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50" name="テキスト ボックス 49">
            <a:extLst>
              <a:ext uri="{FF2B5EF4-FFF2-40B4-BE49-F238E27FC236}">
                <a16:creationId xmlns:a16="http://schemas.microsoft.com/office/drawing/2014/main" id="{B7B9CED6-00B3-0E4E-A0CF-7514931FB813}"/>
              </a:ext>
            </a:extLst>
          </p:cNvPr>
          <p:cNvSpPr txBox="1"/>
          <p:nvPr/>
        </p:nvSpPr>
        <p:spPr>
          <a:xfrm>
            <a:off x="4850609" y="2542022"/>
            <a:ext cx="4227839" cy="369332"/>
          </a:xfrm>
          <a:prstGeom prst="rect">
            <a:avLst/>
          </a:prstGeom>
          <a:noFill/>
        </p:spPr>
        <p:txBody>
          <a:bodyPr wrap="square" rtlCol="0">
            <a:spAutoFit/>
          </a:bodyPr>
          <a:lstStyle/>
          <a:p>
            <a:r>
              <a:rPr lang="ja-JP" altLang="en-US">
                <a:latin typeface="ヒラギノ角ゴ ProN W3"/>
                <a:ea typeface="ヒラギノ角ゴ ProN W3"/>
                <a:cs typeface="ヒラギノ角ゴ ProN W3"/>
              </a:rPr>
              <a:t>（</a:t>
            </a:r>
            <a:r>
              <a:rPr lang="en-US" altLang="ja-JP" dirty="0">
                <a:latin typeface="ヒラギノ角ゴ ProN W3"/>
                <a:ea typeface="ヒラギノ角ゴ ProN W3"/>
                <a:cs typeface="ヒラギノ角ゴ ProN W3"/>
              </a:rPr>
              <a:t>1</a:t>
            </a:r>
            <a:r>
              <a:rPr lang="ja-JP" altLang="en-US">
                <a:latin typeface="ヒラギノ角ゴ ProN W3"/>
                <a:ea typeface="ヒラギノ角ゴ ProN W3"/>
                <a:cs typeface="ヒラギノ角ゴ ProN W3"/>
              </a:rPr>
              <a:t>）</a:t>
            </a:r>
            <a:r>
              <a:rPr kumimoji="1" lang="ja-JP" altLang="en-US">
                <a:latin typeface="ヒラギノ角ゴ ProN W3"/>
                <a:ea typeface="ヒラギノ角ゴ ProN W3"/>
                <a:cs typeface="ヒラギノ角ゴ ProN W3"/>
              </a:rPr>
              <a:t>小テストの受講者</a:t>
            </a:r>
            <a:endParaRPr kumimoji="1" lang="ja-JP" altLang="en-US" dirty="0">
              <a:latin typeface="ヒラギノ角ゴ ProN W3"/>
              <a:ea typeface="ヒラギノ角ゴ ProN W3"/>
              <a:cs typeface="ヒラギノ角ゴ ProN W3"/>
            </a:endParaRPr>
          </a:p>
        </p:txBody>
      </p:sp>
      <p:sp>
        <p:nvSpPr>
          <p:cNvPr id="51" name="テキスト ボックス 50">
            <a:extLst>
              <a:ext uri="{FF2B5EF4-FFF2-40B4-BE49-F238E27FC236}">
                <a16:creationId xmlns:a16="http://schemas.microsoft.com/office/drawing/2014/main" id="{58E36284-522D-BB41-A419-E4BD67236612}"/>
              </a:ext>
            </a:extLst>
          </p:cNvPr>
          <p:cNvSpPr txBox="1"/>
          <p:nvPr/>
        </p:nvSpPr>
        <p:spPr>
          <a:xfrm>
            <a:off x="4850608" y="3065953"/>
            <a:ext cx="4227839" cy="369332"/>
          </a:xfrm>
          <a:prstGeom prst="rect">
            <a:avLst/>
          </a:prstGeom>
          <a:noFill/>
        </p:spPr>
        <p:txBody>
          <a:bodyPr wrap="square" rtlCol="0">
            <a:spAutoFit/>
          </a:bodyPr>
          <a:lstStyle/>
          <a:p>
            <a:r>
              <a:rPr lang="ja-JP" altLang="en-US">
                <a:latin typeface="ヒラギノ角ゴ ProN W3"/>
                <a:ea typeface="ヒラギノ角ゴ ProN W3"/>
                <a:cs typeface="ヒラギノ角ゴ ProN W3"/>
              </a:rPr>
              <a:t>（</a:t>
            </a:r>
            <a:r>
              <a:rPr lang="en-US" altLang="ja-JP" dirty="0">
                <a:latin typeface="ヒラギノ角ゴ ProN W3"/>
                <a:ea typeface="ヒラギノ角ゴ ProN W3"/>
                <a:cs typeface="ヒラギノ角ゴ ProN W3"/>
              </a:rPr>
              <a:t>2</a:t>
            </a:r>
            <a:r>
              <a:rPr lang="ja-JP" altLang="en-US">
                <a:latin typeface="ヒラギノ角ゴ ProN W3"/>
                <a:ea typeface="ヒラギノ角ゴ ProN W3"/>
                <a:cs typeface="ヒラギノ角ゴ ProN W3"/>
              </a:rPr>
              <a:t>）</a:t>
            </a:r>
            <a:r>
              <a:rPr kumimoji="1" lang="ja-JP" altLang="en-US">
                <a:latin typeface="ヒラギノ角ゴ ProN W3"/>
                <a:ea typeface="ヒラギノ角ゴ ProN W3"/>
                <a:cs typeface="ヒラギノ角ゴ ProN W3"/>
              </a:rPr>
              <a:t>中間試験の受講者</a:t>
            </a:r>
            <a:endParaRPr kumimoji="1" lang="ja-JP" altLang="en-US" dirty="0">
              <a:latin typeface="ヒラギノ角ゴ ProN W3"/>
              <a:ea typeface="ヒラギノ角ゴ ProN W3"/>
              <a:cs typeface="ヒラギノ角ゴ ProN W3"/>
            </a:endParaRPr>
          </a:p>
        </p:txBody>
      </p:sp>
      <p:sp>
        <p:nvSpPr>
          <p:cNvPr id="52" name="テキスト ボックス 51">
            <a:extLst>
              <a:ext uri="{FF2B5EF4-FFF2-40B4-BE49-F238E27FC236}">
                <a16:creationId xmlns:a16="http://schemas.microsoft.com/office/drawing/2014/main" id="{FD0BBA94-50C2-7047-A832-13D8814E89FE}"/>
              </a:ext>
            </a:extLst>
          </p:cNvPr>
          <p:cNvSpPr txBox="1"/>
          <p:nvPr/>
        </p:nvSpPr>
        <p:spPr>
          <a:xfrm>
            <a:off x="4863358" y="3589884"/>
            <a:ext cx="4227839" cy="646331"/>
          </a:xfrm>
          <a:prstGeom prst="rect">
            <a:avLst/>
          </a:prstGeom>
          <a:noFill/>
        </p:spPr>
        <p:txBody>
          <a:bodyPr wrap="square" rtlCol="0">
            <a:spAutoFit/>
          </a:bodyPr>
          <a:lstStyle/>
          <a:p>
            <a:r>
              <a:rPr lang="ja-JP" altLang="en-US">
                <a:latin typeface="ヒラギノ角ゴ ProN W3"/>
                <a:ea typeface="ヒラギノ角ゴ ProN W3"/>
                <a:cs typeface="ヒラギノ角ゴ ProN W3"/>
              </a:rPr>
              <a:t>（</a:t>
            </a:r>
            <a:r>
              <a:rPr lang="en-US" altLang="ja-JP" dirty="0">
                <a:latin typeface="ヒラギノ角ゴ ProN W3"/>
                <a:ea typeface="ヒラギノ角ゴ ProN W3"/>
                <a:cs typeface="ヒラギノ角ゴ ProN W3"/>
              </a:rPr>
              <a:t>3</a:t>
            </a:r>
            <a:r>
              <a:rPr lang="ja-JP" altLang="en-US">
                <a:latin typeface="ヒラギノ角ゴ ProN W3"/>
                <a:ea typeface="ヒラギノ角ゴ ProN W3"/>
                <a:cs typeface="ヒラギノ角ゴ ProN W3"/>
              </a:rPr>
              <a:t>）</a:t>
            </a:r>
            <a:r>
              <a:rPr kumimoji="1" lang="ja-JP" altLang="en-US">
                <a:latin typeface="ヒラギノ角ゴ ProN W3"/>
                <a:ea typeface="ヒラギノ角ゴ ProN W3"/>
                <a:cs typeface="ヒラギノ角ゴ ProN W3"/>
              </a:rPr>
              <a:t>アンケート</a:t>
            </a:r>
            <a:r>
              <a:rPr kumimoji="1" lang="en-US" altLang="ja-JP" dirty="0">
                <a:latin typeface="ヒラギノ角ゴ ProN W3"/>
                <a:ea typeface="ヒラギノ角ゴ ProN W3"/>
                <a:cs typeface="ヒラギノ角ゴ ProN W3"/>
              </a:rPr>
              <a:t>Q1</a:t>
            </a:r>
            <a:r>
              <a:rPr kumimoji="1" lang="ja-JP" altLang="en-US">
                <a:latin typeface="ヒラギノ角ゴ ProN W3"/>
                <a:ea typeface="ヒラギノ角ゴ ProN W3"/>
                <a:cs typeface="ヒラギノ角ゴ ProN W3"/>
              </a:rPr>
              <a:t>の回答が</a:t>
            </a:r>
            <a:endParaRPr kumimoji="1" lang="en-US" altLang="ja-JP" dirty="0">
              <a:latin typeface="ヒラギノ角ゴ ProN W3"/>
              <a:ea typeface="ヒラギノ角ゴ ProN W3"/>
              <a:cs typeface="ヒラギノ角ゴ ProN W3"/>
            </a:endParaRPr>
          </a:p>
          <a:p>
            <a:r>
              <a:rPr lang="en-US" altLang="ja-JP" dirty="0">
                <a:latin typeface="ヒラギノ角ゴ ProN W3"/>
                <a:ea typeface="ヒラギノ角ゴ ProN W3"/>
                <a:cs typeface="ヒラギノ角ゴ ProN W3"/>
              </a:rPr>
              <a:t>	</a:t>
            </a:r>
            <a:r>
              <a:rPr kumimoji="1" lang="ja-JP" altLang="en-US">
                <a:latin typeface="ヒラギノ角ゴ ProN W3"/>
                <a:ea typeface="ヒラギノ角ゴ ProN W3"/>
                <a:cs typeface="ヒラギノ角ゴ ProN W3"/>
              </a:rPr>
              <a:t>「いいえ」の学生</a:t>
            </a:r>
            <a:endParaRPr kumimoji="1" lang="ja-JP" altLang="en-US" dirty="0">
              <a:latin typeface="ヒラギノ角ゴ ProN W3"/>
              <a:ea typeface="ヒラギノ角ゴ ProN W3"/>
              <a:cs typeface="ヒラギノ角ゴ ProN W3"/>
            </a:endParaRPr>
          </a:p>
        </p:txBody>
      </p:sp>
      <p:sp>
        <p:nvSpPr>
          <p:cNvPr id="53" name="テキスト ボックス 52">
            <a:extLst>
              <a:ext uri="{FF2B5EF4-FFF2-40B4-BE49-F238E27FC236}">
                <a16:creationId xmlns:a16="http://schemas.microsoft.com/office/drawing/2014/main" id="{C3AD963E-DF0B-4647-BEE1-5A8CFA127DA9}"/>
              </a:ext>
            </a:extLst>
          </p:cNvPr>
          <p:cNvSpPr txBox="1"/>
          <p:nvPr/>
        </p:nvSpPr>
        <p:spPr>
          <a:xfrm>
            <a:off x="4775683" y="4414569"/>
            <a:ext cx="4403188" cy="1477328"/>
          </a:xfrm>
          <a:prstGeom prst="rect">
            <a:avLst/>
          </a:prstGeom>
          <a:noFill/>
        </p:spPr>
        <p:txBody>
          <a:bodyPr wrap="square" rtlCol="0">
            <a:spAutoFit/>
          </a:bodyPr>
          <a:lstStyle/>
          <a:p>
            <a:r>
              <a:rPr kumimoji="1" lang="ja-JP" altLang="en-US">
                <a:latin typeface="ヒラギノ角ゴ ProN W3"/>
                <a:ea typeface="ヒラギノ角ゴ ProN W3"/>
                <a:cs typeface="ヒラギノ角ゴ ProN W3"/>
              </a:rPr>
              <a:t>以上の条件を満たす学生</a:t>
            </a:r>
            <a:endParaRPr kumimoji="1" lang="en-US" altLang="ja-JP" dirty="0">
              <a:latin typeface="ヒラギノ角ゴ ProN W3"/>
              <a:ea typeface="ヒラギノ角ゴ ProN W3"/>
              <a:cs typeface="ヒラギノ角ゴ ProN W3"/>
            </a:endParaRPr>
          </a:p>
          <a:p>
            <a:endParaRPr lang="en-US" altLang="ja-JP" dirty="0">
              <a:latin typeface="ヒラギノ角ゴ ProN W3"/>
              <a:ea typeface="ヒラギノ角ゴ ProN W3"/>
              <a:cs typeface="ヒラギノ角ゴ ProN W3"/>
            </a:endParaRPr>
          </a:p>
          <a:p>
            <a:endParaRPr lang="en-US" altLang="ja-JP" dirty="0">
              <a:latin typeface="ヒラギノ角ゴ ProN W3"/>
              <a:ea typeface="ヒラギノ角ゴ ProN W3"/>
              <a:cs typeface="ヒラギノ角ゴ ProN W3"/>
            </a:endParaRPr>
          </a:p>
          <a:p>
            <a:r>
              <a:rPr lang="en-US" altLang="ja-JP" dirty="0">
                <a:latin typeface="ヒラギノ角ゴ ProN W3"/>
                <a:ea typeface="ヒラギノ角ゴ ProN W3"/>
                <a:cs typeface="ヒラギノ角ゴ ProN W3"/>
              </a:rPr>
              <a:t>						</a:t>
            </a:r>
            <a:r>
              <a:rPr lang="ja-JP" altLang="en-US">
                <a:latin typeface="ヒラギノ角ゴ ProN W3"/>
                <a:ea typeface="ヒラギノ角ゴ ProN W3"/>
                <a:cs typeface="ヒラギノ角ゴ ProN W3"/>
              </a:rPr>
              <a:t>を対象とする</a:t>
            </a:r>
            <a:endParaRPr lang="en-US" altLang="ja-JP" dirty="0">
              <a:latin typeface="ヒラギノ角ゴ ProN W3"/>
              <a:ea typeface="ヒラギノ角ゴ ProN W3"/>
              <a:cs typeface="ヒラギノ角ゴ ProN W3"/>
            </a:endParaRPr>
          </a:p>
          <a:p>
            <a:endParaRPr kumimoji="1" lang="ja-JP" altLang="en-US" dirty="0">
              <a:latin typeface="ヒラギノ角ゴ ProN W3"/>
              <a:ea typeface="ヒラギノ角ゴ ProN W3"/>
              <a:cs typeface="ヒラギノ角ゴ ProN W3"/>
            </a:endParaRPr>
          </a:p>
        </p:txBody>
      </p:sp>
      <p:sp>
        <p:nvSpPr>
          <p:cNvPr id="6" name="テキスト ボックス 5">
            <a:extLst>
              <a:ext uri="{FF2B5EF4-FFF2-40B4-BE49-F238E27FC236}">
                <a16:creationId xmlns:a16="http://schemas.microsoft.com/office/drawing/2014/main" id="{7E8BAE66-E385-344E-92B3-60DBC7886CA6}"/>
              </a:ext>
            </a:extLst>
          </p:cNvPr>
          <p:cNvSpPr txBox="1"/>
          <p:nvPr/>
        </p:nvSpPr>
        <p:spPr>
          <a:xfrm>
            <a:off x="5086558" y="4830067"/>
            <a:ext cx="4096846" cy="646331"/>
          </a:xfrm>
          <a:prstGeom prst="rect">
            <a:avLst/>
          </a:prstGeom>
          <a:noFill/>
        </p:spPr>
        <p:txBody>
          <a:bodyPr wrap="square" rtlCol="0">
            <a:spAutoFit/>
          </a:bodyPr>
          <a:lstStyle/>
          <a:p>
            <a:r>
              <a:rPr lang="en-US" altLang="ja-JP" dirty="0">
                <a:latin typeface="ヒラギノ角ゴ ProN W3"/>
                <a:ea typeface="ヒラギノ角ゴ ProN W3"/>
                <a:cs typeface="ヒラギノ角ゴ ProN W3"/>
              </a:rPr>
              <a:t>A</a:t>
            </a:r>
            <a:r>
              <a:rPr lang="ja-JP" altLang="en-US">
                <a:latin typeface="ヒラギノ角ゴ ProN W3"/>
                <a:ea typeface="ヒラギノ角ゴ ProN W3"/>
                <a:cs typeface="ヒラギノ角ゴ ProN W3"/>
              </a:rPr>
              <a:t>クラス</a:t>
            </a:r>
            <a:r>
              <a:rPr lang="en-US" altLang="ja-JP" dirty="0">
                <a:latin typeface="ヒラギノ角ゴ ProN W3"/>
                <a:ea typeface="ヒラギノ角ゴ ProN W3"/>
                <a:cs typeface="ヒラギノ角ゴ ProN W3"/>
              </a:rPr>
              <a:t> 59</a:t>
            </a:r>
            <a:r>
              <a:rPr lang="ja-JP" altLang="en-US">
                <a:latin typeface="ヒラギノ角ゴ ProN W3"/>
                <a:ea typeface="ヒラギノ角ゴ ProN W3"/>
                <a:cs typeface="ヒラギノ角ゴ ProN W3"/>
              </a:rPr>
              <a:t>人，</a:t>
            </a:r>
            <a:r>
              <a:rPr lang="en-US" altLang="ja-JP" dirty="0">
                <a:latin typeface="ヒラギノ角ゴ ProN W3"/>
                <a:ea typeface="ヒラギノ角ゴ ProN W3"/>
                <a:cs typeface="ヒラギノ角ゴ ProN W3"/>
              </a:rPr>
              <a:t>B</a:t>
            </a:r>
            <a:r>
              <a:rPr lang="ja-JP" altLang="en-US">
                <a:latin typeface="ヒラギノ角ゴ ProN W3"/>
                <a:ea typeface="ヒラギノ角ゴ ProN W3"/>
                <a:cs typeface="ヒラギノ角ゴ ProN W3"/>
              </a:rPr>
              <a:t>クラス</a:t>
            </a:r>
            <a:r>
              <a:rPr lang="en-US" altLang="ja-JP" dirty="0">
                <a:latin typeface="ヒラギノ角ゴ ProN W3"/>
                <a:ea typeface="ヒラギノ角ゴ ProN W3"/>
                <a:cs typeface="ヒラギノ角ゴ ProN W3"/>
              </a:rPr>
              <a:t> 54</a:t>
            </a:r>
            <a:r>
              <a:rPr lang="ja-JP" altLang="en-US">
                <a:latin typeface="ヒラギノ角ゴ ProN W3"/>
                <a:ea typeface="ヒラギノ角ゴ ProN W3"/>
                <a:cs typeface="ヒラギノ角ゴ ProN W3"/>
              </a:rPr>
              <a:t>人</a:t>
            </a:r>
            <a:endParaRPr lang="en-US" altLang="ja-JP" dirty="0">
              <a:latin typeface="ヒラギノ角ゴ ProN W3"/>
              <a:ea typeface="ヒラギノ角ゴ ProN W3"/>
              <a:cs typeface="ヒラギノ角ゴ ProN W3"/>
            </a:endParaRPr>
          </a:p>
          <a:p>
            <a:endParaRPr kumimoji="1" lang="ja-JP" altLang="en-US" dirty="0">
              <a:latin typeface="ヒラギノ角ゴ ProN W3"/>
              <a:ea typeface="ヒラギノ角ゴ ProN W3"/>
              <a:cs typeface="ヒラギノ角ゴ ProN W3"/>
            </a:endParaRPr>
          </a:p>
        </p:txBody>
      </p:sp>
    </p:spTree>
    <p:extLst>
      <p:ext uri="{BB962C8B-B14F-4D97-AF65-F5344CB8AC3E}">
        <p14:creationId xmlns:p14="http://schemas.microsoft.com/office/powerpoint/2010/main" val="621854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4DDE28CF-5805-974D-940C-CBCEECA49AB5}"/>
              </a:ext>
            </a:extLst>
          </p:cNvPr>
          <p:cNvSpPr txBox="1"/>
          <p:nvPr/>
        </p:nvSpPr>
        <p:spPr>
          <a:xfrm>
            <a:off x="-3" y="33675"/>
            <a:ext cx="7415989" cy="584775"/>
          </a:xfrm>
          <a:prstGeom prst="rect">
            <a:avLst/>
          </a:prstGeom>
          <a:noFill/>
        </p:spPr>
        <p:txBody>
          <a:bodyPr wrap="square" rtlCol="0">
            <a:spAutoFit/>
          </a:bodyPr>
          <a:lstStyle/>
          <a:p>
            <a:r>
              <a:rPr lang="en-US" altLang="ja-JP" sz="3200" dirty="0">
                <a:latin typeface="Hiragino Kaku Gothic ProN W3" panose="020B0300000000000000" pitchFamily="34" charset="-128"/>
                <a:ea typeface="Hiragino Kaku Gothic ProN W3" panose="020B0300000000000000" pitchFamily="34" charset="-128"/>
                <a:cs typeface="ヒラギノ角ゴ ProN W3"/>
              </a:rPr>
              <a:t>6</a:t>
            </a:r>
            <a:r>
              <a:rPr kumimoji="1" lang="en-US" altLang="ja-JP" sz="3200" dirty="0">
                <a:latin typeface="Hiragino Kaku Gothic ProN W3" panose="020B0300000000000000" pitchFamily="34" charset="-128"/>
                <a:ea typeface="Hiragino Kaku Gothic ProN W3" panose="020B0300000000000000" pitchFamily="34" charset="-128"/>
                <a:cs typeface="ヒラギノ角ゴ ProN W3"/>
              </a:rPr>
              <a:t>.</a:t>
            </a:r>
            <a:r>
              <a:rPr kumimoji="1" lang="ja-JP" altLang="en-US" sz="3200">
                <a:latin typeface="Hiragino Kaku Gothic ProN W3" panose="020B0300000000000000" pitchFamily="34" charset="-128"/>
                <a:ea typeface="Hiragino Kaku Gothic ProN W3" panose="020B0300000000000000" pitchFamily="34" charset="-128"/>
                <a:cs typeface="ヒラギノ角ゴ ProN W3"/>
              </a:rPr>
              <a:t>小テストの結果</a:t>
            </a:r>
            <a:endParaRPr kumimoji="1" lang="ja-JP" altLang="en-US" sz="3200" dirty="0">
              <a:latin typeface="Hiragino Kaku Gothic ProN W3" panose="020B0300000000000000" pitchFamily="34" charset="-128"/>
              <a:ea typeface="Hiragino Kaku Gothic ProN W3" panose="020B0300000000000000" pitchFamily="34" charset="-128"/>
              <a:cs typeface="ヒラギノ角ゴ ProN W3"/>
            </a:endParaRPr>
          </a:p>
        </p:txBody>
      </p:sp>
      <p:cxnSp>
        <p:nvCxnSpPr>
          <p:cNvPr id="20" name="直線コネクタ 19">
            <a:extLst>
              <a:ext uri="{FF2B5EF4-FFF2-40B4-BE49-F238E27FC236}">
                <a16:creationId xmlns:a16="http://schemas.microsoft.com/office/drawing/2014/main" id="{31BDC5D6-79AA-9344-AF24-8EADCDDDD132}"/>
              </a:ext>
            </a:extLst>
          </p:cNvPr>
          <p:cNvCxnSpPr>
            <a:cxnSpLocks/>
          </p:cNvCxnSpPr>
          <p:nvPr/>
        </p:nvCxnSpPr>
        <p:spPr>
          <a:xfrm>
            <a:off x="-3" y="618450"/>
            <a:ext cx="9144001" cy="0"/>
          </a:xfrm>
          <a:prstGeom prst="line">
            <a:avLst/>
          </a:prstGeom>
          <a:ln w="38100">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2" name="表 1">
            <a:extLst>
              <a:ext uri="{FF2B5EF4-FFF2-40B4-BE49-F238E27FC236}">
                <a16:creationId xmlns:a16="http://schemas.microsoft.com/office/drawing/2014/main" id="{40115B9D-04B1-7E4F-8879-D8BCCA132A46}"/>
              </a:ext>
            </a:extLst>
          </p:cNvPr>
          <p:cNvGraphicFramePr>
            <a:graphicFrameLocks noGrp="1"/>
          </p:cNvGraphicFramePr>
          <p:nvPr>
            <p:extLst>
              <p:ext uri="{D42A27DB-BD31-4B8C-83A1-F6EECF244321}">
                <p14:modId xmlns:p14="http://schemas.microsoft.com/office/powerpoint/2010/main" val="61297298"/>
              </p:ext>
            </p:extLst>
          </p:nvPr>
        </p:nvGraphicFramePr>
        <p:xfrm>
          <a:off x="507154" y="754336"/>
          <a:ext cx="8140900" cy="2523555"/>
        </p:xfrm>
        <a:graphic>
          <a:graphicData uri="http://schemas.openxmlformats.org/drawingml/2006/table">
            <a:tbl>
              <a:tblPr firstRow="1" bandRow="1">
                <a:tableStyleId>{69CF1AB2-1976-4502-BF36-3FF5EA218861}</a:tableStyleId>
              </a:tblPr>
              <a:tblGrid>
                <a:gridCol w="1628180">
                  <a:extLst>
                    <a:ext uri="{9D8B030D-6E8A-4147-A177-3AD203B41FA5}">
                      <a16:colId xmlns:a16="http://schemas.microsoft.com/office/drawing/2014/main" val="3436616184"/>
                    </a:ext>
                  </a:extLst>
                </a:gridCol>
                <a:gridCol w="1628180">
                  <a:extLst>
                    <a:ext uri="{9D8B030D-6E8A-4147-A177-3AD203B41FA5}">
                      <a16:colId xmlns:a16="http://schemas.microsoft.com/office/drawing/2014/main" val="2212288206"/>
                    </a:ext>
                  </a:extLst>
                </a:gridCol>
                <a:gridCol w="1628180">
                  <a:extLst>
                    <a:ext uri="{9D8B030D-6E8A-4147-A177-3AD203B41FA5}">
                      <a16:colId xmlns:a16="http://schemas.microsoft.com/office/drawing/2014/main" val="515050097"/>
                    </a:ext>
                  </a:extLst>
                </a:gridCol>
                <a:gridCol w="1628180">
                  <a:extLst>
                    <a:ext uri="{9D8B030D-6E8A-4147-A177-3AD203B41FA5}">
                      <a16:colId xmlns:a16="http://schemas.microsoft.com/office/drawing/2014/main" val="117662376"/>
                    </a:ext>
                  </a:extLst>
                </a:gridCol>
                <a:gridCol w="1628180">
                  <a:extLst>
                    <a:ext uri="{9D8B030D-6E8A-4147-A177-3AD203B41FA5}">
                      <a16:colId xmlns:a16="http://schemas.microsoft.com/office/drawing/2014/main" val="2496053769"/>
                    </a:ext>
                  </a:extLst>
                </a:gridCol>
              </a:tblGrid>
              <a:tr h="504711">
                <a:tc rowSpan="2">
                  <a:txBody>
                    <a:bodyPr/>
                    <a:lstStyle/>
                    <a:p>
                      <a:pPr algn="ctr"/>
                      <a:endParaRPr kumimoji="1" lang="ja-JP" altLang="en-US" sz="2100" b="0" i="0">
                        <a:latin typeface="Hiragino Kaku Gothic ProN W3" panose="020B0300000000000000" pitchFamily="34" charset="-128"/>
                        <a:ea typeface="Hiragino Kaku Gothic ProN W3" panose="020B0300000000000000" pitchFamily="34" charset="-128"/>
                      </a:endParaRPr>
                    </a:p>
                  </a:txBody>
                  <a:tcPr marL="108399" marR="108399" marT="54199" marB="54199">
                    <a:solidFill>
                      <a:srgbClr val="E7F3FF"/>
                    </a:solidFill>
                  </a:tcPr>
                </a:tc>
                <a:tc gridSpan="2">
                  <a:txBody>
                    <a:bodyPr/>
                    <a:lstStyle/>
                    <a:p>
                      <a:pPr algn="ctr"/>
                      <a:r>
                        <a:rPr kumimoji="1" lang="en-US" altLang="ja-JP" sz="2100" b="0" i="0" dirty="0">
                          <a:latin typeface="Hiragino Kaku Gothic ProN W3" panose="020B0300000000000000" pitchFamily="34" charset="-128"/>
                          <a:ea typeface="Hiragino Kaku Gothic ProN W3" panose="020B0300000000000000" pitchFamily="34" charset="-128"/>
                        </a:rPr>
                        <a:t>A</a:t>
                      </a:r>
                      <a:r>
                        <a:rPr kumimoji="1" lang="ja-JP" altLang="en-US" sz="2100" b="0" i="0">
                          <a:latin typeface="Hiragino Kaku Gothic ProN W3" panose="020B0300000000000000" pitchFamily="34" charset="-128"/>
                          <a:ea typeface="Hiragino Kaku Gothic ProN W3" panose="020B0300000000000000" pitchFamily="34" charset="-128"/>
                        </a:rPr>
                        <a:t>クラス</a:t>
                      </a:r>
                    </a:p>
                  </a:txBody>
                  <a:tcPr marL="108399" marR="108399" marT="54199" marB="54199">
                    <a:solidFill>
                      <a:srgbClr val="E7F3FF"/>
                    </a:solidFill>
                  </a:tcPr>
                </a:tc>
                <a:tc hMerge="1">
                  <a:txBody>
                    <a:bodyPr/>
                    <a:lstStyle/>
                    <a:p>
                      <a:endParaRPr kumimoji="1" lang="ja-JP" altLang="en-US"/>
                    </a:p>
                  </a:txBody>
                  <a:tcPr/>
                </a:tc>
                <a:tc gridSpan="2">
                  <a:txBody>
                    <a:bodyPr/>
                    <a:lstStyle/>
                    <a:p>
                      <a:pPr algn="ctr"/>
                      <a:r>
                        <a:rPr kumimoji="1" lang="en-US" altLang="ja-JP" sz="2100" b="0" i="0" dirty="0">
                          <a:latin typeface="Hiragino Kaku Gothic ProN W3" panose="020B0300000000000000" pitchFamily="34" charset="-128"/>
                          <a:ea typeface="Hiragino Kaku Gothic ProN W3" panose="020B0300000000000000" pitchFamily="34" charset="-128"/>
                        </a:rPr>
                        <a:t>B</a:t>
                      </a:r>
                      <a:r>
                        <a:rPr kumimoji="1" lang="ja-JP" altLang="en-US" sz="2100" b="0" i="0">
                          <a:latin typeface="Hiragino Kaku Gothic ProN W3" panose="020B0300000000000000" pitchFamily="34" charset="-128"/>
                          <a:ea typeface="Hiragino Kaku Gothic ProN W3" panose="020B0300000000000000" pitchFamily="34" charset="-128"/>
                        </a:rPr>
                        <a:t>クラス</a:t>
                      </a:r>
                    </a:p>
                  </a:txBody>
                  <a:tcPr marL="108399" marR="108399" marT="54199" marB="54199">
                    <a:solidFill>
                      <a:srgbClr val="E7F3FF"/>
                    </a:solidFill>
                  </a:tcPr>
                </a:tc>
                <a:tc hMerge="1">
                  <a:txBody>
                    <a:bodyPr/>
                    <a:lstStyle/>
                    <a:p>
                      <a:endParaRPr kumimoji="1" lang="ja-JP" altLang="en-US"/>
                    </a:p>
                  </a:txBody>
                  <a:tcPr/>
                </a:tc>
                <a:extLst>
                  <a:ext uri="{0D108BD9-81ED-4DB2-BD59-A6C34878D82A}">
                    <a16:rowId xmlns:a16="http://schemas.microsoft.com/office/drawing/2014/main" val="2646136121"/>
                  </a:ext>
                </a:extLst>
              </a:tr>
              <a:tr h="504711">
                <a:tc vMerge="1">
                  <a:txBody>
                    <a:bodyPr/>
                    <a:lstStyle/>
                    <a:p>
                      <a:endParaRPr kumimoji="1" lang="ja-JP" altLang="en-US" b="0" i="0">
                        <a:latin typeface="Hiragino Kaku Gothic ProN W3" panose="020B0300000000000000" pitchFamily="34" charset="-128"/>
                        <a:ea typeface="Hiragino Kaku Gothic ProN W3" panose="020B0300000000000000" pitchFamily="34" charset="-128"/>
                      </a:endParaRPr>
                    </a:p>
                  </a:txBody>
                  <a:tcPr/>
                </a:tc>
                <a:tc>
                  <a:txBody>
                    <a:bodyPr/>
                    <a:lstStyle/>
                    <a:p>
                      <a:pPr algn="ctr"/>
                      <a:r>
                        <a:rPr kumimoji="1" lang="ja-JP" altLang="en-US" sz="2100" b="0" i="0">
                          <a:latin typeface="Hiragino Kaku Gothic ProN W3" panose="020B0300000000000000" pitchFamily="34" charset="-128"/>
                          <a:ea typeface="Hiragino Kaku Gothic ProN W3" panose="020B0300000000000000" pitchFamily="34" charset="-128"/>
                        </a:rPr>
                        <a:t>偏差値</a:t>
                      </a:r>
                    </a:p>
                  </a:txBody>
                  <a:tcPr marL="108399" marR="108399" marT="54199" marB="54199">
                    <a:solidFill>
                      <a:srgbClr val="E7F3FF"/>
                    </a:solidFill>
                  </a:tcPr>
                </a:tc>
                <a:tc>
                  <a:txBody>
                    <a:bodyPr/>
                    <a:lstStyle/>
                    <a:p>
                      <a:pPr algn="ctr"/>
                      <a:r>
                        <a:rPr kumimoji="1" lang="ja-JP" altLang="en-US" sz="2100" b="0" i="0">
                          <a:latin typeface="Hiragino Kaku Gothic ProN W3" panose="020B0300000000000000" pitchFamily="34" charset="-128"/>
                          <a:ea typeface="Hiragino Kaku Gothic ProN W3" panose="020B0300000000000000" pitchFamily="34" charset="-128"/>
                        </a:rPr>
                        <a:t>平均点</a:t>
                      </a:r>
                    </a:p>
                  </a:txBody>
                  <a:tcPr marL="108399" marR="108399" marT="54199" marB="54199">
                    <a:solidFill>
                      <a:srgbClr val="E7F3FF"/>
                    </a:solidFill>
                  </a:tcPr>
                </a:tc>
                <a:tc>
                  <a:txBody>
                    <a:bodyPr/>
                    <a:lstStyle/>
                    <a:p>
                      <a:pPr algn="ctr"/>
                      <a:r>
                        <a:rPr kumimoji="1" lang="ja-JP" altLang="en-US" sz="2100" b="0" i="0">
                          <a:latin typeface="Hiragino Kaku Gothic ProN W3" panose="020B0300000000000000" pitchFamily="34" charset="-128"/>
                          <a:ea typeface="Hiragino Kaku Gothic ProN W3" panose="020B0300000000000000" pitchFamily="34" charset="-128"/>
                        </a:rPr>
                        <a:t>偏差値</a:t>
                      </a:r>
                    </a:p>
                  </a:txBody>
                  <a:tcPr marL="108399" marR="108399" marT="54199" marB="54199">
                    <a:solidFill>
                      <a:srgbClr val="E7F3FF"/>
                    </a:solidFill>
                  </a:tcPr>
                </a:tc>
                <a:tc>
                  <a:txBody>
                    <a:bodyPr/>
                    <a:lstStyle/>
                    <a:p>
                      <a:pPr algn="ctr"/>
                      <a:r>
                        <a:rPr kumimoji="1" lang="ja-JP" altLang="en-US" sz="2100" b="0" i="0">
                          <a:latin typeface="Hiragino Kaku Gothic ProN W3" panose="020B0300000000000000" pitchFamily="34" charset="-128"/>
                          <a:ea typeface="Hiragino Kaku Gothic ProN W3" panose="020B0300000000000000" pitchFamily="34" charset="-128"/>
                        </a:rPr>
                        <a:t>平均点</a:t>
                      </a:r>
                    </a:p>
                  </a:txBody>
                  <a:tcPr marL="108399" marR="108399" marT="54199" marB="54199">
                    <a:solidFill>
                      <a:srgbClr val="E7F3FF"/>
                    </a:solidFill>
                  </a:tcPr>
                </a:tc>
                <a:extLst>
                  <a:ext uri="{0D108BD9-81ED-4DB2-BD59-A6C34878D82A}">
                    <a16:rowId xmlns:a16="http://schemas.microsoft.com/office/drawing/2014/main" val="784485340"/>
                  </a:ext>
                </a:extLst>
              </a:tr>
              <a:tr h="504711">
                <a:tc>
                  <a:txBody>
                    <a:bodyPr/>
                    <a:lstStyle/>
                    <a:p>
                      <a:pPr algn="ctr"/>
                      <a:r>
                        <a:rPr kumimoji="1" lang="ja-JP" altLang="en-US" sz="2100" b="0" i="0">
                          <a:latin typeface="Hiragino Kaku Gothic ProN W3" panose="020B0300000000000000" pitchFamily="34" charset="-128"/>
                          <a:ea typeface="Hiragino Kaku Gothic ProN W3" panose="020B0300000000000000" pitchFamily="34" charset="-128"/>
                        </a:rPr>
                        <a:t>前提単元</a:t>
                      </a:r>
                    </a:p>
                  </a:txBody>
                  <a:tcPr marL="108399" marR="108399" marT="54199" marB="54199">
                    <a:solidFill>
                      <a:srgbClr val="E7F3FF"/>
                    </a:solidFill>
                  </a:tcPr>
                </a:tc>
                <a:tc>
                  <a:txBody>
                    <a:bodyPr/>
                    <a:lstStyle/>
                    <a:p>
                      <a:pPr algn="ctr"/>
                      <a:r>
                        <a:rPr kumimoji="1" lang="en-US" altLang="ja-JP" sz="2100" b="0" i="0" dirty="0">
                          <a:latin typeface="Hiragino Kaku Gothic ProN W3" panose="020B0300000000000000" pitchFamily="34" charset="-128"/>
                          <a:ea typeface="Hiragino Kaku Gothic ProN W3" panose="020B0300000000000000" pitchFamily="34" charset="-128"/>
                        </a:rPr>
                        <a:t>50.4</a:t>
                      </a:r>
                      <a:endParaRPr kumimoji="1" lang="ja-JP" altLang="en-US" sz="2100" b="0" i="0">
                        <a:latin typeface="Hiragino Kaku Gothic ProN W3" panose="020B0300000000000000" pitchFamily="34" charset="-128"/>
                        <a:ea typeface="Hiragino Kaku Gothic ProN W3" panose="020B0300000000000000" pitchFamily="34" charset="-128"/>
                      </a:endParaRPr>
                    </a:p>
                  </a:txBody>
                  <a:tcPr marL="108399" marR="108399" marT="54199" marB="54199">
                    <a:solidFill>
                      <a:srgbClr val="E7F3FF"/>
                    </a:solidFill>
                  </a:tcPr>
                </a:tc>
                <a:tc>
                  <a:txBody>
                    <a:bodyPr/>
                    <a:lstStyle/>
                    <a:p>
                      <a:pPr algn="ctr"/>
                      <a:r>
                        <a:rPr kumimoji="1" lang="en-US" altLang="ja-JP" sz="2100" b="0" i="0" dirty="0">
                          <a:latin typeface="Hiragino Kaku Gothic ProN W3" panose="020B0300000000000000" pitchFamily="34" charset="-128"/>
                          <a:ea typeface="Hiragino Kaku Gothic ProN W3" panose="020B0300000000000000" pitchFamily="34" charset="-128"/>
                        </a:rPr>
                        <a:t>3.4</a:t>
                      </a:r>
                      <a:r>
                        <a:rPr kumimoji="1" lang="ja-JP" altLang="en-US" sz="2100" b="0" i="0">
                          <a:latin typeface="Hiragino Kaku Gothic ProN W3" panose="020B0300000000000000" pitchFamily="34" charset="-128"/>
                          <a:ea typeface="Hiragino Kaku Gothic ProN W3" panose="020B0300000000000000" pitchFamily="34" charset="-128"/>
                        </a:rPr>
                        <a:t> </a:t>
                      </a:r>
                      <a:r>
                        <a:rPr kumimoji="1" lang="en-US" altLang="ja-JP" sz="2100" b="0" i="0" dirty="0">
                          <a:latin typeface="Hiragino Kaku Gothic ProN W3" panose="020B0300000000000000" pitchFamily="34" charset="-128"/>
                          <a:ea typeface="Hiragino Kaku Gothic ProN W3" panose="020B0300000000000000" pitchFamily="34" charset="-128"/>
                        </a:rPr>
                        <a:t>/</a:t>
                      </a:r>
                      <a:r>
                        <a:rPr kumimoji="1" lang="ja-JP" altLang="en-US" sz="2100" b="0" i="0">
                          <a:latin typeface="Hiragino Kaku Gothic ProN W3" panose="020B0300000000000000" pitchFamily="34" charset="-128"/>
                          <a:ea typeface="Hiragino Kaku Gothic ProN W3" panose="020B0300000000000000" pitchFamily="34" charset="-128"/>
                        </a:rPr>
                        <a:t> </a:t>
                      </a:r>
                      <a:r>
                        <a:rPr kumimoji="1" lang="en-US" altLang="ja-JP" sz="2100" b="0" i="0" dirty="0">
                          <a:latin typeface="Hiragino Kaku Gothic ProN W3" panose="020B0300000000000000" pitchFamily="34" charset="-128"/>
                          <a:ea typeface="Hiragino Kaku Gothic ProN W3" panose="020B0300000000000000" pitchFamily="34" charset="-128"/>
                        </a:rPr>
                        <a:t>5</a:t>
                      </a:r>
                      <a:endParaRPr kumimoji="1" lang="ja-JP" altLang="en-US" sz="2100" b="0" i="0">
                        <a:latin typeface="Hiragino Kaku Gothic ProN W3" panose="020B0300000000000000" pitchFamily="34" charset="-128"/>
                        <a:ea typeface="Hiragino Kaku Gothic ProN W3" panose="020B0300000000000000" pitchFamily="34" charset="-128"/>
                      </a:endParaRPr>
                    </a:p>
                  </a:txBody>
                  <a:tcPr marL="108399" marR="108399" marT="54199" marB="54199">
                    <a:solidFill>
                      <a:srgbClr val="E7F3FF"/>
                    </a:solidFill>
                  </a:tcPr>
                </a:tc>
                <a:tc>
                  <a:txBody>
                    <a:bodyPr/>
                    <a:lstStyle/>
                    <a:p>
                      <a:pPr algn="ctr"/>
                      <a:r>
                        <a:rPr kumimoji="1" lang="en-US" altLang="ja-JP" sz="2100" b="0" i="0" dirty="0">
                          <a:latin typeface="Hiragino Kaku Gothic ProN W3" panose="020B0300000000000000" pitchFamily="34" charset="-128"/>
                          <a:ea typeface="Hiragino Kaku Gothic ProN W3" panose="020B0300000000000000" pitchFamily="34" charset="-128"/>
                        </a:rPr>
                        <a:t>49.5</a:t>
                      </a:r>
                      <a:endParaRPr kumimoji="1" lang="ja-JP" altLang="en-US" sz="2100" b="0" i="0">
                        <a:latin typeface="Hiragino Kaku Gothic ProN W3" panose="020B0300000000000000" pitchFamily="34" charset="-128"/>
                        <a:ea typeface="Hiragino Kaku Gothic ProN W3" panose="020B0300000000000000" pitchFamily="34" charset="-128"/>
                      </a:endParaRPr>
                    </a:p>
                  </a:txBody>
                  <a:tcPr marL="108399" marR="108399" marT="54199" marB="54199">
                    <a:solidFill>
                      <a:srgbClr val="E7F3FF"/>
                    </a:solidFill>
                  </a:tcPr>
                </a:tc>
                <a:tc>
                  <a:txBody>
                    <a:bodyPr/>
                    <a:lstStyle/>
                    <a:p>
                      <a:pPr algn="ctr"/>
                      <a:r>
                        <a:rPr kumimoji="1" lang="en-US" altLang="ja-JP" sz="2100" b="0" i="0" dirty="0">
                          <a:latin typeface="Hiragino Kaku Gothic ProN W3" panose="020B0300000000000000" pitchFamily="34" charset="-128"/>
                          <a:ea typeface="Hiragino Kaku Gothic ProN W3" panose="020B0300000000000000" pitchFamily="34" charset="-128"/>
                        </a:rPr>
                        <a:t>3.3</a:t>
                      </a:r>
                      <a:r>
                        <a:rPr kumimoji="1" lang="ja-JP" altLang="en-US" sz="2100" b="0" i="0">
                          <a:latin typeface="Hiragino Kaku Gothic ProN W3" panose="020B0300000000000000" pitchFamily="34" charset="-128"/>
                          <a:ea typeface="Hiragino Kaku Gothic ProN W3" panose="020B0300000000000000" pitchFamily="34" charset="-128"/>
                        </a:rPr>
                        <a:t> </a:t>
                      </a:r>
                      <a:r>
                        <a:rPr kumimoji="1" lang="en-US" altLang="ja-JP" sz="2100" b="0" i="0" dirty="0">
                          <a:latin typeface="Hiragino Kaku Gothic ProN W3" panose="020B0300000000000000" pitchFamily="34" charset="-128"/>
                          <a:ea typeface="Hiragino Kaku Gothic ProN W3" panose="020B0300000000000000" pitchFamily="34" charset="-128"/>
                        </a:rPr>
                        <a:t>/</a:t>
                      </a:r>
                      <a:r>
                        <a:rPr kumimoji="1" lang="ja-JP" altLang="en-US" sz="2100" b="0" i="0">
                          <a:latin typeface="Hiragino Kaku Gothic ProN W3" panose="020B0300000000000000" pitchFamily="34" charset="-128"/>
                          <a:ea typeface="Hiragino Kaku Gothic ProN W3" panose="020B0300000000000000" pitchFamily="34" charset="-128"/>
                        </a:rPr>
                        <a:t> </a:t>
                      </a:r>
                      <a:r>
                        <a:rPr kumimoji="1" lang="en-US" altLang="ja-JP" sz="2100" b="0" i="0" dirty="0">
                          <a:latin typeface="Hiragino Kaku Gothic ProN W3" panose="020B0300000000000000" pitchFamily="34" charset="-128"/>
                          <a:ea typeface="Hiragino Kaku Gothic ProN W3" panose="020B0300000000000000" pitchFamily="34" charset="-128"/>
                        </a:rPr>
                        <a:t>5</a:t>
                      </a:r>
                      <a:endParaRPr kumimoji="1" lang="ja-JP" altLang="en-US" sz="2100" b="0" i="0">
                        <a:latin typeface="Hiragino Kaku Gothic ProN W3" panose="020B0300000000000000" pitchFamily="34" charset="-128"/>
                        <a:ea typeface="Hiragino Kaku Gothic ProN W3" panose="020B0300000000000000" pitchFamily="34" charset="-128"/>
                      </a:endParaRPr>
                    </a:p>
                  </a:txBody>
                  <a:tcPr marL="108399" marR="108399" marT="54199" marB="54199">
                    <a:solidFill>
                      <a:srgbClr val="E7F3FF"/>
                    </a:solidFill>
                  </a:tcPr>
                </a:tc>
                <a:extLst>
                  <a:ext uri="{0D108BD9-81ED-4DB2-BD59-A6C34878D82A}">
                    <a16:rowId xmlns:a16="http://schemas.microsoft.com/office/drawing/2014/main" val="852427430"/>
                  </a:ext>
                </a:extLst>
              </a:tr>
              <a:tr h="504711">
                <a:tc>
                  <a:txBody>
                    <a:bodyPr/>
                    <a:lstStyle/>
                    <a:p>
                      <a:pPr algn="ctr"/>
                      <a:r>
                        <a:rPr kumimoji="1" lang="ja-JP" altLang="en-US" sz="2100" b="0" i="0">
                          <a:latin typeface="Hiragino Kaku Gothic ProN W3" panose="020B0300000000000000" pitchFamily="34" charset="-128"/>
                          <a:ea typeface="Hiragino Kaku Gothic ProN W3" panose="020B0300000000000000" pitchFamily="34" charset="-128"/>
                        </a:rPr>
                        <a:t>主単元</a:t>
                      </a:r>
                    </a:p>
                  </a:txBody>
                  <a:tcPr marL="108399" marR="108399" marT="54199" marB="54199">
                    <a:solidFill>
                      <a:srgbClr val="E7F3FF"/>
                    </a:solidFill>
                  </a:tcPr>
                </a:tc>
                <a:tc>
                  <a:txBody>
                    <a:bodyPr/>
                    <a:lstStyle/>
                    <a:p>
                      <a:pPr algn="ctr"/>
                      <a:r>
                        <a:rPr kumimoji="1" lang="en-US" altLang="ja-JP" sz="2100" b="0" i="0" dirty="0">
                          <a:latin typeface="Hiragino Kaku Gothic ProN W3" panose="020B0300000000000000" pitchFamily="34" charset="-128"/>
                          <a:ea typeface="Hiragino Kaku Gothic ProN W3" panose="020B0300000000000000" pitchFamily="34" charset="-128"/>
                        </a:rPr>
                        <a:t>51.2</a:t>
                      </a:r>
                      <a:endParaRPr kumimoji="1" lang="ja-JP" altLang="en-US" sz="2100" b="0" i="0">
                        <a:latin typeface="Hiragino Kaku Gothic ProN W3" panose="020B0300000000000000" pitchFamily="34" charset="-128"/>
                        <a:ea typeface="Hiragino Kaku Gothic ProN W3" panose="020B0300000000000000" pitchFamily="34" charset="-128"/>
                      </a:endParaRPr>
                    </a:p>
                  </a:txBody>
                  <a:tcPr marL="108399" marR="108399" marT="54199" marB="54199">
                    <a:solidFill>
                      <a:srgbClr val="E7F3FF"/>
                    </a:solidFill>
                  </a:tcPr>
                </a:tc>
                <a:tc>
                  <a:txBody>
                    <a:bodyPr/>
                    <a:lstStyle/>
                    <a:p>
                      <a:pPr algn="ctr"/>
                      <a:r>
                        <a:rPr kumimoji="1" lang="en-US" altLang="ja-JP" sz="2100" b="0" i="0" dirty="0">
                          <a:latin typeface="Hiragino Kaku Gothic ProN W3" panose="020B0300000000000000" pitchFamily="34" charset="-128"/>
                          <a:ea typeface="Hiragino Kaku Gothic ProN W3" panose="020B0300000000000000" pitchFamily="34" charset="-128"/>
                        </a:rPr>
                        <a:t>2.5</a:t>
                      </a:r>
                      <a:r>
                        <a:rPr kumimoji="1" lang="ja-JP" altLang="en-US" sz="2100" b="0" i="0">
                          <a:latin typeface="Hiragino Kaku Gothic ProN W3" panose="020B0300000000000000" pitchFamily="34" charset="-128"/>
                          <a:ea typeface="Hiragino Kaku Gothic ProN W3" panose="020B0300000000000000" pitchFamily="34" charset="-128"/>
                        </a:rPr>
                        <a:t> </a:t>
                      </a:r>
                      <a:r>
                        <a:rPr kumimoji="1" lang="en-US" altLang="ja-JP" sz="2100" b="0" i="0" dirty="0">
                          <a:latin typeface="Hiragino Kaku Gothic ProN W3" panose="020B0300000000000000" pitchFamily="34" charset="-128"/>
                          <a:ea typeface="Hiragino Kaku Gothic ProN W3" panose="020B0300000000000000" pitchFamily="34" charset="-128"/>
                        </a:rPr>
                        <a:t>/</a:t>
                      </a:r>
                      <a:r>
                        <a:rPr kumimoji="1" lang="ja-JP" altLang="en-US" sz="2100" b="0" i="0">
                          <a:latin typeface="Hiragino Kaku Gothic ProN W3" panose="020B0300000000000000" pitchFamily="34" charset="-128"/>
                          <a:ea typeface="Hiragino Kaku Gothic ProN W3" panose="020B0300000000000000" pitchFamily="34" charset="-128"/>
                        </a:rPr>
                        <a:t> </a:t>
                      </a:r>
                      <a:r>
                        <a:rPr kumimoji="1" lang="en-US" altLang="ja-JP" sz="2100" b="0" i="0" dirty="0">
                          <a:latin typeface="Hiragino Kaku Gothic ProN W3" panose="020B0300000000000000" pitchFamily="34" charset="-128"/>
                          <a:ea typeface="Hiragino Kaku Gothic ProN W3" panose="020B0300000000000000" pitchFamily="34" charset="-128"/>
                        </a:rPr>
                        <a:t>5</a:t>
                      </a:r>
                      <a:endParaRPr kumimoji="1" lang="ja-JP" altLang="en-US" sz="2100" b="0" i="0">
                        <a:latin typeface="Hiragino Kaku Gothic ProN W3" panose="020B0300000000000000" pitchFamily="34" charset="-128"/>
                        <a:ea typeface="Hiragino Kaku Gothic ProN W3" panose="020B0300000000000000" pitchFamily="34" charset="-128"/>
                      </a:endParaRPr>
                    </a:p>
                  </a:txBody>
                  <a:tcPr marL="108399" marR="108399" marT="54199" marB="54199">
                    <a:solidFill>
                      <a:srgbClr val="E7F3FF"/>
                    </a:solidFill>
                  </a:tcPr>
                </a:tc>
                <a:tc>
                  <a:txBody>
                    <a:bodyPr/>
                    <a:lstStyle/>
                    <a:p>
                      <a:pPr algn="ctr"/>
                      <a:r>
                        <a:rPr kumimoji="1" lang="en-US" altLang="ja-JP" sz="2100" b="0" i="0" dirty="0">
                          <a:latin typeface="Hiragino Kaku Gothic ProN W3" panose="020B0300000000000000" pitchFamily="34" charset="-128"/>
                          <a:ea typeface="Hiragino Kaku Gothic ProN W3" panose="020B0300000000000000" pitchFamily="34" charset="-128"/>
                        </a:rPr>
                        <a:t>48.7</a:t>
                      </a:r>
                      <a:endParaRPr kumimoji="1" lang="ja-JP" altLang="en-US" sz="2100" b="0" i="0">
                        <a:latin typeface="Hiragino Kaku Gothic ProN W3" panose="020B0300000000000000" pitchFamily="34" charset="-128"/>
                        <a:ea typeface="Hiragino Kaku Gothic ProN W3" panose="020B0300000000000000" pitchFamily="34" charset="-128"/>
                      </a:endParaRPr>
                    </a:p>
                  </a:txBody>
                  <a:tcPr marL="108399" marR="108399" marT="54199" marB="54199">
                    <a:solidFill>
                      <a:srgbClr val="E7F3FF"/>
                    </a:solidFill>
                  </a:tcPr>
                </a:tc>
                <a:tc>
                  <a:txBody>
                    <a:bodyPr/>
                    <a:lstStyle/>
                    <a:p>
                      <a:pPr algn="ctr"/>
                      <a:r>
                        <a:rPr kumimoji="1" lang="en-US" altLang="ja-JP" sz="2100" b="0" i="0" dirty="0">
                          <a:latin typeface="Hiragino Kaku Gothic ProN W3" panose="020B0300000000000000" pitchFamily="34" charset="-128"/>
                          <a:ea typeface="Hiragino Kaku Gothic ProN W3" panose="020B0300000000000000" pitchFamily="34" charset="-128"/>
                        </a:rPr>
                        <a:t>2.1</a:t>
                      </a:r>
                      <a:r>
                        <a:rPr kumimoji="1" lang="ja-JP" altLang="en-US" sz="2100" b="0" i="0">
                          <a:latin typeface="Hiragino Kaku Gothic ProN W3" panose="020B0300000000000000" pitchFamily="34" charset="-128"/>
                          <a:ea typeface="Hiragino Kaku Gothic ProN W3" panose="020B0300000000000000" pitchFamily="34" charset="-128"/>
                        </a:rPr>
                        <a:t> </a:t>
                      </a:r>
                      <a:r>
                        <a:rPr kumimoji="1" lang="en-US" altLang="ja-JP" sz="2100" b="0" i="0" dirty="0">
                          <a:latin typeface="Hiragino Kaku Gothic ProN W3" panose="020B0300000000000000" pitchFamily="34" charset="-128"/>
                          <a:ea typeface="Hiragino Kaku Gothic ProN W3" panose="020B0300000000000000" pitchFamily="34" charset="-128"/>
                        </a:rPr>
                        <a:t>/</a:t>
                      </a:r>
                      <a:r>
                        <a:rPr kumimoji="1" lang="ja-JP" altLang="en-US" sz="2100" b="0" i="0">
                          <a:latin typeface="Hiragino Kaku Gothic ProN W3" panose="020B0300000000000000" pitchFamily="34" charset="-128"/>
                          <a:ea typeface="Hiragino Kaku Gothic ProN W3" panose="020B0300000000000000" pitchFamily="34" charset="-128"/>
                        </a:rPr>
                        <a:t> </a:t>
                      </a:r>
                      <a:r>
                        <a:rPr kumimoji="1" lang="en-US" altLang="ja-JP" sz="2100" b="0" i="0" dirty="0">
                          <a:latin typeface="Hiragino Kaku Gothic ProN W3" panose="020B0300000000000000" pitchFamily="34" charset="-128"/>
                          <a:ea typeface="Hiragino Kaku Gothic ProN W3" panose="020B0300000000000000" pitchFamily="34" charset="-128"/>
                        </a:rPr>
                        <a:t>5</a:t>
                      </a:r>
                      <a:endParaRPr kumimoji="1" lang="ja-JP" altLang="en-US" sz="2100" b="0" i="0">
                        <a:latin typeface="Hiragino Kaku Gothic ProN W3" panose="020B0300000000000000" pitchFamily="34" charset="-128"/>
                        <a:ea typeface="Hiragino Kaku Gothic ProN W3" panose="020B0300000000000000" pitchFamily="34" charset="-128"/>
                      </a:endParaRPr>
                    </a:p>
                  </a:txBody>
                  <a:tcPr marL="108399" marR="108399" marT="54199" marB="54199">
                    <a:solidFill>
                      <a:srgbClr val="E7F3FF"/>
                    </a:solidFill>
                  </a:tcPr>
                </a:tc>
                <a:extLst>
                  <a:ext uri="{0D108BD9-81ED-4DB2-BD59-A6C34878D82A}">
                    <a16:rowId xmlns:a16="http://schemas.microsoft.com/office/drawing/2014/main" val="2195916325"/>
                  </a:ext>
                </a:extLst>
              </a:tr>
              <a:tr h="504711">
                <a:tc>
                  <a:txBody>
                    <a:bodyPr/>
                    <a:lstStyle/>
                    <a:p>
                      <a:pPr algn="ctr"/>
                      <a:r>
                        <a:rPr kumimoji="1" lang="ja-JP" altLang="en-US" sz="2100" b="0" i="0">
                          <a:latin typeface="Hiragino Kaku Gothic ProN W3" panose="020B0300000000000000" pitchFamily="34" charset="-128"/>
                          <a:ea typeface="Hiragino Kaku Gothic ProN W3" panose="020B0300000000000000" pitchFamily="34" charset="-128"/>
                        </a:rPr>
                        <a:t>中間試験</a:t>
                      </a:r>
                    </a:p>
                  </a:txBody>
                  <a:tcPr marL="108399" marR="108399" marT="54199" marB="54199">
                    <a:solidFill>
                      <a:srgbClr val="E7F3FF"/>
                    </a:solidFill>
                  </a:tcPr>
                </a:tc>
                <a:tc>
                  <a:txBody>
                    <a:bodyPr/>
                    <a:lstStyle/>
                    <a:p>
                      <a:pPr algn="ctr"/>
                      <a:r>
                        <a:rPr kumimoji="1" lang="en-US" altLang="ja-JP" sz="2100" b="0" i="0" dirty="0">
                          <a:latin typeface="Hiragino Kaku Gothic ProN W3" panose="020B0300000000000000" pitchFamily="34" charset="-128"/>
                          <a:ea typeface="Hiragino Kaku Gothic ProN W3" panose="020B0300000000000000" pitchFamily="34" charset="-128"/>
                        </a:rPr>
                        <a:t>50.6</a:t>
                      </a:r>
                      <a:endParaRPr kumimoji="1" lang="ja-JP" altLang="en-US" sz="2100" b="0" i="0">
                        <a:latin typeface="Hiragino Kaku Gothic ProN W3" panose="020B0300000000000000" pitchFamily="34" charset="-128"/>
                        <a:ea typeface="Hiragino Kaku Gothic ProN W3" panose="020B0300000000000000" pitchFamily="34" charset="-128"/>
                      </a:endParaRPr>
                    </a:p>
                  </a:txBody>
                  <a:tcPr marL="108399" marR="108399" marT="54199" marB="54199">
                    <a:solidFill>
                      <a:srgbClr val="E7F3FF"/>
                    </a:solidFill>
                  </a:tcPr>
                </a:tc>
                <a:tc>
                  <a:txBody>
                    <a:bodyPr/>
                    <a:lstStyle/>
                    <a:p>
                      <a:pPr algn="ctr"/>
                      <a:r>
                        <a:rPr kumimoji="1" lang="en-US" altLang="ja-JP" sz="2100" b="0" i="0" dirty="0">
                          <a:latin typeface="Hiragino Kaku Gothic ProN W3" panose="020B0300000000000000" pitchFamily="34" charset="-128"/>
                          <a:ea typeface="Hiragino Kaku Gothic ProN W3" panose="020B0300000000000000" pitchFamily="34" charset="-128"/>
                        </a:rPr>
                        <a:t>29.4/50</a:t>
                      </a:r>
                      <a:endParaRPr kumimoji="1" lang="ja-JP" altLang="en-US" sz="2100" b="0" i="0">
                        <a:latin typeface="Hiragino Kaku Gothic ProN W3" panose="020B0300000000000000" pitchFamily="34" charset="-128"/>
                        <a:ea typeface="Hiragino Kaku Gothic ProN W3" panose="020B0300000000000000" pitchFamily="34" charset="-128"/>
                      </a:endParaRPr>
                    </a:p>
                  </a:txBody>
                  <a:tcPr marL="108399" marR="108399" marT="54199" marB="54199">
                    <a:solidFill>
                      <a:srgbClr val="E7F3FF"/>
                    </a:solidFill>
                  </a:tcPr>
                </a:tc>
                <a:tc>
                  <a:txBody>
                    <a:bodyPr/>
                    <a:lstStyle/>
                    <a:p>
                      <a:pPr algn="ctr"/>
                      <a:r>
                        <a:rPr kumimoji="1" lang="en-US" altLang="ja-JP" sz="2100" b="0" i="0" dirty="0">
                          <a:latin typeface="Hiragino Kaku Gothic ProN W3" panose="020B0300000000000000" pitchFamily="34" charset="-128"/>
                          <a:ea typeface="Hiragino Kaku Gothic ProN W3" panose="020B0300000000000000" pitchFamily="34" charset="-128"/>
                        </a:rPr>
                        <a:t>49.3</a:t>
                      </a:r>
                      <a:endParaRPr kumimoji="1" lang="ja-JP" altLang="en-US" sz="2100" b="0" i="0">
                        <a:latin typeface="Hiragino Kaku Gothic ProN W3" panose="020B0300000000000000" pitchFamily="34" charset="-128"/>
                        <a:ea typeface="Hiragino Kaku Gothic ProN W3" panose="020B0300000000000000" pitchFamily="34" charset="-128"/>
                      </a:endParaRPr>
                    </a:p>
                  </a:txBody>
                  <a:tcPr marL="108399" marR="108399" marT="54199" marB="54199">
                    <a:solidFill>
                      <a:srgbClr val="E7F3FF"/>
                    </a:solidFill>
                  </a:tcPr>
                </a:tc>
                <a:tc>
                  <a:txBody>
                    <a:bodyPr/>
                    <a:lstStyle/>
                    <a:p>
                      <a:pPr algn="ctr"/>
                      <a:r>
                        <a:rPr kumimoji="1" lang="en-US" altLang="ja-JP" sz="2100" b="0" i="0" dirty="0">
                          <a:latin typeface="Hiragino Kaku Gothic ProN W3" panose="020B0300000000000000" pitchFamily="34" charset="-128"/>
                          <a:ea typeface="Hiragino Kaku Gothic ProN W3" panose="020B0300000000000000" pitchFamily="34" charset="-128"/>
                        </a:rPr>
                        <a:t>28.0/50</a:t>
                      </a:r>
                      <a:endParaRPr kumimoji="1" lang="ja-JP" altLang="en-US" sz="2100" b="0" i="0">
                        <a:latin typeface="Hiragino Kaku Gothic ProN W3" panose="020B0300000000000000" pitchFamily="34" charset="-128"/>
                        <a:ea typeface="Hiragino Kaku Gothic ProN W3" panose="020B0300000000000000" pitchFamily="34" charset="-128"/>
                      </a:endParaRPr>
                    </a:p>
                  </a:txBody>
                  <a:tcPr marL="108399" marR="108399" marT="54199" marB="54199">
                    <a:solidFill>
                      <a:srgbClr val="E7F3FF"/>
                    </a:solidFill>
                  </a:tcPr>
                </a:tc>
                <a:extLst>
                  <a:ext uri="{0D108BD9-81ED-4DB2-BD59-A6C34878D82A}">
                    <a16:rowId xmlns:a16="http://schemas.microsoft.com/office/drawing/2014/main" val="1844495863"/>
                  </a:ext>
                </a:extLst>
              </a:tr>
            </a:tbl>
          </a:graphicData>
        </a:graphic>
      </p:graphicFrame>
      <p:sp>
        <p:nvSpPr>
          <p:cNvPr id="11" name="正方形/長方形 10">
            <a:extLst>
              <a:ext uri="{FF2B5EF4-FFF2-40B4-BE49-F238E27FC236}">
                <a16:creationId xmlns:a16="http://schemas.microsoft.com/office/drawing/2014/main" id="{4A08D6D2-7268-BD42-B12A-C4E1DEE8B67D}"/>
              </a:ext>
            </a:extLst>
          </p:cNvPr>
          <p:cNvSpPr/>
          <p:nvPr/>
        </p:nvSpPr>
        <p:spPr>
          <a:xfrm>
            <a:off x="507154" y="3413776"/>
            <a:ext cx="8140900" cy="207891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chemeClr val="tx1"/>
              </a:solidFill>
              <a:latin typeface="ヒラギノ角ゴ ProN W3"/>
              <a:ea typeface="ヒラギノ角ゴ ProN W3"/>
              <a:cs typeface="ヒラギノ角ゴ ProN W3"/>
            </a:endParaRPr>
          </a:p>
        </p:txBody>
      </p:sp>
      <p:sp>
        <p:nvSpPr>
          <p:cNvPr id="4" name="テキスト ボックス 3">
            <a:extLst>
              <a:ext uri="{FF2B5EF4-FFF2-40B4-BE49-F238E27FC236}">
                <a16:creationId xmlns:a16="http://schemas.microsoft.com/office/drawing/2014/main" id="{E3D0C466-7A3D-D943-A855-3ECC26472C58}"/>
              </a:ext>
            </a:extLst>
          </p:cNvPr>
          <p:cNvSpPr txBox="1"/>
          <p:nvPr/>
        </p:nvSpPr>
        <p:spPr>
          <a:xfrm>
            <a:off x="712920" y="3559681"/>
            <a:ext cx="7291953" cy="830997"/>
          </a:xfrm>
          <a:prstGeom prst="rect">
            <a:avLst/>
          </a:prstGeom>
          <a:noFill/>
        </p:spPr>
        <p:txBody>
          <a:bodyPr wrap="square" rtlCol="0">
            <a:spAutoFit/>
          </a:bodyPr>
          <a:lstStyle/>
          <a:p>
            <a:r>
              <a:rPr kumimoji="1" lang="ja-JP" altLang="en-US" sz="2400">
                <a:latin typeface="ヒラギノ角ゴ ProN W3"/>
                <a:ea typeface="ヒラギノ角ゴ ProN W3"/>
                <a:cs typeface="ヒラギノ角ゴ ProN W3"/>
              </a:rPr>
              <a:t>（</a:t>
            </a:r>
            <a:r>
              <a:rPr kumimoji="1" lang="en-US" altLang="ja-JP" sz="2400" dirty="0">
                <a:latin typeface="ヒラギノ角ゴ ProN W3"/>
                <a:ea typeface="ヒラギノ角ゴ ProN W3"/>
                <a:cs typeface="ヒラギノ角ゴ ProN W3"/>
              </a:rPr>
              <a:t>1</a:t>
            </a:r>
            <a:r>
              <a:rPr kumimoji="1" lang="ja-JP" altLang="en-US" sz="2400">
                <a:latin typeface="ヒラギノ角ゴ ProN W3"/>
                <a:ea typeface="ヒラギノ角ゴ ProN W3"/>
                <a:cs typeface="ヒラギノ角ゴ ProN W3"/>
              </a:rPr>
              <a:t>）各単元の偏差値を中間試験と比較しても</a:t>
            </a:r>
            <a:endParaRPr kumimoji="1" lang="en-US" altLang="ja-JP" sz="2400" dirty="0">
              <a:latin typeface="ヒラギノ角ゴ ProN W3"/>
              <a:ea typeface="ヒラギノ角ゴ ProN W3"/>
              <a:cs typeface="ヒラギノ角ゴ ProN W3"/>
            </a:endParaRPr>
          </a:p>
          <a:p>
            <a:r>
              <a:rPr kumimoji="1" lang="en-US" altLang="ja-JP" sz="2400" dirty="0">
                <a:latin typeface="ヒラギノ角ゴ ProN W3"/>
                <a:ea typeface="ヒラギノ角ゴ ProN W3"/>
                <a:cs typeface="ヒラギノ角ゴ ProN W3"/>
              </a:rPr>
              <a:t>        </a:t>
            </a:r>
            <a:r>
              <a:rPr kumimoji="1" lang="ja-JP" altLang="en-US" sz="2400">
                <a:latin typeface="ヒラギノ角ゴ ProN W3"/>
                <a:ea typeface="ヒラギノ角ゴ ProN W3"/>
                <a:cs typeface="ヒラギノ角ゴ ProN W3"/>
              </a:rPr>
              <a:t>差は見られなかった</a:t>
            </a:r>
            <a:endParaRPr kumimoji="1" lang="ja-JP" altLang="en-US" sz="2400" dirty="0">
              <a:latin typeface="ヒラギノ角ゴ ProN W3"/>
              <a:ea typeface="ヒラギノ角ゴ ProN W3"/>
              <a:cs typeface="ヒラギノ角ゴ ProN W3"/>
            </a:endParaRPr>
          </a:p>
        </p:txBody>
      </p:sp>
      <p:sp>
        <p:nvSpPr>
          <p:cNvPr id="14" name="テキスト ボックス 13">
            <a:extLst>
              <a:ext uri="{FF2B5EF4-FFF2-40B4-BE49-F238E27FC236}">
                <a16:creationId xmlns:a16="http://schemas.microsoft.com/office/drawing/2014/main" id="{59DE43A6-BDCD-9F4E-9E40-07BF8AE8D9E7}"/>
              </a:ext>
            </a:extLst>
          </p:cNvPr>
          <p:cNvSpPr txBox="1"/>
          <p:nvPr/>
        </p:nvSpPr>
        <p:spPr>
          <a:xfrm>
            <a:off x="712919" y="4526183"/>
            <a:ext cx="7291953" cy="830997"/>
          </a:xfrm>
          <a:prstGeom prst="rect">
            <a:avLst/>
          </a:prstGeom>
          <a:noFill/>
        </p:spPr>
        <p:txBody>
          <a:bodyPr wrap="square" rtlCol="0">
            <a:spAutoFit/>
          </a:bodyPr>
          <a:lstStyle/>
          <a:p>
            <a:r>
              <a:rPr kumimoji="1" lang="ja-JP" altLang="en-US" sz="2400">
                <a:latin typeface="ヒラギノ角ゴ ProN W3"/>
                <a:ea typeface="ヒラギノ角ゴ ProN W3"/>
                <a:cs typeface="ヒラギノ角ゴ ProN W3"/>
              </a:rPr>
              <a:t>（</a:t>
            </a:r>
            <a:r>
              <a:rPr lang="en-US" altLang="ja-JP" sz="2400" dirty="0">
                <a:latin typeface="ヒラギノ角ゴ ProN W3"/>
                <a:ea typeface="ヒラギノ角ゴ ProN W3"/>
                <a:cs typeface="ヒラギノ角ゴ ProN W3"/>
              </a:rPr>
              <a:t>2</a:t>
            </a:r>
            <a:r>
              <a:rPr kumimoji="1" lang="ja-JP" altLang="en-US" sz="2400">
                <a:latin typeface="ヒラギノ角ゴ ProN W3"/>
                <a:ea typeface="ヒラギノ角ゴ ProN W3"/>
                <a:cs typeface="ヒラギノ角ゴ ProN W3"/>
              </a:rPr>
              <a:t>）前提単元の平均点が主単元の平均点を</a:t>
            </a:r>
            <a:endParaRPr kumimoji="1" lang="en-US" altLang="ja-JP" sz="2400" dirty="0">
              <a:latin typeface="ヒラギノ角ゴ ProN W3"/>
              <a:ea typeface="ヒラギノ角ゴ ProN W3"/>
              <a:cs typeface="ヒラギノ角ゴ ProN W3"/>
            </a:endParaRPr>
          </a:p>
          <a:p>
            <a:r>
              <a:rPr lang="en-US" altLang="ja-JP" sz="2400" dirty="0">
                <a:latin typeface="ヒラギノ角ゴ ProN W3"/>
                <a:ea typeface="ヒラギノ角ゴ ProN W3"/>
                <a:cs typeface="ヒラギノ角ゴ ProN W3"/>
              </a:rPr>
              <a:t>        </a:t>
            </a:r>
            <a:r>
              <a:rPr lang="ja-JP" altLang="en-US" sz="2400">
                <a:latin typeface="ヒラギノ角ゴ ProN W3"/>
                <a:ea typeface="ヒラギノ角ゴ ProN W3"/>
                <a:cs typeface="ヒラギノ角ゴ ProN W3"/>
              </a:rPr>
              <a:t>大きく上回った</a:t>
            </a:r>
            <a:endParaRPr kumimoji="1" lang="ja-JP" altLang="en-US" sz="2400" dirty="0">
              <a:latin typeface="ヒラギノ角ゴ ProN W3"/>
              <a:ea typeface="ヒラギノ角ゴ ProN W3"/>
              <a:cs typeface="ヒラギノ角ゴ ProN W3"/>
            </a:endParaRPr>
          </a:p>
        </p:txBody>
      </p:sp>
    </p:spTree>
    <p:extLst>
      <p:ext uri="{BB962C8B-B14F-4D97-AF65-F5344CB8AC3E}">
        <p14:creationId xmlns:p14="http://schemas.microsoft.com/office/powerpoint/2010/main" val="119287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4DDE28CF-5805-974D-940C-CBCEECA49AB5}"/>
              </a:ext>
            </a:extLst>
          </p:cNvPr>
          <p:cNvSpPr txBox="1"/>
          <p:nvPr/>
        </p:nvSpPr>
        <p:spPr>
          <a:xfrm>
            <a:off x="-3" y="33675"/>
            <a:ext cx="7415989" cy="584775"/>
          </a:xfrm>
          <a:prstGeom prst="rect">
            <a:avLst/>
          </a:prstGeom>
          <a:noFill/>
        </p:spPr>
        <p:txBody>
          <a:bodyPr wrap="square" rtlCol="0">
            <a:spAutoFit/>
          </a:bodyPr>
          <a:lstStyle/>
          <a:p>
            <a:r>
              <a:rPr lang="en-US" altLang="ja-JP" sz="3200" dirty="0">
                <a:latin typeface="Hiragino Kaku Gothic ProN W3" panose="020B0300000000000000" pitchFamily="34" charset="-128"/>
                <a:ea typeface="Hiragino Kaku Gothic ProN W3" panose="020B0300000000000000" pitchFamily="34" charset="-128"/>
                <a:cs typeface="ヒラギノ角ゴ ProN W3"/>
              </a:rPr>
              <a:t>7</a:t>
            </a:r>
            <a:r>
              <a:rPr kumimoji="1" lang="en-US" altLang="ja-JP" sz="3200" dirty="0">
                <a:latin typeface="Hiragino Kaku Gothic ProN W3" panose="020B0300000000000000" pitchFamily="34" charset="-128"/>
                <a:ea typeface="Hiragino Kaku Gothic ProN W3" panose="020B0300000000000000" pitchFamily="34" charset="-128"/>
                <a:cs typeface="ヒラギノ角ゴ ProN W3"/>
              </a:rPr>
              <a:t>.</a:t>
            </a:r>
            <a:r>
              <a:rPr kumimoji="1" lang="ja-JP" altLang="en-US" sz="3200">
                <a:latin typeface="Hiragino Kaku Gothic ProN W3" panose="020B0300000000000000" pitchFamily="34" charset="-128"/>
                <a:ea typeface="Hiragino Kaku Gothic ProN W3" panose="020B0300000000000000" pitchFamily="34" charset="-128"/>
                <a:cs typeface="ヒラギノ角ゴ ProN W3"/>
              </a:rPr>
              <a:t>アンケートの結果</a:t>
            </a:r>
            <a:endParaRPr kumimoji="1" lang="ja-JP" altLang="en-US" sz="3200" dirty="0">
              <a:latin typeface="Hiragino Kaku Gothic ProN W3" panose="020B0300000000000000" pitchFamily="34" charset="-128"/>
              <a:ea typeface="Hiragino Kaku Gothic ProN W3" panose="020B0300000000000000" pitchFamily="34" charset="-128"/>
              <a:cs typeface="ヒラギノ角ゴ ProN W3"/>
            </a:endParaRPr>
          </a:p>
        </p:txBody>
      </p:sp>
      <p:cxnSp>
        <p:nvCxnSpPr>
          <p:cNvPr id="20" name="直線コネクタ 19">
            <a:extLst>
              <a:ext uri="{FF2B5EF4-FFF2-40B4-BE49-F238E27FC236}">
                <a16:creationId xmlns:a16="http://schemas.microsoft.com/office/drawing/2014/main" id="{31BDC5D6-79AA-9344-AF24-8EADCDDDD132}"/>
              </a:ext>
            </a:extLst>
          </p:cNvPr>
          <p:cNvCxnSpPr>
            <a:cxnSpLocks/>
          </p:cNvCxnSpPr>
          <p:nvPr/>
        </p:nvCxnSpPr>
        <p:spPr>
          <a:xfrm>
            <a:off x="-3" y="618450"/>
            <a:ext cx="9144001" cy="0"/>
          </a:xfrm>
          <a:prstGeom prst="line">
            <a:avLst/>
          </a:prstGeom>
          <a:ln w="38100">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2" name="表 1">
            <a:extLst>
              <a:ext uri="{FF2B5EF4-FFF2-40B4-BE49-F238E27FC236}">
                <a16:creationId xmlns:a16="http://schemas.microsoft.com/office/drawing/2014/main" id="{40115B9D-04B1-7E4F-8879-D8BCCA132A46}"/>
              </a:ext>
            </a:extLst>
          </p:cNvPr>
          <p:cNvGraphicFramePr>
            <a:graphicFrameLocks noGrp="1"/>
          </p:cNvGraphicFramePr>
          <p:nvPr>
            <p:extLst>
              <p:ext uri="{D42A27DB-BD31-4B8C-83A1-F6EECF244321}">
                <p14:modId xmlns:p14="http://schemas.microsoft.com/office/powerpoint/2010/main" val="612131566"/>
              </p:ext>
            </p:extLst>
          </p:nvPr>
        </p:nvGraphicFramePr>
        <p:xfrm>
          <a:off x="704758" y="1236017"/>
          <a:ext cx="7745692" cy="3222414"/>
        </p:xfrm>
        <a:graphic>
          <a:graphicData uri="http://schemas.openxmlformats.org/drawingml/2006/table">
            <a:tbl>
              <a:tblPr firstRow="1" bandRow="1">
                <a:tableStyleId>{69CF1AB2-1976-4502-BF36-3FF5EA218861}</a:tableStyleId>
              </a:tblPr>
              <a:tblGrid>
                <a:gridCol w="1936423">
                  <a:extLst>
                    <a:ext uri="{9D8B030D-6E8A-4147-A177-3AD203B41FA5}">
                      <a16:colId xmlns:a16="http://schemas.microsoft.com/office/drawing/2014/main" val="3436616184"/>
                    </a:ext>
                  </a:extLst>
                </a:gridCol>
                <a:gridCol w="1936423">
                  <a:extLst>
                    <a:ext uri="{9D8B030D-6E8A-4147-A177-3AD203B41FA5}">
                      <a16:colId xmlns:a16="http://schemas.microsoft.com/office/drawing/2014/main" val="2212288206"/>
                    </a:ext>
                  </a:extLst>
                </a:gridCol>
                <a:gridCol w="1936423">
                  <a:extLst>
                    <a:ext uri="{9D8B030D-6E8A-4147-A177-3AD203B41FA5}">
                      <a16:colId xmlns:a16="http://schemas.microsoft.com/office/drawing/2014/main" val="515050097"/>
                    </a:ext>
                  </a:extLst>
                </a:gridCol>
                <a:gridCol w="1936423">
                  <a:extLst>
                    <a:ext uri="{9D8B030D-6E8A-4147-A177-3AD203B41FA5}">
                      <a16:colId xmlns:a16="http://schemas.microsoft.com/office/drawing/2014/main" val="117662376"/>
                    </a:ext>
                  </a:extLst>
                </a:gridCol>
              </a:tblGrid>
              <a:tr h="478060">
                <a:tc>
                  <a:txBody>
                    <a:bodyPr/>
                    <a:lstStyle/>
                    <a:p>
                      <a:pPr lvl="0" algn="ctr"/>
                      <a:endParaRPr kumimoji="1" lang="ja-JP" altLang="en-US" sz="1600" b="0" i="0">
                        <a:latin typeface="Hiragino Kaku Gothic ProN W3" panose="020B0300000000000000" pitchFamily="34" charset="-128"/>
                        <a:ea typeface="Hiragino Kaku Gothic ProN W3" panose="020B0300000000000000" pitchFamily="34" charset="-128"/>
                      </a:endParaRPr>
                    </a:p>
                  </a:txBody>
                  <a:tcPr marL="108399" marR="108399" marT="54199" marB="54199" anchor="ctr">
                    <a:solidFill>
                      <a:srgbClr val="E7F3FF"/>
                    </a:solidFill>
                  </a:tcPr>
                </a:tc>
                <a:tc>
                  <a:txBody>
                    <a:bodyPr/>
                    <a:lstStyle/>
                    <a:p>
                      <a:pPr lvl="0" algn="ctr"/>
                      <a:r>
                        <a:rPr kumimoji="1" lang="ja-JP" altLang="en-US" sz="1600" b="0" i="0">
                          <a:latin typeface="Hiragino Kaku Gothic ProN W3" panose="020B0300000000000000" pitchFamily="34" charset="-128"/>
                          <a:ea typeface="Hiragino Kaku Gothic ProN W3" panose="020B0300000000000000" pitchFamily="34" charset="-128"/>
                        </a:rPr>
                        <a:t>暗号</a:t>
                      </a:r>
                    </a:p>
                  </a:txBody>
                  <a:tcPr marL="108399" marR="108399" marT="54199" marB="54199" anchor="ctr">
                    <a:solidFill>
                      <a:srgbClr val="E7F3FF"/>
                    </a:solidFill>
                  </a:tcPr>
                </a:tc>
                <a:tc>
                  <a:txBody>
                    <a:bodyPr/>
                    <a:lstStyle/>
                    <a:p>
                      <a:pPr lvl="0" algn="ctr"/>
                      <a:r>
                        <a:rPr kumimoji="1" lang="ja-JP" altLang="en-US" sz="1600" b="0" i="0">
                          <a:latin typeface="Hiragino Kaku Gothic ProN W3" panose="020B0300000000000000" pitchFamily="34" charset="-128"/>
                          <a:ea typeface="Hiragino Kaku Gothic ProN W3" panose="020B0300000000000000" pitchFamily="34" charset="-128"/>
                        </a:rPr>
                        <a:t>ハッシュ</a:t>
                      </a:r>
                    </a:p>
                  </a:txBody>
                  <a:tcPr marL="108399" marR="108399" marT="54199" marB="54199" anchor="ctr">
                    <a:solidFill>
                      <a:srgbClr val="E7F3FF"/>
                    </a:solidFill>
                  </a:tcPr>
                </a:tc>
                <a:tc>
                  <a:txBody>
                    <a:bodyPr/>
                    <a:lstStyle/>
                    <a:p>
                      <a:pPr lvl="0" algn="ctr"/>
                      <a:r>
                        <a:rPr kumimoji="1" lang="ja-JP" altLang="en-US" sz="1600" b="0" i="0">
                          <a:latin typeface="Hiragino Kaku Gothic ProN W3" panose="020B0300000000000000" pitchFamily="34" charset="-128"/>
                          <a:ea typeface="Hiragino Kaku Gothic ProN W3" panose="020B0300000000000000" pitchFamily="34" charset="-128"/>
                        </a:rPr>
                        <a:t>ブロックチェーン </a:t>
                      </a:r>
                    </a:p>
                  </a:txBody>
                  <a:tcPr marL="108399" marR="108399" marT="54199" marB="54199" anchor="ctr">
                    <a:solidFill>
                      <a:srgbClr val="E7F3FF"/>
                    </a:solidFill>
                  </a:tcPr>
                </a:tc>
                <a:extLst>
                  <a:ext uri="{0D108BD9-81ED-4DB2-BD59-A6C34878D82A}">
                    <a16:rowId xmlns:a16="http://schemas.microsoft.com/office/drawing/2014/main" val="2646136121"/>
                  </a:ext>
                </a:extLst>
              </a:tr>
              <a:tr h="564603">
                <a:tc>
                  <a:txBody>
                    <a:bodyPr/>
                    <a:lstStyle/>
                    <a:p>
                      <a:pPr lvl="0" algn="ctr"/>
                      <a:r>
                        <a:rPr kumimoji="1" lang="ja-JP" altLang="en-US" sz="1600" b="0" i="0">
                          <a:latin typeface="Hiragino Kaku Gothic ProN W3" panose="020B0300000000000000" pitchFamily="34" charset="-128"/>
                          <a:ea typeface="Hiragino Kaku Gothic ProN W3" panose="020B0300000000000000" pitchFamily="34" charset="-128"/>
                        </a:rPr>
                        <a:t>とても</a:t>
                      </a:r>
                      <a:endParaRPr kumimoji="1" lang="en-US" altLang="ja-JP" sz="1600" b="0" i="0" dirty="0">
                        <a:latin typeface="Hiragino Kaku Gothic ProN W3" panose="020B0300000000000000" pitchFamily="34" charset="-128"/>
                        <a:ea typeface="Hiragino Kaku Gothic ProN W3" panose="020B0300000000000000" pitchFamily="34" charset="-128"/>
                      </a:endParaRPr>
                    </a:p>
                    <a:p>
                      <a:pPr lvl="0" algn="ctr"/>
                      <a:r>
                        <a:rPr kumimoji="1" lang="ja-JP" altLang="en-US" sz="1600" b="0" i="0">
                          <a:latin typeface="Hiragino Kaku Gothic ProN W3" panose="020B0300000000000000" pitchFamily="34" charset="-128"/>
                          <a:ea typeface="Hiragino Kaku Gothic ProN W3" panose="020B0300000000000000" pitchFamily="34" charset="-128"/>
                        </a:rPr>
                        <a:t>わかりやすい</a:t>
                      </a:r>
                      <a:endParaRPr kumimoji="1" lang="en-US" altLang="ja-JP" sz="1600" b="0" i="0" dirty="0">
                        <a:latin typeface="Hiragino Kaku Gothic ProN W3" panose="020B0300000000000000" pitchFamily="34" charset="-128"/>
                        <a:ea typeface="Hiragino Kaku Gothic ProN W3" panose="020B0300000000000000" pitchFamily="34" charset="-128"/>
                      </a:endParaRP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14</a:t>
                      </a:r>
                      <a:r>
                        <a:rPr kumimoji="1" lang="ja-JP" altLang="en-US" sz="2000" b="0" i="0">
                          <a:latin typeface="Hiragino Kaku Gothic ProN W3" panose="020B0300000000000000" pitchFamily="34" charset="-128"/>
                          <a:ea typeface="Hiragino Kaku Gothic ProN W3" panose="020B0300000000000000" pitchFamily="34" charset="-128"/>
                        </a:rPr>
                        <a:t>％</a:t>
                      </a: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2</a:t>
                      </a:r>
                      <a:r>
                        <a:rPr kumimoji="1" lang="ja-JP" altLang="en-US" sz="2000" b="0" i="0">
                          <a:latin typeface="Hiragino Kaku Gothic ProN W3" panose="020B0300000000000000" pitchFamily="34" charset="-128"/>
                          <a:ea typeface="Hiragino Kaku Gothic ProN W3" panose="020B0300000000000000" pitchFamily="34" charset="-128"/>
                        </a:rPr>
                        <a:t>％</a:t>
                      </a:r>
                      <a:endParaRPr kumimoji="1" lang="en-US" altLang="ja-JP" sz="2000" b="0" i="0" dirty="0">
                        <a:latin typeface="Hiragino Kaku Gothic ProN W3" panose="020B0300000000000000" pitchFamily="34" charset="-128"/>
                        <a:ea typeface="Hiragino Kaku Gothic ProN W3" panose="020B0300000000000000" pitchFamily="34" charset="-128"/>
                      </a:endParaRP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3</a:t>
                      </a:r>
                      <a:r>
                        <a:rPr kumimoji="1" lang="ja-JP" altLang="en-US" sz="2000" b="0" i="0">
                          <a:latin typeface="Hiragino Kaku Gothic ProN W3" panose="020B0300000000000000" pitchFamily="34" charset="-128"/>
                          <a:ea typeface="Hiragino Kaku Gothic ProN W3" panose="020B0300000000000000" pitchFamily="34" charset="-128"/>
                        </a:rPr>
                        <a:t>％</a:t>
                      </a:r>
                      <a:endParaRPr kumimoji="1" lang="en-US" altLang="ja-JP" sz="2000" b="0" i="0" dirty="0">
                        <a:latin typeface="Hiragino Kaku Gothic ProN W3" panose="020B0300000000000000" pitchFamily="34" charset="-128"/>
                        <a:ea typeface="Hiragino Kaku Gothic ProN W3" panose="020B0300000000000000" pitchFamily="34" charset="-128"/>
                      </a:endParaRPr>
                    </a:p>
                  </a:txBody>
                  <a:tcPr marL="108399" marR="108399" marT="54199" marB="54199" anchor="ctr">
                    <a:solidFill>
                      <a:srgbClr val="E7F3FF"/>
                    </a:solidFill>
                  </a:tcPr>
                </a:tc>
                <a:extLst>
                  <a:ext uri="{0D108BD9-81ED-4DB2-BD59-A6C34878D82A}">
                    <a16:rowId xmlns:a16="http://schemas.microsoft.com/office/drawing/2014/main" val="784485340"/>
                  </a:ext>
                </a:extLst>
              </a:tr>
              <a:tr h="478060">
                <a:tc>
                  <a:txBody>
                    <a:bodyPr/>
                    <a:lstStyle/>
                    <a:p>
                      <a:pPr lvl="0" algn="ctr"/>
                      <a:r>
                        <a:rPr kumimoji="1" lang="ja-JP" altLang="en-US" sz="1600" b="0" i="0">
                          <a:latin typeface="Hiragino Kaku Gothic ProN W3" panose="020B0300000000000000" pitchFamily="34" charset="-128"/>
                          <a:ea typeface="Hiragino Kaku Gothic ProN W3" panose="020B0300000000000000" pitchFamily="34" charset="-128"/>
                        </a:rPr>
                        <a:t>わかりやすい</a:t>
                      </a: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64</a:t>
                      </a:r>
                      <a:r>
                        <a:rPr kumimoji="1" lang="ja-JP" altLang="en-US" sz="2000" b="0" i="0">
                          <a:latin typeface="Hiragino Kaku Gothic ProN W3" panose="020B0300000000000000" pitchFamily="34" charset="-128"/>
                          <a:ea typeface="Hiragino Kaku Gothic ProN W3" panose="020B0300000000000000" pitchFamily="34" charset="-128"/>
                        </a:rPr>
                        <a:t>％</a:t>
                      </a:r>
                      <a:endParaRPr kumimoji="1" lang="en-US" altLang="ja-JP" sz="2000" b="0" i="0" dirty="0">
                        <a:latin typeface="Hiragino Kaku Gothic ProN W3" panose="020B0300000000000000" pitchFamily="34" charset="-128"/>
                        <a:ea typeface="Hiragino Kaku Gothic ProN W3" panose="020B0300000000000000" pitchFamily="34" charset="-128"/>
                      </a:endParaRP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39</a:t>
                      </a:r>
                      <a:r>
                        <a:rPr kumimoji="1" lang="ja-JP" altLang="en-US" sz="2000" b="0" i="0">
                          <a:latin typeface="Hiragino Kaku Gothic ProN W3" panose="020B0300000000000000" pitchFamily="34" charset="-128"/>
                          <a:ea typeface="Hiragino Kaku Gothic ProN W3" panose="020B0300000000000000" pitchFamily="34" charset="-128"/>
                        </a:rPr>
                        <a:t>％</a:t>
                      </a:r>
                      <a:endParaRPr kumimoji="1" lang="en-US" altLang="ja-JP" sz="2000" b="0" i="0" dirty="0">
                        <a:latin typeface="Hiragino Kaku Gothic ProN W3" panose="020B0300000000000000" pitchFamily="34" charset="-128"/>
                        <a:ea typeface="Hiragino Kaku Gothic ProN W3" panose="020B0300000000000000" pitchFamily="34" charset="-128"/>
                      </a:endParaRP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31</a:t>
                      </a:r>
                      <a:r>
                        <a:rPr kumimoji="1" lang="ja-JP" altLang="en-US" sz="2000" b="0" i="0">
                          <a:latin typeface="Hiragino Kaku Gothic ProN W3" panose="020B0300000000000000" pitchFamily="34" charset="-128"/>
                          <a:ea typeface="Hiragino Kaku Gothic ProN W3" panose="020B0300000000000000" pitchFamily="34" charset="-128"/>
                        </a:rPr>
                        <a:t>％</a:t>
                      </a:r>
                      <a:endParaRPr kumimoji="1" lang="en-US" altLang="ja-JP" sz="2000" b="0" i="0" dirty="0">
                        <a:latin typeface="Hiragino Kaku Gothic ProN W3" panose="020B0300000000000000" pitchFamily="34" charset="-128"/>
                        <a:ea typeface="Hiragino Kaku Gothic ProN W3" panose="020B0300000000000000" pitchFamily="34" charset="-128"/>
                      </a:endParaRPr>
                    </a:p>
                  </a:txBody>
                  <a:tcPr marL="108399" marR="108399" marT="54199" marB="54199" anchor="ctr">
                    <a:solidFill>
                      <a:srgbClr val="E7F3FF"/>
                    </a:solidFill>
                  </a:tcPr>
                </a:tc>
                <a:extLst>
                  <a:ext uri="{0D108BD9-81ED-4DB2-BD59-A6C34878D82A}">
                    <a16:rowId xmlns:a16="http://schemas.microsoft.com/office/drawing/2014/main" val="852427430"/>
                  </a:ext>
                </a:extLst>
              </a:tr>
              <a:tr h="478060">
                <a:tc>
                  <a:txBody>
                    <a:bodyPr/>
                    <a:lstStyle/>
                    <a:p>
                      <a:pPr lvl="0" algn="ctr"/>
                      <a:r>
                        <a:rPr kumimoji="1" lang="ja-JP" altLang="en-US" sz="1600" b="0" i="0">
                          <a:latin typeface="Hiragino Kaku Gothic ProN W3" panose="020B0300000000000000" pitchFamily="34" charset="-128"/>
                          <a:ea typeface="Hiragino Kaku Gothic ProN W3" panose="020B0300000000000000" pitchFamily="34" charset="-128"/>
                        </a:rPr>
                        <a:t>わかりにくい</a:t>
                      </a: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12</a:t>
                      </a:r>
                      <a:r>
                        <a:rPr kumimoji="1" lang="ja-JP" altLang="en-US" sz="2000" b="0" i="0">
                          <a:latin typeface="Hiragino Kaku Gothic ProN W3" panose="020B0300000000000000" pitchFamily="34" charset="-128"/>
                          <a:ea typeface="Hiragino Kaku Gothic ProN W3" panose="020B0300000000000000" pitchFamily="34" charset="-128"/>
                        </a:rPr>
                        <a:t>％</a:t>
                      </a:r>
                      <a:endParaRPr kumimoji="1" lang="en-US" altLang="ja-JP" sz="2000" b="0" i="0" dirty="0">
                        <a:latin typeface="Hiragino Kaku Gothic ProN W3" panose="020B0300000000000000" pitchFamily="34" charset="-128"/>
                        <a:ea typeface="Hiragino Kaku Gothic ProN W3" panose="020B0300000000000000" pitchFamily="34" charset="-128"/>
                      </a:endParaRP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42</a:t>
                      </a:r>
                      <a:r>
                        <a:rPr kumimoji="1" lang="ja-JP" altLang="en-US" sz="2000" b="0" i="0">
                          <a:latin typeface="Hiragino Kaku Gothic ProN W3" panose="020B0300000000000000" pitchFamily="34" charset="-128"/>
                          <a:ea typeface="Hiragino Kaku Gothic ProN W3" panose="020B0300000000000000" pitchFamily="34" charset="-128"/>
                        </a:rPr>
                        <a:t>％</a:t>
                      </a:r>
                      <a:endParaRPr kumimoji="1" lang="en-US" altLang="ja-JP" sz="2000" b="0" i="0" dirty="0">
                        <a:latin typeface="Hiragino Kaku Gothic ProN W3" panose="020B0300000000000000" pitchFamily="34" charset="-128"/>
                        <a:ea typeface="Hiragino Kaku Gothic ProN W3" panose="020B0300000000000000" pitchFamily="34" charset="-128"/>
                      </a:endParaRP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49</a:t>
                      </a:r>
                      <a:r>
                        <a:rPr kumimoji="1" lang="ja-JP" altLang="en-US" sz="2000" b="0" i="0">
                          <a:latin typeface="Hiragino Kaku Gothic ProN W3" panose="020B0300000000000000" pitchFamily="34" charset="-128"/>
                          <a:ea typeface="Hiragino Kaku Gothic ProN W3" panose="020B0300000000000000" pitchFamily="34" charset="-128"/>
                        </a:rPr>
                        <a:t>％</a:t>
                      </a:r>
                      <a:endParaRPr kumimoji="1" lang="en-US" altLang="ja-JP" sz="2000" b="0" i="0" dirty="0">
                        <a:latin typeface="Hiragino Kaku Gothic ProN W3" panose="020B0300000000000000" pitchFamily="34" charset="-128"/>
                        <a:ea typeface="Hiragino Kaku Gothic ProN W3" panose="020B0300000000000000" pitchFamily="34" charset="-128"/>
                      </a:endParaRPr>
                    </a:p>
                  </a:txBody>
                  <a:tcPr marL="108399" marR="108399" marT="54199" marB="54199" anchor="ctr">
                    <a:solidFill>
                      <a:srgbClr val="E7F3FF"/>
                    </a:solidFill>
                  </a:tcPr>
                </a:tc>
                <a:extLst>
                  <a:ext uri="{0D108BD9-81ED-4DB2-BD59-A6C34878D82A}">
                    <a16:rowId xmlns:a16="http://schemas.microsoft.com/office/drawing/2014/main" val="2195916325"/>
                  </a:ext>
                </a:extLst>
              </a:tr>
              <a:tr h="564603">
                <a:tc>
                  <a:txBody>
                    <a:bodyPr/>
                    <a:lstStyle/>
                    <a:p>
                      <a:pPr lvl="0" algn="ctr"/>
                      <a:r>
                        <a:rPr kumimoji="1" lang="ja-JP" altLang="en-US" sz="1600" b="0" i="0">
                          <a:latin typeface="Hiragino Kaku Gothic ProN W3" panose="020B0300000000000000" pitchFamily="34" charset="-128"/>
                          <a:ea typeface="Hiragino Kaku Gothic ProN W3" panose="020B0300000000000000" pitchFamily="34" charset="-128"/>
                        </a:rPr>
                        <a:t>とても</a:t>
                      </a:r>
                      <a:endParaRPr kumimoji="1" lang="en-US" altLang="ja-JP" sz="1600" b="0" i="0" dirty="0">
                        <a:latin typeface="Hiragino Kaku Gothic ProN W3" panose="020B0300000000000000" pitchFamily="34" charset="-128"/>
                        <a:ea typeface="Hiragino Kaku Gothic ProN W3" panose="020B0300000000000000" pitchFamily="34" charset="-128"/>
                      </a:endParaRPr>
                    </a:p>
                    <a:p>
                      <a:pPr lvl="0" algn="ctr"/>
                      <a:r>
                        <a:rPr kumimoji="1" lang="ja-JP" altLang="en-US" sz="1600" b="0" i="0">
                          <a:latin typeface="Hiragino Kaku Gothic ProN W3" panose="020B0300000000000000" pitchFamily="34" charset="-128"/>
                          <a:ea typeface="Hiragino Kaku Gothic ProN W3" panose="020B0300000000000000" pitchFamily="34" charset="-128"/>
                        </a:rPr>
                        <a:t>わかりにくい</a:t>
                      </a: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7</a:t>
                      </a:r>
                      <a:r>
                        <a:rPr kumimoji="1" lang="ja-JP" altLang="en-US" sz="2000" b="0" i="0">
                          <a:latin typeface="Hiragino Kaku Gothic ProN W3" panose="020B0300000000000000" pitchFamily="34" charset="-128"/>
                          <a:ea typeface="Hiragino Kaku Gothic ProN W3" panose="020B0300000000000000" pitchFamily="34" charset="-128"/>
                        </a:rPr>
                        <a:t>％</a:t>
                      </a:r>
                      <a:endParaRPr kumimoji="1" lang="en-US" altLang="ja-JP" sz="2000" b="0" i="0" dirty="0">
                        <a:latin typeface="Hiragino Kaku Gothic ProN W3" panose="020B0300000000000000" pitchFamily="34" charset="-128"/>
                        <a:ea typeface="Hiragino Kaku Gothic ProN W3" panose="020B0300000000000000" pitchFamily="34" charset="-128"/>
                      </a:endParaRP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7</a:t>
                      </a:r>
                      <a:r>
                        <a:rPr kumimoji="1" lang="ja-JP" altLang="en-US" sz="2000" b="0" i="0">
                          <a:latin typeface="Hiragino Kaku Gothic ProN W3" panose="020B0300000000000000" pitchFamily="34" charset="-128"/>
                          <a:ea typeface="Hiragino Kaku Gothic ProN W3" panose="020B0300000000000000" pitchFamily="34" charset="-128"/>
                        </a:rPr>
                        <a:t>％</a:t>
                      </a:r>
                      <a:endParaRPr kumimoji="1" lang="en-US" altLang="ja-JP" sz="2000" b="0" i="0" dirty="0">
                        <a:latin typeface="Hiragino Kaku Gothic ProN W3" panose="020B0300000000000000" pitchFamily="34" charset="-128"/>
                        <a:ea typeface="Hiragino Kaku Gothic ProN W3" panose="020B0300000000000000" pitchFamily="34" charset="-128"/>
                      </a:endParaRP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10</a:t>
                      </a:r>
                      <a:r>
                        <a:rPr kumimoji="1" lang="ja-JP" altLang="en-US" sz="2000" b="0" i="0">
                          <a:latin typeface="Hiragino Kaku Gothic ProN W3" panose="020B0300000000000000" pitchFamily="34" charset="-128"/>
                          <a:ea typeface="Hiragino Kaku Gothic ProN W3" panose="020B0300000000000000" pitchFamily="34" charset="-128"/>
                        </a:rPr>
                        <a:t>％</a:t>
                      </a:r>
                      <a:endParaRPr kumimoji="1" lang="en-US" altLang="ja-JP" sz="2000" b="0" i="0" dirty="0">
                        <a:latin typeface="Hiragino Kaku Gothic ProN W3" panose="020B0300000000000000" pitchFamily="34" charset="-128"/>
                        <a:ea typeface="Hiragino Kaku Gothic ProN W3" panose="020B0300000000000000" pitchFamily="34" charset="-128"/>
                      </a:endParaRPr>
                    </a:p>
                  </a:txBody>
                  <a:tcPr marL="108399" marR="108399" marT="54199" marB="54199" anchor="ctr">
                    <a:solidFill>
                      <a:srgbClr val="E7F3FF"/>
                    </a:solidFill>
                  </a:tcPr>
                </a:tc>
                <a:extLst>
                  <a:ext uri="{0D108BD9-81ED-4DB2-BD59-A6C34878D82A}">
                    <a16:rowId xmlns:a16="http://schemas.microsoft.com/office/drawing/2014/main" val="1844495863"/>
                  </a:ext>
                </a:extLst>
              </a:tr>
              <a:tr h="564603">
                <a:tc>
                  <a:txBody>
                    <a:bodyPr/>
                    <a:lstStyle/>
                    <a:p>
                      <a:pPr lvl="0" algn="ctr"/>
                      <a:r>
                        <a:rPr kumimoji="1" lang="ja-JP" altLang="en-US" sz="1600" b="0" i="0">
                          <a:latin typeface="Hiragino Kaku Gothic ProN W3" panose="020B0300000000000000" pitchFamily="34" charset="-128"/>
                          <a:ea typeface="Hiragino Kaku Gothic ProN W3" panose="020B0300000000000000" pitchFamily="34" charset="-128"/>
                        </a:rPr>
                        <a:t>未回答</a:t>
                      </a:r>
                      <a:endParaRPr kumimoji="1" lang="en-US" altLang="ja-JP" sz="1600" b="0" i="0" dirty="0">
                        <a:latin typeface="Hiragino Kaku Gothic ProN W3" panose="020B0300000000000000" pitchFamily="34" charset="-128"/>
                        <a:ea typeface="Hiragino Kaku Gothic ProN W3" panose="020B0300000000000000" pitchFamily="34" charset="-128"/>
                      </a:endParaRPr>
                    </a:p>
                    <a:p>
                      <a:pPr lvl="0" algn="ctr"/>
                      <a:r>
                        <a:rPr kumimoji="1" lang="ja-JP" altLang="en-US" sz="1600" b="0" i="0">
                          <a:latin typeface="Hiragino Kaku Gothic ProN W3" panose="020B0300000000000000" pitchFamily="34" charset="-128"/>
                          <a:ea typeface="Hiragino Kaku Gothic ProN W3" panose="020B0300000000000000" pitchFamily="34" charset="-128"/>
                        </a:rPr>
                        <a:t>集計不可</a:t>
                      </a: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3</a:t>
                      </a:r>
                      <a:r>
                        <a:rPr kumimoji="1" lang="ja-JP" altLang="en-US" sz="2000" b="0" i="0">
                          <a:latin typeface="Hiragino Kaku Gothic ProN W3" panose="020B0300000000000000" pitchFamily="34" charset="-128"/>
                          <a:ea typeface="Hiragino Kaku Gothic ProN W3" panose="020B0300000000000000" pitchFamily="34" charset="-128"/>
                        </a:rPr>
                        <a:t>％</a:t>
                      </a: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10</a:t>
                      </a:r>
                      <a:r>
                        <a:rPr kumimoji="1" lang="ja-JP" altLang="en-US" sz="2000" b="0" i="0">
                          <a:latin typeface="Hiragino Kaku Gothic ProN W3" panose="020B0300000000000000" pitchFamily="34" charset="-128"/>
                          <a:ea typeface="Hiragino Kaku Gothic ProN W3" panose="020B0300000000000000" pitchFamily="34" charset="-128"/>
                        </a:rPr>
                        <a:t>％</a:t>
                      </a:r>
                    </a:p>
                  </a:txBody>
                  <a:tcPr marL="108399" marR="108399" marT="54199" marB="54199" anchor="ctr">
                    <a:solidFill>
                      <a:srgbClr val="E7F3FF"/>
                    </a:solidFill>
                  </a:tcPr>
                </a:tc>
                <a:tc>
                  <a:txBody>
                    <a:bodyPr/>
                    <a:lstStyle/>
                    <a:p>
                      <a:pPr lvl="0" algn="ctr"/>
                      <a:r>
                        <a:rPr kumimoji="1" lang="en-US" altLang="ja-JP" sz="2000" b="0" i="0" dirty="0">
                          <a:latin typeface="Hiragino Kaku Gothic ProN W3" panose="020B0300000000000000" pitchFamily="34" charset="-128"/>
                          <a:ea typeface="Hiragino Kaku Gothic ProN W3" panose="020B0300000000000000" pitchFamily="34" charset="-128"/>
                        </a:rPr>
                        <a:t>7</a:t>
                      </a:r>
                      <a:r>
                        <a:rPr kumimoji="1" lang="ja-JP" altLang="en-US" sz="2000" b="0" i="0">
                          <a:latin typeface="Hiragino Kaku Gothic ProN W3" panose="020B0300000000000000" pitchFamily="34" charset="-128"/>
                          <a:ea typeface="Hiragino Kaku Gothic ProN W3" panose="020B0300000000000000" pitchFamily="34" charset="-128"/>
                        </a:rPr>
                        <a:t>％</a:t>
                      </a:r>
                    </a:p>
                  </a:txBody>
                  <a:tcPr marL="108399" marR="108399" marT="54199" marB="54199" anchor="ctr">
                    <a:solidFill>
                      <a:srgbClr val="E7F3FF"/>
                    </a:solidFill>
                  </a:tcPr>
                </a:tc>
                <a:extLst>
                  <a:ext uri="{0D108BD9-81ED-4DB2-BD59-A6C34878D82A}">
                    <a16:rowId xmlns:a16="http://schemas.microsoft.com/office/drawing/2014/main" val="2486339331"/>
                  </a:ext>
                </a:extLst>
              </a:tr>
            </a:tbl>
          </a:graphicData>
        </a:graphic>
      </p:graphicFrame>
      <p:sp>
        <p:nvSpPr>
          <p:cNvPr id="11" name="正方形/長方形 10">
            <a:extLst>
              <a:ext uri="{FF2B5EF4-FFF2-40B4-BE49-F238E27FC236}">
                <a16:creationId xmlns:a16="http://schemas.microsoft.com/office/drawing/2014/main" id="{4A08D6D2-7268-BD42-B12A-C4E1DEE8B67D}"/>
              </a:ext>
            </a:extLst>
          </p:cNvPr>
          <p:cNvSpPr/>
          <p:nvPr/>
        </p:nvSpPr>
        <p:spPr>
          <a:xfrm>
            <a:off x="507154" y="4524992"/>
            <a:ext cx="8140900" cy="1102008"/>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chemeClr val="tx1"/>
              </a:solidFill>
              <a:latin typeface="ヒラギノ角ゴ ProN W3"/>
              <a:ea typeface="ヒラギノ角ゴ ProN W3"/>
              <a:cs typeface="ヒラギノ角ゴ ProN W3"/>
            </a:endParaRPr>
          </a:p>
        </p:txBody>
      </p:sp>
      <p:sp>
        <p:nvSpPr>
          <p:cNvPr id="8" name="テキスト ボックス 7">
            <a:extLst>
              <a:ext uri="{FF2B5EF4-FFF2-40B4-BE49-F238E27FC236}">
                <a16:creationId xmlns:a16="http://schemas.microsoft.com/office/drawing/2014/main" id="{CDB38AF0-3853-8D40-8FBF-50B990BF6543}"/>
              </a:ext>
            </a:extLst>
          </p:cNvPr>
          <p:cNvSpPr txBox="1"/>
          <p:nvPr/>
        </p:nvSpPr>
        <p:spPr>
          <a:xfrm>
            <a:off x="507154" y="762395"/>
            <a:ext cx="8063409" cy="400110"/>
          </a:xfrm>
          <a:prstGeom prst="rect">
            <a:avLst/>
          </a:prstGeom>
          <a:noFill/>
        </p:spPr>
        <p:txBody>
          <a:bodyPr wrap="square" rtlCol="0">
            <a:spAutoFit/>
          </a:bodyPr>
          <a:lstStyle/>
          <a:p>
            <a:r>
              <a:rPr lang="ja-JP" altLang="en-US" sz="2000">
                <a:latin typeface="ヒラギノ角ゴ ProN W3"/>
                <a:ea typeface="ヒラギノ角ゴ ProN W3"/>
                <a:cs typeface="ヒラギノ角ゴ ProN W3"/>
              </a:rPr>
              <a:t>クラスごとに大きな差は見られなかったため，全体の割合を示す</a:t>
            </a:r>
            <a:endParaRPr kumimoji="1" lang="ja-JP" altLang="en-US" sz="2000" dirty="0">
              <a:latin typeface="ヒラギノ角ゴ ProN W3"/>
              <a:ea typeface="ヒラギノ角ゴ ProN W3"/>
              <a:cs typeface="ヒラギノ角ゴ ProN W3"/>
            </a:endParaRPr>
          </a:p>
        </p:txBody>
      </p:sp>
      <p:sp>
        <p:nvSpPr>
          <p:cNvPr id="10" name="テキスト ボックス 9">
            <a:extLst>
              <a:ext uri="{FF2B5EF4-FFF2-40B4-BE49-F238E27FC236}">
                <a16:creationId xmlns:a16="http://schemas.microsoft.com/office/drawing/2014/main" id="{D320127A-BB55-5443-9AE6-D82D51271BF0}"/>
              </a:ext>
            </a:extLst>
          </p:cNvPr>
          <p:cNvSpPr txBox="1"/>
          <p:nvPr/>
        </p:nvSpPr>
        <p:spPr>
          <a:xfrm>
            <a:off x="387042" y="4637250"/>
            <a:ext cx="8261012" cy="830997"/>
          </a:xfrm>
          <a:prstGeom prst="rect">
            <a:avLst/>
          </a:prstGeom>
          <a:noFill/>
        </p:spPr>
        <p:txBody>
          <a:bodyPr wrap="square" rtlCol="0">
            <a:spAutoFit/>
          </a:bodyPr>
          <a:lstStyle/>
          <a:p>
            <a:r>
              <a:rPr lang="ja-JP" altLang="en-US" sz="2400">
                <a:latin typeface="ヒラギノ角ゴ ProN W3"/>
                <a:ea typeface="ヒラギノ角ゴ ProN W3"/>
                <a:cs typeface="ヒラギノ角ゴ ProN W3"/>
              </a:rPr>
              <a:t>（</a:t>
            </a:r>
            <a:r>
              <a:rPr lang="en-US" altLang="ja-JP" sz="2400" dirty="0">
                <a:latin typeface="ヒラギノ角ゴ ProN W3"/>
                <a:ea typeface="ヒラギノ角ゴ ProN W3"/>
                <a:cs typeface="ヒラギノ角ゴ ProN W3"/>
              </a:rPr>
              <a:t>3</a:t>
            </a:r>
            <a:r>
              <a:rPr lang="ja-JP" altLang="en-US" sz="2400">
                <a:latin typeface="ヒラギノ角ゴ ProN W3"/>
                <a:ea typeface="ヒラギノ角ゴ ProN W3"/>
                <a:cs typeface="ヒラギノ角ゴ ProN W3"/>
              </a:rPr>
              <a:t>）ハッシュ，ブロックチェーンと比べ</a:t>
            </a:r>
            <a:endParaRPr lang="en-US" altLang="ja-JP" sz="2400" dirty="0">
              <a:latin typeface="ヒラギノ角ゴ ProN W3"/>
              <a:ea typeface="ヒラギノ角ゴ ProN W3"/>
              <a:cs typeface="ヒラギノ角ゴ ProN W3"/>
            </a:endParaRPr>
          </a:p>
          <a:p>
            <a:r>
              <a:rPr lang="en-US" altLang="ja-JP" sz="2400" dirty="0">
                <a:latin typeface="ヒラギノ角ゴ ProN W3"/>
                <a:ea typeface="ヒラギノ角ゴ ProN W3"/>
                <a:cs typeface="ヒラギノ角ゴ ProN W3"/>
              </a:rPr>
              <a:t>        </a:t>
            </a:r>
            <a:r>
              <a:rPr lang="ja-JP" altLang="en-US" sz="2400">
                <a:latin typeface="ヒラギノ角ゴ ProN W3"/>
                <a:ea typeface="ヒラギノ角ゴ ProN W3"/>
                <a:cs typeface="ヒラギノ角ゴ ProN W3"/>
              </a:rPr>
              <a:t>暗号の講義を</a:t>
            </a:r>
            <a:r>
              <a:rPr kumimoji="1" lang="ja-JP" altLang="en-US" sz="2400">
                <a:latin typeface="ヒラギノ角ゴ ProN W3"/>
                <a:ea typeface="ヒラギノ角ゴ ProN W3"/>
                <a:cs typeface="ヒラギノ角ゴ ProN W3"/>
              </a:rPr>
              <a:t>わかりやすいと答えた学生が多かった</a:t>
            </a:r>
            <a:endParaRPr kumimoji="1" lang="ja-JP" altLang="en-US" sz="2400" dirty="0">
              <a:latin typeface="ヒラギノ角ゴ ProN W3"/>
              <a:ea typeface="ヒラギノ角ゴ ProN W3"/>
              <a:cs typeface="ヒラギノ角ゴ ProN W3"/>
            </a:endParaRPr>
          </a:p>
        </p:txBody>
      </p:sp>
    </p:spTree>
    <p:extLst>
      <p:ext uri="{BB962C8B-B14F-4D97-AF65-F5344CB8AC3E}">
        <p14:creationId xmlns:p14="http://schemas.microsoft.com/office/powerpoint/2010/main" val="268095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5F7A2A56-D2A7-6442-A483-A7F0119B7DB1}"/>
              </a:ext>
            </a:extLst>
          </p:cNvPr>
          <p:cNvSpPr/>
          <p:nvPr/>
        </p:nvSpPr>
        <p:spPr>
          <a:xfrm>
            <a:off x="112645" y="768123"/>
            <a:ext cx="8918703" cy="4772284"/>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chemeClr val="tx1"/>
              </a:solidFill>
              <a:latin typeface="ヒラギノ角ゴ ProN W3"/>
              <a:ea typeface="ヒラギノ角ゴ ProN W3"/>
              <a:cs typeface="ヒラギノ角ゴ ProN W3"/>
            </a:endParaRPr>
          </a:p>
        </p:txBody>
      </p:sp>
      <p:sp>
        <p:nvSpPr>
          <p:cNvPr id="14" name="テキスト ボックス 13">
            <a:extLst>
              <a:ext uri="{FF2B5EF4-FFF2-40B4-BE49-F238E27FC236}">
                <a16:creationId xmlns:a16="http://schemas.microsoft.com/office/drawing/2014/main" id="{E6DDC22B-E0E5-2F45-84EE-DB236B57F0E5}"/>
              </a:ext>
            </a:extLst>
          </p:cNvPr>
          <p:cNvSpPr txBox="1"/>
          <p:nvPr/>
        </p:nvSpPr>
        <p:spPr>
          <a:xfrm>
            <a:off x="157466" y="834427"/>
            <a:ext cx="842175" cy="461665"/>
          </a:xfrm>
          <a:prstGeom prst="rect">
            <a:avLst/>
          </a:prstGeom>
          <a:solidFill>
            <a:schemeClr val="bg1"/>
          </a:solidFill>
        </p:spPr>
        <p:txBody>
          <a:bodyPr wrap="square" rtlCol="0">
            <a:spAutoFit/>
          </a:bodyPr>
          <a:lstStyle/>
          <a:p>
            <a:r>
              <a:rPr kumimoji="1" lang="ja-JP" altLang="en-US" sz="2400">
                <a:latin typeface="ヒラギノ角ゴ ProN W3"/>
                <a:ea typeface="ヒラギノ角ゴ ProN W3"/>
                <a:cs typeface="ヒラギノ角ゴ ProN W3"/>
              </a:rPr>
              <a:t>考察</a:t>
            </a:r>
            <a:endParaRPr kumimoji="1" lang="ja-JP" altLang="en-US" sz="2400" dirty="0">
              <a:latin typeface="ヒラギノ角ゴ ProN W3"/>
              <a:ea typeface="ヒラギノ角ゴ ProN W3"/>
              <a:cs typeface="ヒラギノ角ゴ ProN W3"/>
            </a:endParaRPr>
          </a:p>
        </p:txBody>
      </p:sp>
      <p:sp>
        <p:nvSpPr>
          <p:cNvPr id="16" name="テキスト ボックス 15">
            <a:extLst>
              <a:ext uri="{FF2B5EF4-FFF2-40B4-BE49-F238E27FC236}">
                <a16:creationId xmlns:a16="http://schemas.microsoft.com/office/drawing/2014/main" id="{AA792F6D-B021-AF4A-8A21-A02ADF92450E}"/>
              </a:ext>
            </a:extLst>
          </p:cNvPr>
          <p:cNvSpPr txBox="1"/>
          <p:nvPr/>
        </p:nvSpPr>
        <p:spPr>
          <a:xfrm>
            <a:off x="-3" y="33675"/>
            <a:ext cx="7415989" cy="584775"/>
          </a:xfrm>
          <a:prstGeom prst="rect">
            <a:avLst/>
          </a:prstGeom>
          <a:noFill/>
        </p:spPr>
        <p:txBody>
          <a:bodyPr wrap="square" rtlCol="0">
            <a:spAutoFit/>
          </a:bodyPr>
          <a:lstStyle/>
          <a:p>
            <a:r>
              <a:rPr kumimoji="1" lang="en-US" altLang="ja-JP" sz="3200" dirty="0">
                <a:latin typeface="Hiragino Kaku Gothic ProN W3" panose="020B0300000000000000" pitchFamily="34" charset="-128"/>
                <a:ea typeface="Hiragino Kaku Gothic ProN W3" panose="020B0300000000000000" pitchFamily="34" charset="-128"/>
                <a:cs typeface="ヒラギノ角ゴ ProN W3"/>
              </a:rPr>
              <a:t>8.</a:t>
            </a:r>
            <a:r>
              <a:rPr lang="ja-JP" altLang="en-US" sz="3200">
                <a:latin typeface="Hiragino Kaku Gothic ProN W3" panose="020B0300000000000000" pitchFamily="34" charset="-128"/>
                <a:ea typeface="Hiragino Kaku Gothic ProN W3" panose="020B0300000000000000" pitchFamily="34" charset="-128"/>
                <a:cs typeface="ヒラギノ角ゴ ProN W3"/>
              </a:rPr>
              <a:t>小テストの結果の考察</a:t>
            </a:r>
            <a:endParaRPr kumimoji="1" lang="ja-JP" altLang="en-US" sz="3200" dirty="0">
              <a:latin typeface="Hiragino Kaku Gothic ProN W3" panose="020B0300000000000000" pitchFamily="34" charset="-128"/>
              <a:ea typeface="Hiragino Kaku Gothic ProN W3" panose="020B0300000000000000" pitchFamily="34" charset="-128"/>
              <a:cs typeface="ヒラギノ角ゴ ProN W3"/>
            </a:endParaRPr>
          </a:p>
        </p:txBody>
      </p:sp>
      <p:cxnSp>
        <p:nvCxnSpPr>
          <p:cNvPr id="17" name="直線コネクタ 16">
            <a:extLst>
              <a:ext uri="{FF2B5EF4-FFF2-40B4-BE49-F238E27FC236}">
                <a16:creationId xmlns:a16="http://schemas.microsoft.com/office/drawing/2014/main" id="{26049E11-C565-5941-BEDB-1824234938C2}"/>
              </a:ext>
            </a:extLst>
          </p:cNvPr>
          <p:cNvCxnSpPr>
            <a:cxnSpLocks/>
          </p:cNvCxnSpPr>
          <p:nvPr/>
        </p:nvCxnSpPr>
        <p:spPr>
          <a:xfrm>
            <a:off x="-3" y="618450"/>
            <a:ext cx="9144001" cy="0"/>
          </a:xfrm>
          <a:prstGeom prst="line">
            <a:avLst/>
          </a:prstGeom>
          <a:ln w="38100">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FED56B76-20F8-F14C-9D7B-DC57B238BA8B}"/>
              </a:ext>
            </a:extLst>
          </p:cNvPr>
          <p:cNvSpPr txBox="1"/>
          <p:nvPr/>
        </p:nvSpPr>
        <p:spPr>
          <a:xfrm>
            <a:off x="-4" y="2419846"/>
            <a:ext cx="8376837" cy="430887"/>
          </a:xfrm>
          <a:prstGeom prst="rect">
            <a:avLst/>
          </a:prstGeom>
          <a:noFill/>
        </p:spPr>
        <p:txBody>
          <a:bodyPr wrap="square" rtlCol="0">
            <a:spAutoFit/>
          </a:bodyPr>
          <a:lstStyle/>
          <a:p>
            <a:r>
              <a:rPr lang="ja-JP" altLang="en-US" sz="2200">
                <a:latin typeface="ヒラギノ角ゴ ProN W3"/>
                <a:ea typeface="ヒラギノ角ゴ ProN W3"/>
                <a:cs typeface="ヒラギノ角ゴ ProN W3"/>
              </a:rPr>
              <a:t>（</a:t>
            </a:r>
            <a:r>
              <a:rPr lang="en-US" altLang="ja-JP" sz="2200" dirty="0">
                <a:latin typeface="ヒラギノ角ゴ ProN W3"/>
                <a:ea typeface="ヒラギノ角ゴ ProN W3"/>
                <a:cs typeface="ヒラギノ角ゴ ProN W3"/>
              </a:rPr>
              <a:t>2</a:t>
            </a:r>
            <a:r>
              <a:rPr lang="ja-JP" altLang="en-US" sz="2200">
                <a:latin typeface="ヒラギノ角ゴ ProN W3"/>
                <a:ea typeface="ヒラギノ角ゴ ProN W3"/>
                <a:cs typeface="ヒラギノ角ゴ ProN W3"/>
              </a:rPr>
              <a:t>）前提単元の平均点が主単元の平均点を大きく上回った</a:t>
            </a:r>
            <a:endParaRPr lang="ja-JP" altLang="en-US" sz="2200" dirty="0">
              <a:latin typeface="ヒラギノ角ゴ ProN W3"/>
              <a:ea typeface="ヒラギノ角ゴ ProN W3"/>
              <a:cs typeface="ヒラギノ角ゴ ProN W3"/>
            </a:endParaRPr>
          </a:p>
        </p:txBody>
      </p:sp>
      <p:sp>
        <p:nvSpPr>
          <p:cNvPr id="22" name="テキスト ボックス 21">
            <a:extLst>
              <a:ext uri="{FF2B5EF4-FFF2-40B4-BE49-F238E27FC236}">
                <a16:creationId xmlns:a16="http://schemas.microsoft.com/office/drawing/2014/main" id="{0768F7BB-619D-B143-AA16-F9CA42DA4484}"/>
              </a:ext>
            </a:extLst>
          </p:cNvPr>
          <p:cNvSpPr txBox="1"/>
          <p:nvPr/>
        </p:nvSpPr>
        <p:spPr>
          <a:xfrm>
            <a:off x="534148" y="2862308"/>
            <a:ext cx="5071065" cy="707886"/>
          </a:xfrm>
          <a:prstGeom prst="rect">
            <a:avLst/>
          </a:prstGeom>
          <a:noFill/>
        </p:spPr>
        <p:txBody>
          <a:bodyPr wrap="square" rtlCol="0">
            <a:spAutoFit/>
          </a:bodyPr>
          <a:lstStyle/>
          <a:p>
            <a:r>
              <a:rPr kumimoji="1" lang="ja-JP" altLang="en-US" sz="2000">
                <a:latin typeface="ヒラギノ角ゴ ProN W3"/>
                <a:ea typeface="ヒラギノ角ゴ ProN W3"/>
                <a:cs typeface="ヒラギノ角ゴ ProN W3"/>
              </a:rPr>
              <a:t>→問題の難易度に差が見られた</a:t>
            </a:r>
            <a:endParaRPr kumimoji="1" lang="en-US" altLang="ja-JP" sz="2000" dirty="0">
              <a:latin typeface="ヒラギノ角ゴ ProN W3"/>
              <a:ea typeface="ヒラギノ角ゴ ProN W3"/>
              <a:cs typeface="ヒラギノ角ゴ ProN W3"/>
            </a:endParaRPr>
          </a:p>
          <a:p>
            <a:r>
              <a:rPr lang="ja-JP" altLang="en-US" sz="2000">
                <a:latin typeface="ヒラギノ角ゴ ProN W3"/>
                <a:ea typeface="ヒラギノ角ゴ ProN W3"/>
                <a:cs typeface="ヒラギノ角ゴ ProN W3"/>
              </a:rPr>
              <a:t>　</a:t>
            </a:r>
            <a:endParaRPr kumimoji="1" lang="ja-JP" altLang="en-US" sz="2000" dirty="0">
              <a:latin typeface="ヒラギノ角ゴ ProN W3"/>
              <a:ea typeface="ヒラギノ角ゴ ProN W3"/>
              <a:cs typeface="ヒラギノ角ゴ ProN W3"/>
            </a:endParaRPr>
          </a:p>
        </p:txBody>
      </p:sp>
      <p:sp>
        <p:nvSpPr>
          <p:cNvPr id="20" name="テキスト ボックス 19">
            <a:extLst>
              <a:ext uri="{FF2B5EF4-FFF2-40B4-BE49-F238E27FC236}">
                <a16:creationId xmlns:a16="http://schemas.microsoft.com/office/drawing/2014/main" id="{F3B5C027-3AFF-144C-866F-8F84349B566F}"/>
              </a:ext>
            </a:extLst>
          </p:cNvPr>
          <p:cNvSpPr txBox="1"/>
          <p:nvPr/>
        </p:nvSpPr>
        <p:spPr>
          <a:xfrm>
            <a:off x="534148" y="1867875"/>
            <a:ext cx="4633752" cy="400110"/>
          </a:xfrm>
          <a:prstGeom prst="rect">
            <a:avLst/>
          </a:prstGeom>
          <a:noFill/>
        </p:spPr>
        <p:txBody>
          <a:bodyPr wrap="square" rtlCol="0">
            <a:spAutoFit/>
          </a:bodyPr>
          <a:lstStyle/>
          <a:p>
            <a:r>
              <a:rPr kumimoji="1" lang="ja-JP" altLang="en-US" sz="2000">
                <a:latin typeface="ヒラギノ角ゴ ProN W3"/>
                <a:ea typeface="ヒラギノ角ゴ ProN W3"/>
                <a:cs typeface="ヒラギノ角ゴ ProN W3"/>
              </a:rPr>
              <a:t>→</a:t>
            </a:r>
            <a:r>
              <a:rPr lang="ja-JP" altLang="en-US" sz="2000">
                <a:latin typeface="ヒラギノ角ゴ ProN W3"/>
                <a:ea typeface="ヒラギノ角ゴ ProN W3"/>
                <a:cs typeface="ヒラギノ角ゴ ProN W3"/>
              </a:rPr>
              <a:t>仮説を検証することができなかった</a:t>
            </a:r>
            <a:endParaRPr kumimoji="1" lang="ja-JP" altLang="en-US" sz="2000" dirty="0">
              <a:latin typeface="ヒラギノ角ゴ ProN W3"/>
              <a:ea typeface="ヒラギノ角ゴ ProN W3"/>
              <a:cs typeface="ヒラギノ角ゴ ProN W3"/>
            </a:endParaRPr>
          </a:p>
        </p:txBody>
      </p:sp>
      <p:sp>
        <p:nvSpPr>
          <p:cNvPr id="26" name="テキスト ボックス 25">
            <a:extLst>
              <a:ext uri="{FF2B5EF4-FFF2-40B4-BE49-F238E27FC236}">
                <a16:creationId xmlns:a16="http://schemas.microsoft.com/office/drawing/2014/main" id="{590F577A-FD1A-4B40-AD8E-8BC95849ED94}"/>
              </a:ext>
            </a:extLst>
          </p:cNvPr>
          <p:cNvSpPr txBox="1"/>
          <p:nvPr/>
        </p:nvSpPr>
        <p:spPr>
          <a:xfrm>
            <a:off x="-3" y="1425413"/>
            <a:ext cx="8562817" cy="430887"/>
          </a:xfrm>
          <a:prstGeom prst="rect">
            <a:avLst/>
          </a:prstGeom>
          <a:noFill/>
        </p:spPr>
        <p:txBody>
          <a:bodyPr wrap="square" rtlCol="0">
            <a:spAutoFit/>
          </a:bodyPr>
          <a:lstStyle/>
          <a:p>
            <a:r>
              <a:rPr kumimoji="1" lang="ja-JP" altLang="en-US" sz="2200">
                <a:latin typeface="ヒラギノ角ゴ ProN W3"/>
                <a:ea typeface="ヒラギノ角ゴ ProN W3"/>
                <a:cs typeface="ヒラギノ角ゴ ProN W3"/>
              </a:rPr>
              <a:t>（</a:t>
            </a:r>
            <a:r>
              <a:rPr kumimoji="1" lang="en-US" altLang="ja-JP" sz="2200" dirty="0">
                <a:latin typeface="ヒラギノ角ゴ ProN W3"/>
                <a:ea typeface="ヒラギノ角ゴ ProN W3"/>
                <a:cs typeface="ヒラギノ角ゴ ProN W3"/>
              </a:rPr>
              <a:t>1</a:t>
            </a:r>
            <a:r>
              <a:rPr kumimoji="1" lang="ja-JP" altLang="en-US" sz="2200">
                <a:latin typeface="ヒラギノ角ゴ ProN W3"/>
                <a:ea typeface="ヒラギノ角ゴ ProN W3"/>
                <a:cs typeface="ヒラギノ角ゴ ProN W3"/>
              </a:rPr>
              <a:t>）各単元の偏差値を中間試験と比較しても差は見られなかった</a:t>
            </a:r>
            <a:endParaRPr kumimoji="1" lang="ja-JP" altLang="en-US" sz="2200" dirty="0">
              <a:latin typeface="ヒラギノ角ゴ ProN W3"/>
              <a:ea typeface="ヒラギノ角ゴ ProN W3"/>
              <a:cs typeface="ヒラギノ角ゴ ProN W3"/>
            </a:endParaRPr>
          </a:p>
        </p:txBody>
      </p:sp>
      <p:sp>
        <p:nvSpPr>
          <p:cNvPr id="2" name="下矢印 1">
            <a:extLst>
              <a:ext uri="{FF2B5EF4-FFF2-40B4-BE49-F238E27FC236}">
                <a16:creationId xmlns:a16="http://schemas.microsoft.com/office/drawing/2014/main" id="{99E31224-2DB9-9245-B07F-0FF954025A64}"/>
              </a:ext>
            </a:extLst>
          </p:cNvPr>
          <p:cNvSpPr/>
          <p:nvPr/>
        </p:nvSpPr>
        <p:spPr>
          <a:xfrm>
            <a:off x="3866824" y="3383501"/>
            <a:ext cx="829162" cy="885042"/>
          </a:xfrm>
          <a:prstGeom prst="downArrow">
            <a:avLst/>
          </a:prstGeom>
          <a:solidFill>
            <a:srgbClr val="E7F3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27" name="テキスト ボックス 26">
            <a:extLst>
              <a:ext uri="{FF2B5EF4-FFF2-40B4-BE49-F238E27FC236}">
                <a16:creationId xmlns:a16="http://schemas.microsoft.com/office/drawing/2014/main" id="{E756F51F-4BC0-7B4C-AF7C-BCB49AB76FAC}"/>
              </a:ext>
            </a:extLst>
          </p:cNvPr>
          <p:cNvSpPr txBox="1"/>
          <p:nvPr/>
        </p:nvSpPr>
        <p:spPr>
          <a:xfrm>
            <a:off x="534148" y="4488976"/>
            <a:ext cx="8112219" cy="830997"/>
          </a:xfrm>
          <a:prstGeom prst="rect">
            <a:avLst/>
          </a:prstGeom>
          <a:noFill/>
        </p:spPr>
        <p:txBody>
          <a:bodyPr wrap="square" rtlCol="0">
            <a:spAutoFit/>
          </a:bodyPr>
          <a:lstStyle/>
          <a:p>
            <a:r>
              <a:rPr kumimoji="1" lang="en-US" altLang="ja-JP" sz="2400" dirty="0">
                <a:latin typeface="ヒラギノ角ゴ ProN W3"/>
                <a:ea typeface="ヒラギノ角ゴ ProN W3"/>
                <a:cs typeface="ヒラギノ角ゴ ProN W3"/>
              </a:rPr>
              <a:t>1</a:t>
            </a:r>
            <a:r>
              <a:rPr kumimoji="1" lang="ja-JP" altLang="en-US" sz="2400">
                <a:latin typeface="ヒラギノ角ゴ ProN W3"/>
                <a:ea typeface="ヒラギノ角ゴ ProN W3"/>
                <a:cs typeface="ヒラギノ角ゴ ProN W3"/>
              </a:rPr>
              <a:t>週目と</a:t>
            </a:r>
            <a:r>
              <a:rPr kumimoji="1" lang="en-US" altLang="ja-JP" sz="2400" dirty="0">
                <a:latin typeface="ヒラギノ角ゴ ProN W3"/>
                <a:ea typeface="ヒラギノ角ゴ ProN W3"/>
                <a:cs typeface="ヒラギノ角ゴ ProN W3"/>
              </a:rPr>
              <a:t>2</a:t>
            </a:r>
            <a:r>
              <a:rPr kumimoji="1" lang="ja-JP" altLang="en-US" sz="2400">
                <a:latin typeface="ヒラギノ角ゴ ProN W3"/>
                <a:ea typeface="ヒラギノ角ゴ ProN W3"/>
                <a:cs typeface="ヒラギノ角ゴ ProN W3"/>
              </a:rPr>
              <a:t>週目の間に休講日があり</a:t>
            </a:r>
            <a:endParaRPr kumimoji="1" lang="en-US" altLang="ja-JP" sz="2400" dirty="0">
              <a:latin typeface="ヒラギノ角ゴ ProN W3"/>
              <a:ea typeface="ヒラギノ角ゴ ProN W3"/>
              <a:cs typeface="ヒラギノ角ゴ ProN W3"/>
            </a:endParaRPr>
          </a:p>
          <a:p>
            <a:r>
              <a:rPr lang="ja-JP" altLang="en-US" sz="2400">
                <a:latin typeface="ヒラギノ角ゴ ProN W3"/>
                <a:ea typeface="ヒラギノ角ゴ ProN W3"/>
                <a:cs typeface="ヒラギノ角ゴ ProN W3"/>
              </a:rPr>
              <a:t>先に主単元の概要を学習した</a:t>
            </a:r>
            <a:r>
              <a:rPr lang="en-US" altLang="ja-JP" sz="2400" dirty="0">
                <a:latin typeface="ヒラギノ角ゴ ProN W3"/>
                <a:ea typeface="ヒラギノ角ゴ ProN W3"/>
                <a:cs typeface="ヒラギノ角ゴ ProN W3"/>
              </a:rPr>
              <a:t>B</a:t>
            </a:r>
            <a:r>
              <a:rPr lang="ja-JP" altLang="en-US" sz="2400">
                <a:latin typeface="ヒラギノ角ゴ ProN W3"/>
                <a:ea typeface="ヒラギノ角ゴ ProN W3"/>
                <a:cs typeface="ヒラギノ角ゴ ProN W3"/>
              </a:rPr>
              <a:t>クラスの</a:t>
            </a:r>
            <a:r>
              <a:rPr kumimoji="1" lang="ja-JP" altLang="en-US" sz="2400">
                <a:latin typeface="ヒラギノ角ゴ ProN W3"/>
                <a:ea typeface="ヒラギノ角ゴ ProN W3"/>
                <a:cs typeface="ヒラギノ角ゴ ProN W3"/>
              </a:rPr>
              <a:t>得点が下がった</a:t>
            </a:r>
            <a:endParaRPr kumimoji="1" lang="en-US" altLang="ja-JP" sz="2400" dirty="0">
              <a:latin typeface="ヒラギノ角ゴ ProN W3"/>
              <a:ea typeface="ヒラギノ角ゴ ProN W3"/>
              <a:cs typeface="ヒラギノ角ゴ ProN W3"/>
            </a:endParaRPr>
          </a:p>
        </p:txBody>
      </p:sp>
    </p:spTree>
    <p:extLst>
      <p:ext uri="{BB962C8B-B14F-4D97-AF65-F5344CB8AC3E}">
        <p14:creationId xmlns:p14="http://schemas.microsoft.com/office/powerpoint/2010/main" val="294789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5F7A2A56-D2A7-6442-A483-A7F0119B7DB1}"/>
              </a:ext>
            </a:extLst>
          </p:cNvPr>
          <p:cNvSpPr/>
          <p:nvPr/>
        </p:nvSpPr>
        <p:spPr>
          <a:xfrm>
            <a:off x="112645" y="768122"/>
            <a:ext cx="8918703" cy="344804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chemeClr val="tx1"/>
              </a:solidFill>
              <a:latin typeface="ヒラギノ角ゴ ProN W3"/>
              <a:ea typeface="ヒラギノ角ゴ ProN W3"/>
              <a:cs typeface="ヒラギノ角ゴ ProN W3"/>
            </a:endParaRPr>
          </a:p>
        </p:txBody>
      </p:sp>
      <p:sp>
        <p:nvSpPr>
          <p:cNvPr id="14" name="テキスト ボックス 13">
            <a:extLst>
              <a:ext uri="{FF2B5EF4-FFF2-40B4-BE49-F238E27FC236}">
                <a16:creationId xmlns:a16="http://schemas.microsoft.com/office/drawing/2014/main" id="{E6DDC22B-E0E5-2F45-84EE-DB236B57F0E5}"/>
              </a:ext>
            </a:extLst>
          </p:cNvPr>
          <p:cNvSpPr txBox="1"/>
          <p:nvPr/>
        </p:nvSpPr>
        <p:spPr>
          <a:xfrm>
            <a:off x="157466" y="834427"/>
            <a:ext cx="842175" cy="461665"/>
          </a:xfrm>
          <a:prstGeom prst="rect">
            <a:avLst/>
          </a:prstGeom>
          <a:solidFill>
            <a:schemeClr val="bg1"/>
          </a:solidFill>
        </p:spPr>
        <p:txBody>
          <a:bodyPr wrap="square" rtlCol="0">
            <a:spAutoFit/>
          </a:bodyPr>
          <a:lstStyle/>
          <a:p>
            <a:r>
              <a:rPr kumimoji="1" lang="ja-JP" altLang="en-US" sz="2400">
                <a:latin typeface="ヒラギノ角ゴ ProN W3"/>
                <a:ea typeface="ヒラギノ角ゴ ProN W3"/>
                <a:cs typeface="ヒラギノ角ゴ ProN W3"/>
              </a:rPr>
              <a:t>考察</a:t>
            </a:r>
            <a:endParaRPr kumimoji="1" lang="ja-JP" altLang="en-US" sz="2400" dirty="0">
              <a:latin typeface="ヒラギノ角ゴ ProN W3"/>
              <a:ea typeface="ヒラギノ角ゴ ProN W3"/>
              <a:cs typeface="ヒラギノ角ゴ ProN W3"/>
            </a:endParaRPr>
          </a:p>
        </p:txBody>
      </p:sp>
      <p:sp>
        <p:nvSpPr>
          <p:cNvPr id="16" name="テキスト ボックス 15">
            <a:extLst>
              <a:ext uri="{FF2B5EF4-FFF2-40B4-BE49-F238E27FC236}">
                <a16:creationId xmlns:a16="http://schemas.microsoft.com/office/drawing/2014/main" id="{AA792F6D-B021-AF4A-8A21-A02ADF92450E}"/>
              </a:ext>
            </a:extLst>
          </p:cNvPr>
          <p:cNvSpPr txBox="1"/>
          <p:nvPr/>
        </p:nvSpPr>
        <p:spPr>
          <a:xfrm>
            <a:off x="-3" y="33675"/>
            <a:ext cx="7415989" cy="584775"/>
          </a:xfrm>
          <a:prstGeom prst="rect">
            <a:avLst/>
          </a:prstGeom>
          <a:noFill/>
        </p:spPr>
        <p:txBody>
          <a:bodyPr wrap="square" rtlCol="0">
            <a:spAutoFit/>
          </a:bodyPr>
          <a:lstStyle/>
          <a:p>
            <a:r>
              <a:rPr kumimoji="1" lang="en-US" altLang="ja-JP" sz="3200" dirty="0">
                <a:latin typeface="Hiragino Kaku Gothic ProN W3" panose="020B0300000000000000" pitchFamily="34" charset="-128"/>
                <a:ea typeface="Hiragino Kaku Gothic ProN W3" panose="020B0300000000000000" pitchFamily="34" charset="-128"/>
                <a:cs typeface="ヒラギノ角ゴ ProN W3"/>
              </a:rPr>
              <a:t>9.</a:t>
            </a:r>
            <a:r>
              <a:rPr lang="ja-JP" altLang="en-US" sz="3200">
                <a:latin typeface="Hiragino Kaku Gothic ProN W3" panose="020B0300000000000000" pitchFamily="34" charset="-128"/>
                <a:ea typeface="Hiragino Kaku Gothic ProN W3" panose="020B0300000000000000" pitchFamily="34" charset="-128"/>
                <a:cs typeface="ヒラギノ角ゴ ProN W3"/>
              </a:rPr>
              <a:t>小テストの結果の考察</a:t>
            </a:r>
            <a:endParaRPr kumimoji="1" lang="ja-JP" altLang="en-US" sz="3200" dirty="0">
              <a:latin typeface="Hiragino Kaku Gothic ProN W3" panose="020B0300000000000000" pitchFamily="34" charset="-128"/>
              <a:ea typeface="Hiragino Kaku Gothic ProN W3" panose="020B0300000000000000" pitchFamily="34" charset="-128"/>
              <a:cs typeface="ヒラギノ角ゴ ProN W3"/>
            </a:endParaRPr>
          </a:p>
        </p:txBody>
      </p:sp>
      <p:cxnSp>
        <p:nvCxnSpPr>
          <p:cNvPr id="17" name="直線コネクタ 16">
            <a:extLst>
              <a:ext uri="{FF2B5EF4-FFF2-40B4-BE49-F238E27FC236}">
                <a16:creationId xmlns:a16="http://schemas.microsoft.com/office/drawing/2014/main" id="{26049E11-C565-5941-BEDB-1824234938C2}"/>
              </a:ext>
            </a:extLst>
          </p:cNvPr>
          <p:cNvCxnSpPr>
            <a:cxnSpLocks/>
          </p:cNvCxnSpPr>
          <p:nvPr/>
        </p:nvCxnSpPr>
        <p:spPr>
          <a:xfrm>
            <a:off x="-3" y="618450"/>
            <a:ext cx="9144001" cy="0"/>
          </a:xfrm>
          <a:prstGeom prst="line">
            <a:avLst/>
          </a:prstGeom>
          <a:ln w="38100">
            <a:solidFill>
              <a:schemeClr val="accent4">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 name="下矢印 1">
            <a:extLst>
              <a:ext uri="{FF2B5EF4-FFF2-40B4-BE49-F238E27FC236}">
                <a16:creationId xmlns:a16="http://schemas.microsoft.com/office/drawing/2014/main" id="{99E31224-2DB9-9245-B07F-0FF954025A64}"/>
              </a:ext>
            </a:extLst>
          </p:cNvPr>
          <p:cNvSpPr/>
          <p:nvPr/>
        </p:nvSpPr>
        <p:spPr>
          <a:xfrm>
            <a:off x="3815159" y="2178750"/>
            <a:ext cx="630693" cy="673197"/>
          </a:xfrm>
          <a:prstGeom prst="downArrow">
            <a:avLst/>
          </a:prstGeom>
          <a:solidFill>
            <a:srgbClr val="E7F3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ヒラギノ角ゴ ProN W3"/>
              <a:ea typeface="ヒラギノ角ゴ ProN W3"/>
              <a:cs typeface="ヒラギノ角ゴ ProN W3"/>
            </a:endParaRPr>
          </a:p>
        </p:txBody>
      </p:sp>
      <p:sp>
        <p:nvSpPr>
          <p:cNvPr id="27" name="テキスト ボックス 26">
            <a:extLst>
              <a:ext uri="{FF2B5EF4-FFF2-40B4-BE49-F238E27FC236}">
                <a16:creationId xmlns:a16="http://schemas.microsoft.com/office/drawing/2014/main" id="{E756F51F-4BC0-7B4C-AF7C-BCB49AB76FAC}"/>
              </a:ext>
            </a:extLst>
          </p:cNvPr>
          <p:cNvSpPr txBox="1"/>
          <p:nvPr/>
        </p:nvSpPr>
        <p:spPr>
          <a:xfrm>
            <a:off x="578553" y="3275197"/>
            <a:ext cx="8112219" cy="461665"/>
          </a:xfrm>
          <a:prstGeom prst="rect">
            <a:avLst/>
          </a:prstGeom>
          <a:noFill/>
        </p:spPr>
        <p:txBody>
          <a:bodyPr wrap="square" rtlCol="0">
            <a:spAutoFit/>
          </a:bodyPr>
          <a:lstStyle/>
          <a:p>
            <a:r>
              <a:rPr lang="ja-JP" altLang="en-US" sz="2400">
                <a:latin typeface="ヒラギノ角ゴ ProN W3"/>
                <a:ea typeface="ヒラギノ角ゴ ProN W3"/>
                <a:cs typeface="ヒラギノ角ゴ ProN W3"/>
              </a:rPr>
              <a:t>「前提単元がわかりづらく，主単元がわかりやすい」</a:t>
            </a:r>
            <a:endParaRPr lang="en-US" altLang="ja-JP" sz="2400" dirty="0">
              <a:latin typeface="ヒラギノ角ゴ ProN W3"/>
              <a:ea typeface="ヒラギノ角ゴ ProN W3"/>
              <a:cs typeface="ヒラギノ角ゴ ProN W3"/>
            </a:endParaRPr>
          </a:p>
        </p:txBody>
      </p:sp>
      <p:sp>
        <p:nvSpPr>
          <p:cNvPr id="15" name="テキスト ボックス 14">
            <a:extLst>
              <a:ext uri="{FF2B5EF4-FFF2-40B4-BE49-F238E27FC236}">
                <a16:creationId xmlns:a16="http://schemas.microsoft.com/office/drawing/2014/main" id="{8FBF0E72-AE13-004F-85BA-8A28363955CB}"/>
              </a:ext>
            </a:extLst>
          </p:cNvPr>
          <p:cNvSpPr txBox="1"/>
          <p:nvPr/>
        </p:nvSpPr>
        <p:spPr>
          <a:xfrm>
            <a:off x="0" y="1362396"/>
            <a:ext cx="8261012" cy="769441"/>
          </a:xfrm>
          <a:prstGeom prst="rect">
            <a:avLst/>
          </a:prstGeom>
          <a:noFill/>
        </p:spPr>
        <p:txBody>
          <a:bodyPr wrap="square" rtlCol="0">
            <a:spAutoFit/>
          </a:bodyPr>
          <a:lstStyle/>
          <a:p>
            <a:r>
              <a:rPr lang="ja-JP" altLang="en-US" sz="2200">
                <a:latin typeface="ヒラギノ角ゴ ProN W3"/>
                <a:ea typeface="ヒラギノ角ゴ ProN W3"/>
                <a:cs typeface="ヒラギノ角ゴ ProN W3"/>
              </a:rPr>
              <a:t>（</a:t>
            </a:r>
            <a:r>
              <a:rPr lang="en-US" altLang="ja-JP" sz="2200" dirty="0">
                <a:latin typeface="ヒラギノ角ゴ ProN W3"/>
                <a:ea typeface="ヒラギノ角ゴ ProN W3"/>
                <a:cs typeface="ヒラギノ角ゴ ProN W3"/>
              </a:rPr>
              <a:t>3</a:t>
            </a:r>
            <a:r>
              <a:rPr lang="ja-JP" altLang="en-US" sz="2200">
                <a:latin typeface="ヒラギノ角ゴ ProN W3"/>
                <a:ea typeface="ヒラギノ角ゴ ProN W3"/>
                <a:cs typeface="ヒラギノ角ゴ ProN W3"/>
              </a:rPr>
              <a:t>）ハッシュ，ブロックチェーンと比べ</a:t>
            </a:r>
            <a:endParaRPr lang="en-US" altLang="ja-JP" sz="2200" dirty="0">
              <a:latin typeface="ヒラギノ角ゴ ProN W3"/>
              <a:ea typeface="ヒラギノ角ゴ ProN W3"/>
              <a:cs typeface="ヒラギノ角ゴ ProN W3"/>
            </a:endParaRPr>
          </a:p>
          <a:p>
            <a:r>
              <a:rPr lang="en-US" altLang="ja-JP" sz="2200" dirty="0">
                <a:latin typeface="ヒラギノ角ゴ ProN W3"/>
                <a:ea typeface="ヒラギノ角ゴ ProN W3"/>
                <a:cs typeface="ヒラギノ角ゴ ProN W3"/>
              </a:rPr>
              <a:t>        </a:t>
            </a:r>
            <a:r>
              <a:rPr lang="ja-JP" altLang="en-US" sz="2200">
                <a:latin typeface="ヒラギノ角ゴ ProN W3"/>
                <a:ea typeface="ヒラギノ角ゴ ProN W3"/>
                <a:cs typeface="ヒラギノ角ゴ ProN W3"/>
              </a:rPr>
              <a:t>暗号の講義を</a:t>
            </a:r>
            <a:r>
              <a:rPr kumimoji="1" lang="ja-JP" altLang="en-US" sz="2200">
                <a:latin typeface="ヒラギノ角ゴ ProN W3"/>
                <a:ea typeface="ヒラギノ角ゴ ProN W3"/>
                <a:cs typeface="ヒラギノ角ゴ ProN W3"/>
              </a:rPr>
              <a:t>わかりやすいと答えた学生が多かった</a:t>
            </a:r>
            <a:endParaRPr kumimoji="1" lang="ja-JP" altLang="en-US" sz="2200" dirty="0">
              <a:latin typeface="ヒラギノ角ゴ ProN W3"/>
              <a:ea typeface="ヒラギノ角ゴ ProN W3"/>
              <a:cs typeface="ヒラギノ角ゴ ProN W3"/>
            </a:endParaRPr>
          </a:p>
        </p:txBody>
      </p:sp>
      <p:sp>
        <p:nvSpPr>
          <p:cNvPr id="19" name="正方形/長方形 18">
            <a:extLst>
              <a:ext uri="{FF2B5EF4-FFF2-40B4-BE49-F238E27FC236}">
                <a16:creationId xmlns:a16="http://schemas.microsoft.com/office/drawing/2014/main" id="{26374E9E-98AA-2945-A429-3B2CE6D29C0E}"/>
              </a:ext>
            </a:extLst>
          </p:cNvPr>
          <p:cNvSpPr/>
          <p:nvPr/>
        </p:nvSpPr>
        <p:spPr>
          <a:xfrm>
            <a:off x="112644" y="4304707"/>
            <a:ext cx="8918703" cy="1266934"/>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000" dirty="0">
              <a:solidFill>
                <a:schemeClr val="tx1"/>
              </a:solidFill>
              <a:latin typeface="ヒラギノ角ゴ ProN W3"/>
              <a:ea typeface="ヒラギノ角ゴ ProN W3"/>
              <a:cs typeface="ヒラギノ角ゴ ProN W3"/>
            </a:endParaRPr>
          </a:p>
        </p:txBody>
      </p:sp>
      <p:sp>
        <p:nvSpPr>
          <p:cNvPr id="21" name="テキスト ボックス 20">
            <a:extLst>
              <a:ext uri="{FF2B5EF4-FFF2-40B4-BE49-F238E27FC236}">
                <a16:creationId xmlns:a16="http://schemas.microsoft.com/office/drawing/2014/main" id="{15660694-97CC-7E40-8DF8-5F39F8DC29B5}"/>
              </a:ext>
            </a:extLst>
          </p:cNvPr>
          <p:cNvSpPr txBox="1"/>
          <p:nvPr/>
        </p:nvSpPr>
        <p:spPr>
          <a:xfrm>
            <a:off x="157466" y="4427160"/>
            <a:ext cx="842175" cy="461665"/>
          </a:xfrm>
          <a:prstGeom prst="rect">
            <a:avLst/>
          </a:prstGeom>
          <a:solidFill>
            <a:schemeClr val="bg1"/>
          </a:solidFill>
        </p:spPr>
        <p:txBody>
          <a:bodyPr wrap="square" rtlCol="0">
            <a:spAutoFit/>
          </a:bodyPr>
          <a:lstStyle/>
          <a:p>
            <a:r>
              <a:rPr lang="ja-JP" altLang="en-US" sz="2400">
                <a:latin typeface="ヒラギノ角ゴ ProN W3"/>
                <a:ea typeface="ヒラギノ角ゴ ProN W3"/>
                <a:cs typeface="ヒラギノ角ゴ ProN W3"/>
              </a:rPr>
              <a:t>結論</a:t>
            </a:r>
            <a:endParaRPr kumimoji="1" lang="ja-JP" altLang="en-US" sz="2400" dirty="0">
              <a:latin typeface="ヒラギノ角ゴ ProN W3"/>
              <a:ea typeface="ヒラギノ角ゴ ProN W3"/>
              <a:cs typeface="ヒラギノ角ゴ ProN W3"/>
            </a:endParaRPr>
          </a:p>
        </p:txBody>
      </p:sp>
      <p:sp>
        <p:nvSpPr>
          <p:cNvPr id="23" name="テキスト ボックス 22">
            <a:extLst>
              <a:ext uri="{FF2B5EF4-FFF2-40B4-BE49-F238E27FC236}">
                <a16:creationId xmlns:a16="http://schemas.microsoft.com/office/drawing/2014/main" id="{26E40E9B-3388-5843-B4C2-9D5D529DA23C}"/>
              </a:ext>
            </a:extLst>
          </p:cNvPr>
          <p:cNvSpPr txBox="1"/>
          <p:nvPr/>
        </p:nvSpPr>
        <p:spPr>
          <a:xfrm>
            <a:off x="1102912" y="4427160"/>
            <a:ext cx="8112219" cy="461665"/>
          </a:xfrm>
          <a:prstGeom prst="rect">
            <a:avLst/>
          </a:prstGeom>
          <a:noFill/>
        </p:spPr>
        <p:txBody>
          <a:bodyPr wrap="square" rtlCol="0">
            <a:spAutoFit/>
          </a:bodyPr>
          <a:lstStyle/>
          <a:p>
            <a:r>
              <a:rPr kumimoji="1" lang="ja-JP" altLang="en-US" sz="2400">
                <a:latin typeface="ヒラギノ角ゴ ProN W3"/>
                <a:ea typeface="ヒラギノ角ゴ ProN W3"/>
                <a:cs typeface="ヒラギノ角ゴ ProN W3"/>
              </a:rPr>
              <a:t>仮説の検証をすることができなかったが</a:t>
            </a:r>
            <a:endParaRPr kumimoji="1" lang="en-US" altLang="ja-JP" sz="2400" dirty="0">
              <a:latin typeface="ヒラギノ角ゴ ProN W3"/>
              <a:ea typeface="ヒラギノ角ゴ ProN W3"/>
              <a:cs typeface="ヒラギノ角ゴ ProN W3"/>
            </a:endParaRPr>
          </a:p>
        </p:txBody>
      </p:sp>
      <p:sp>
        <p:nvSpPr>
          <p:cNvPr id="24" name="テキスト ボックス 23">
            <a:extLst>
              <a:ext uri="{FF2B5EF4-FFF2-40B4-BE49-F238E27FC236}">
                <a16:creationId xmlns:a16="http://schemas.microsoft.com/office/drawing/2014/main" id="{31FEC277-FC7B-0842-94A7-C852A1E42B86}"/>
              </a:ext>
            </a:extLst>
          </p:cNvPr>
          <p:cNvSpPr txBox="1"/>
          <p:nvPr/>
        </p:nvSpPr>
        <p:spPr>
          <a:xfrm>
            <a:off x="1102912" y="4898980"/>
            <a:ext cx="8112219" cy="461665"/>
          </a:xfrm>
          <a:prstGeom prst="rect">
            <a:avLst/>
          </a:prstGeom>
          <a:noFill/>
        </p:spPr>
        <p:txBody>
          <a:bodyPr wrap="square" rtlCol="0">
            <a:spAutoFit/>
          </a:bodyPr>
          <a:lstStyle/>
          <a:p>
            <a:r>
              <a:rPr lang="ja-JP" altLang="en-US" sz="2400">
                <a:latin typeface="ヒラギノ角ゴ ProN W3"/>
                <a:ea typeface="ヒラギノ角ゴ ProN W3"/>
                <a:cs typeface="ヒラギノ角ゴ ProN W3"/>
              </a:rPr>
              <a:t>スケジュールなど実験の改善点が多く見つかった</a:t>
            </a:r>
            <a:endParaRPr kumimoji="1" lang="en-US" altLang="ja-JP" sz="2400" dirty="0">
              <a:latin typeface="ヒラギノ角ゴ ProN W3"/>
              <a:ea typeface="ヒラギノ角ゴ ProN W3"/>
              <a:cs typeface="ヒラギノ角ゴ ProN W3"/>
            </a:endParaRPr>
          </a:p>
        </p:txBody>
      </p:sp>
      <p:sp>
        <p:nvSpPr>
          <p:cNvPr id="25" name="テキスト ボックス 24">
            <a:extLst>
              <a:ext uri="{FF2B5EF4-FFF2-40B4-BE49-F238E27FC236}">
                <a16:creationId xmlns:a16="http://schemas.microsoft.com/office/drawing/2014/main" id="{04C9BC35-64F1-6C41-9DE2-96E0BFF4F840}"/>
              </a:ext>
            </a:extLst>
          </p:cNvPr>
          <p:cNvSpPr txBox="1"/>
          <p:nvPr/>
        </p:nvSpPr>
        <p:spPr>
          <a:xfrm>
            <a:off x="515885" y="2857025"/>
            <a:ext cx="8112219" cy="461665"/>
          </a:xfrm>
          <a:prstGeom prst="rect">
            <a:avLst/>
          </a:prstGeom>
          <a:noFill/>
        </p:spPr>
        <p:txBody>
          <a:bodyPr wrap="square" rtlCol="0">
            <a:spAutoFit/>
          </a:bodyPr>
          <a:lstStyle/>
          <a:p>
            <a:r>
              <a:rPr lang="ja-JP" altLang="en-US" sz="2400">
                <a:latin typeface="ヒラギノ角ゴ ProN W3"/>
                <a:ea typeface="ヒラギノ角ゴ ProN W3"/>
                <a:cs typeface="ヒラギノ角ゴ ProN W3"/>
              </a:rPr>
              <a:t>仮説の条件である</a:t>
            </a:r>
            <a:endParaRPr lang="en-US" altLang="ja-JP" sz="2400" dirty="0">
              <a:latin typeface="ヒラギノ角ゴ ProN W3"/>
              <a:ea typeface="ヒラギノ角ゴ ProN W3"/>
              <a:cs typeface="ヒラギノ角ゴ ProN W3"/>
            </a:endParaRPr>
          </a:p>
        </p:txBody>
      </p:sp>
      <p:sp>
        <p:nvSpPr>
          <p:cNvPr id="28" name="テキスト ボックス 27">
            <a:extLst>
              <a:ext uri="{FF2B5EF4-FFF2-40B4-BE49-F238E27FC236}">
                <a16:creationId xmlns:a16="http://schemas.microsoft.com/office/drawing/2014/main" id="{AB92B0BB-606B-7242-9475-CE83D79CC3C5}"/>
              </a:ext>
            </a:extLst>
          </p:cNvPr>
          <p:cNvSpPr txBox="1"/>
          <p:nvPr/>
        </p:nvSpPr>
        <p:spPr>
          <a:xfrm>
            <a:off x="6149805" y="3676691"/>
            <a:ext cx="8112219" cy="461665"/>
          </a:xfrm>
          <a:prstGeom prst="rect">
            <a:avLst/>
          </a:prstGeom>
          <a:noFill/>
        </p:spPr>
        <p:txBody>
          <a:bodyPr wrap="square" rtlCol="0">
            <a:spAutoFit/>
          </a:bodyPr>
          <a:lstStyle/>
          <a:p>
            <a:r>
              <a:rPr kumimoji="1" lang="ja-JP" altLang="en-US" sz="2400">
                <a:latin typeface="ヒラギノ角ゴ ProN W3"/>
                <a:ea typeface="ヒラギノ角ゴ ProN W3"/>
                <a:cs typeface="ヒラギノ角ゴ ProN W3"/>
              </a:rPr>
              <a:t>を満たさなかった</a:t>
            </a:r>
            <a:endParaRPr kumimoji="1" lang="en-US" altLang="ja-JP" sz="2400" dirty="0">
              <a:latin typeface="ヒラギノ角ゴ ProN W3"/>
              <a:ea typeface="ヒラギノ角ゴ ProN W3"/>
              <a:cs typeface="ヒラギノ角ゴ ProN W3"/>
            </a:endParaRPr>
          </a:p>
        </p:txBody>
      </p:sp>
    </p:spTree>
    <p:extLst>
      <p:ext uri="{BB962C8B-B14F-4D97-AF65-F5344CB8AC3E}">
        <p14:creationId xmlns:p14="http://schemas.microsoft.com/office/powerpoint/2010/main" val="1841811422"/>
      </p:ext>
    </p:extLst>
  </p:cSld>
  <p:clrMapOvr>
    <a:masterClrMapping/>
  </p:clrMapOvr>
</p:sld>
</file>

<file path=ppt/theme/theme1.xml><?xml version="1.0" encoding="utf-8"?>
<a:theme xmlns:a="http://schemas.openxmlformats.org/drawingml/2006/main" name="テンプレート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ヒラギノ角ゴ ProN W3"/>
            <a:ea typeface="ヒラギノ角ゴ ProN W3"/>
            <a:cs typeface="ヒラギノ角ゴ ProN W3"/>
          </a:defRPr>
        </a:defPPr>
      </a:lstStyle>
      <a:style>
        <a:lnRef idx="1">
          <a:schemeClr val="accent1"/>
        </a:lnRef>
        <a:fillRef idx="3">
          <a:schemeClr val="accent1"/>
        </a:fillRef>
        <a:effectRef idx="2">
          <a:schemeClr val="accent1"/>
        </a:effectRef>
        <a:fontRef idx="minor">
          <a:schemeClr val="lt1"/>
        </a:fontRef>
      </a:style>
    </a:spDef>
    <a:lnDef>
      <a:spPr>
        <a:ln>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dirty="0" smtClean="0">
            <a:latin typeface="ヒラギノ角ゴ ProN W3"/>
            <a:ea typeface="ヒラギノ角ゴ ProN W3"/>
            <a:cs typeface="ヒラギノ角ゴ ProN W3"/>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テンプレート4-3</Template>
  <TotalTime>40052</TotalTime>
  <Words>588</Words>
  <Application>Microsoft Macintosh PowerPoint</Application>
  <PresentationFormat>画面に合わせる (16:10)</PresentationFormat>
  <Paragraphs>133</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Hiragino Kaku Gothic ProN W3</vt:lpstr>
      <vt:lpstr>ＭＳ Ｐゴシック</vt:lpstr>
      <vt:lpstr>ヒラギノ角ゴ ProN W3</vt:lpstr>
      <vt:lpstr>Arial</vt:lpstr>
      <vt:lpstr>Calibri</vt:lpstr>
      <vt:lpstr>テンプレート4-3</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阿部　希駿</dc:creator>
  <cp:lastModifiedBy>阿部　希駿</cp:lastModifiedBy>
  <cp:revision>181</cp:revision>
  <cp:lastPrinted>2018-09-17T11:59:55Z</cp:lastPrinted>
  <dcterms:created xsi:type="dcterms:W3CDTF">2018-08-02T14:47:02Z</dcterms:created>
  <dcterms:modified xsi:type="dcterms:W3CDTF">2019-02-03T13:43:54Z</dcterms:modified>
</cp:coreProperties>
</file>