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8" r:id="rId4"/>
    <p:sldId id="269" r:id="rId5"/>
    <p:sldId id="266" r:id="rId6"/>
    <p:sldId id="265" r:id="rId7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1B23624-72A8-4C41-A5BB-0D5645CF6BB2}">
          <p14:sldIdLst>
            <p14:sldId id="257"/>
            <p14:sldId id="261"/>
            <p14:sldId id="268"/>
            <p14:sldId id="269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　希駿" initials="阿部　希駿" lastIdx="1" clrIdx="0">
    <p:extLst>
      <p:ext uri="{19B8F6BF-5375-455C-9EA6-DF929625EA0E}">
        <p15:presenceInfo xmlns:p15="http://schemas.microsoft.com/office/powerpoint/2012/main" userId="阿部　希駿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F3FF"/>
    <a:srgbClr val="A1FFF7"/>
    <a:srgbClr val="FCF3D5"/>
    <a:srgbClr val="FFF4D5"/>
    <a:srgbClr val="FFD1D1"/>
    <a:srgbClr val="EDBFBF"/>
    <a:srgbClr val="FFA5C7"/>
    <a:srgbClr val="7CAFFF"/>
    <a:srgbClr val="CAFFBF"/>
    <a:srgbClr val="AA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5" autoAdjust="0"/>
    <p:restoredTop sz="94678"/>
  </p:normalViewPr>
  <p:slideViewPr>
    <p:cSldViewPr snapToGrid="0" snapToObjects="1">
      <p:cViewPr varScale="1">
        <p:scale>
          <a:sx n="165" d="100"/>
          <a:sy n="165" d="100"/>
        </p:scale>
        <p:origin x="224" y="26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67FA23E-2C90-9A4B-9F63-39FFBE18D1A8}"/>
              </a:ext>
            </a:extLst>
          </p:cNvPr>
          <p:cNvGrpSpPr/>
          <p:nvPr/>
        </p:nvGrpSpPr>
        <p:grpSpPr>
          <a:xfrm>
            <a:off x="-3" y="33675"/>
            <a:ext cx="9144001" cy="584775"/>
            <a:chOff x="-3" y="33675"/>
            <a:chExt cx="9144001" cy="584775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C66A428-6F9B-974F-B418-A863B8BD4C01}"/>
                </a:ext>
              </a:extLst>
            </p:cNvPr>
            <p:cNvSpPr txBox="1"/>
            <p:nvPr/>
          </p:nvSpPr>
          <p:spPr>
            <a:xfrm>
              <a:off x="-3" y="33675"/>
              <a:ext cx="74159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1.</a:t>
              </a:r>
              <a:r>
                <a:rPr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背景と問題点</a:t>
              </a:r>
              <a:endParaRPr kumimoji="1" lang="ja-JP" altLang="en-US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BA1BAD9-6CBE-8140-A8DF-3BA86C1D7375}"/>
                </a:ext>
              </a:extLst>
            </p:cNvPr>
            <p:cNvCxnSpPr>
              <a:cxnSpLocks/>
            </p:cNvCxnSpPr>
            <p:nvPr/>
          </p:nvCxnSpPr>
          <p:spPr>
            <a:xfrm>
              <a:off x="-3" y="618450"/>
              <a:ext cx="914400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FFBEFF5-560B-DB4E-A745-847E67AE11A3}"/>
              </a:ext>
            </a:extLst>
          </p:cNvPr>
          <p:cNvGrpSpPr/>
          <p:nvPr/>
        </p:nvGrpSpPr>
        <p:grpSpPr>
          <a:xfrm>
            <a:off x="96069" y="721403"/>
            <a:ext cx="4528618" cy="1702337"/>
            <a:chOff x="96069" y="721403"/>
            <a:chExt cx="4528618" cy="188071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45AD0DF-4691-8B40-9280-33EAF53E6E80}"/>
                </a:ext>
              </a:extLst>
            </p:cNvPr>
            <p:cNvSpPr/>
            <p:nvPr/>
          </p:nvSpPr>
          <p:spPr>
            <a:xfrm>
              <a:off x="96069" y="721403"/>
              <a:ext cx="4528618" cy="18807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D0BE9B1-E968-6849-A71B-C83A02B1D104}"/>
                </a:ext>
              </a:extLst>
            </p:cNvPr>
            <p:cNvSpPr txBox="1"/>
            <p:nvPr/>
          </p:nvSpPr>
          <p:spPr>
            <a:xfrm>
              <a:off x="103479" y="1351667"/>
              <a:ext cx="449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数学と英語は苦手になりやすい</a:t>
              </a:r>
              <a:endParaRPr kumimoji="1"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2434F78-EC78-CE4B-9CF6-9ABD60EF39A1}"/>
                </a:ext>
              </a:extLst>
            </p:cNvPr>
            <p:cNvSpPr txBox="1"/>
            <p:nvPr/>
          </p:nvSpPr>
          <p:spPr>
            <a:xfrm>
              <a:off x="136918" y="767688"/>
              <a:ext cx="8440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背景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A7FEAD5-5BD1-7D4E-B9B8-480B4A6BB063}"/>
                </a:ext>
              </a:extLst>
            </p:cNvPr>
            <p:cNvSpPr txBox="1"/>
            <p:nvPr/>
          </p:nvSpPr>
          <p:spPr>
            <a:xfrm>
              <a:off x="103479" y="1904295"/>
              <a:ext cx="449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→共通点は「積み上げ型教科」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23" name="上矢印 22">
            <a:extLst>
              <a:ext uri="{FF2B5EF4-FFF2-40B4-BE49-F238E27FC236}">
                <a16:creationId xmlns:a16="http://schemas.microsoft.com/office/drawing/2014/main" id="{BF28E3B1-8D5C-2945-BAAE-3984CC7EEAC7}"/>
              </a:ext>
            </a:extLst>
          </p:cNvPr>
          <p:cNvSpPr/>
          <p:nvPr/>
        </p:nvSpPr>
        <p:spPr>
          <a:xfrm rot="10800000">
            <a:off x="1455228" y="2557194"/>
            <a:ext cx="1794510" cy="225624"/>
          </a:xfrm>
          <a:prstGeom prst="upArrow">
            <a:avLst>
              <a:gd name="adj1" fmla="val 100000"/>
              <a:gd name="adj2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E4040F9-0306-6C4A-90E4-E22B893E72C9}"/>
              </a:ext>
            </a:extLst>
          </p:cNvPr>
          <p:cNvSpPr/>
          <p:nvPr/>
        </p:nvSpPr>
        <p:spPr>
          <a:xfrm>
            <a:off x="4738483" y="721403"/>
            <a:ext cx="4292161" cy="48670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733E232-5746-CC42-A2AE-7DAB2519CEF5}"/>
              </a:ext>
            </a:extLst>
          </p:cNvPr>
          <p:cNvSpPr txBox="1"/>
          <p:nvPr/>
        </p:nvSpPr>
        <p:spPr>
          <a:xfrm>
            <a:off x="4893209" y="760709"/>
            <a:ext cx="29478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積み上げ型教科とは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B4844A5-2AEF-0447-9544-7026A807E948}"/>
              </a:ext>
            </a:extLst>
          </p:cNvPr>
          <p:cNvSpPr txBox="1"/>
          <p:nvPr/>
        </p:nvSpPr>
        <p:spPr>
          <a:xfrm>
            <a:off x="4806768" y="1363770"/>
            <a:ext cx="415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学習した知識を使うことを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0A48AD3-16D4-E746-BC14-6F5F2E504655}"/>
              </a:ext>
            </a:extLst>
          </p:cNvPr>
          <p:cNvSpPr txBox="1"/>
          <p:nvPr/>
        </p:nvSpPr>
        <p:spPr>
          <a:xfrm>
            <a:off x="4806768" y="1827839"/>
            <a:ext cx="415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前提として授業を行う教科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6B47BD9-34E6-BB40-BD0F-FC66A73CCA95}"/>
              </a:ext>
            </a:extLst>
          </p:cNvPr>
          <p:cNvSpPr txBox="1"/>
          <p:nvPr/>
        </p:nvSpPr>
        <p:spPr>
          <a:xfrm>
            <a:off x="4806768" y="2599547"/>
            <a:ext cx="41555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◆例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8F11AE-17CD-2B41-9C36-9F55B0232B3E}"/>
              </a:ext>
            </a:extLst>
          </p:cNvPr>
          <p:cNvSpPr/>
          <p:nvPr/>
        </p:nvSpPr>
        <p:spPr>
          <a:xfrm>
            <a:off x="96069" y="2939683"/>
            <a:ext cx="4528618" cy="26568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571F79-0D71-F744-8732-665F87597D73}"/>
              </a:ext>
            </a:extLst>
          </p:cNvPr>
          <p:cNvSpPr txBox="1"/>
          <p:nvPr/>
        </p:nvSpPr>
        <p:spPr>
          <a:xfrm>
            <a:off x="146567" y="2988458"/>
            <a:ext cx="11305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問題点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5290BBB-CE25-6547-B329-4157AA10256C}"/>
              </a:ext>
            </a:extLst>
          </p:cNvPr>
          <p:cNvSpPr/>
          <p:nvPr/>
        </p:nvSpPr>
        <p:spPr>
          <a:xfrm>
            <a:off x="146567" y="3554740"/>
            <a:ext cx="4487769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学習の目的や使用用途など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FFC5303-DA51-7842-B7E9-F586EBC36159}"/>
              </a:ext>
            </a:extLst>
          </p:cNvPr>
          <p:cNvSpPr/>
          <p:nvPr/>
        </p:nvSpPr>
        <p:spPr>
          <a:xfrm>
            <a:off x="136918" y="4960805"/>
            <a:ext cx="3877985" cy="560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→内容の理解が難しくなる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858792B-D912-5C46-B9D8-ACF3C4A83CF9}"/>
              </a:ext>
            </a:extLst>
          </p:cNvPr>
          <p:cNvSpPr/>
          <p:nvPr/>
        </p:nvSpPr>
        <p:spPr>
          <a:xfrm>
            <a:off x="146567" y="4253520"/>
            <a:ext cx="184731" cy="560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BC47947-B71F-E64B-8E1E-C5B31A86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014" y="3164705"/>
            <a:ext cx="2220110" cy="201919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894C8D-4E16-0343-96C4-EB5754BFDA91}"/>
              </a:ext>
            </a:extLst>
          </p:cNvPr>
          <p:cNvSpPr txBox="1"/>
          <p:nvPr/>
        </p:nvSpPr>
        <p:spPr>
          <a:xfrm>
            <a:off x="8026520" y="4636980"/>
            <a:ext cx="44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①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CDBB86-85B2-CC4E-9CF8-16E9545E9D21}"/>
              </a:ext>
            </a:extLst>
          </p:cNvPr>
          <p:cNvSpPr txBox="1"/>
          <p:nvPr/>
        </p:nvSpPr>
        <p:spPr>
          <a:xfrm>
            <a:off x="8026520" y="4064399"/>
            <a:ext cx="44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②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86FBFF3-8507-0E40-B722-7C5A974729FF}"/>
              </a:ext>
            </a:extLst>
          </p:cNvPr>
          <p:cNvSpPr txBox="1"/>
          <p:nvPr/>
        </p:nvSpPr>
        <p:spPr>
          <a:xfrm>
            <a:off x="8026520" y="3503518"/>
            <a:ext cx="44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③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559071-D35B-F442-97EB-C083F9E02C94}"/>
              </a:ext>
            </a:extLst>
          </p:cNvPr>
          <p:cNvCxnSpPr/>
          <p:nvPr/>
        </p:nvCxnSpPr>
        <p:spPr>
          <a:xfrm flipV="1">
            <a:off x="8026589" y="3391260"/>
            <a:ext cx="0" cy="175960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BFF634B-D760-1844-A33C-E9D188C15A40}"/>
              </a:ext>
            </a:extLst>
          </p:cNvPr>
          <p:cNvSpPr/>
          <p:nvPr/>
        </p:nvSpPr>
        <p:spPr>
          <a:xfrm>
            <a:off x="146566" y="3965183"/>
            <a:ext cx="4487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具体的なイメージがしづらい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8F8D61C-6390-2E41-BC2C-D3D7242B4386}"/>
              </a:ext>
            </a:extLst>
          </p:cNvPr>
          <p:cNvSpPr/>
          <p:nvPr/>
        </p:nvSpPr>
        <p:spPr>
          <a:xfrm>
            <a:off x="146565" y="4400630"/>
            <a:ext cx="4487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単元がある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5363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8714613-8C0E-8647-A78C-F24FDBDE2D02}"/>
              </a:ext>
            </a:extLst>
          </p:cNvPr>
          <p:cNvSpPr txBox="1"/>
          <p:nvPr/>
        </p:nvSpPr>
        <p:spPr>
          <a:xfrm>
            <a:off x="4858853" y="2438279"/>
            <a:ext cx="33461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◆提案</a:t>
            </a:r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する教育モデル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947F9B7-9288-914A-90B8-0C49664C91B8}"/>
              </a:ext>
            </a:extLst>
          </p:cNvPr>
          <p:cNvSpPr txBox="1"/>
          <p:nvPr/>
        </p:nvSpPr>
        <p:spPr>
          <a:xfrm>
            <a:off x="1030696" y="2445148"/>
            <a:ext cx="368089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◆単元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C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に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A,B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の知識が</a:t>
            </a:r>
            <a:endParaRPr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　必要な場合の</a:t>
            </a:r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教育モデル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6A0C67C-3A2E-934A-844D-278C1F116F0D}"/>
              </a:ext>
            </a:extLst>
          </p:cNvPr>
          <p:cNvGrpSpPr/>
          <p:nvPr/>
        </p:nvGrpSpPr>
        <p:grpSpPr>
          <a:xfrm>
            <a:off x="-3" y="33675"/>
            <a:ext cx="9144001" cy="584775"/>
            <a:chOff x="-3" y="33675"/>
            <a:chExt cx="9144001" cy="584775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DEF4E7D-A4E6-9244-A245-EE21A992F74B}"/>
                </a:ext>
              </a:extLst>
            </p:cNvPr>
            <p:cNvSpPr txBox="1"/>
            <p:nvPr/>
          </p:nvSpPr>
          <p:spPr>
            <a:xfrm>
              <a:off x="-3" y="33675"/>
              <a:ext cx="74159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ヒラギノ角ゴ ProN W3"/>
                </a:rPr>
                <a:t>2.</a:t>
              </a:r>
              <a:r>
                <a:rPr kumimoji="1" lang="ja-JP" altLang="en-US" sz="32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ヒラギノ角ゴ ProN W3"/>
                </a:rPr>
                <a:t>仮説と目的</a:t>
              </a:r>
              <a:endParaRPr kumimoji="1" lang="ja-JP" altLang="en-US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8A391F81-ED04-6548-B203-CF66EF9B1703}"/>
                </a:ext>
              </a:extLst>
            </p:cNvPr>
            <p:cNvCxnSpPr>
              <a:cxnSpLocks/>
            </p:cNvCxnSpPr>
            <p:nvPr/>
          </p:nvCxnSpPr>
          <p:spPr>
            <a:xfrm>
              <a:off x="-3" y="618450"/>
              <a:ext cx="914400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0DF6649-E1BF-3148-8F27-D0359A9150AF}"/>
              </a:ext>
            </a:extLst>
          </p:cNvPr>
          <p:cNvSpPr/>
          <p:nvPr/>
        </p:nvSpPr>
        <p:spPr>
          <a:xfrm>
            <a:off x="328419" y="698368"/>
            <a:ext cx="8487163" cy="1580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2B42155-9E1B-FC46-911C-33C11D3E5293}"/>
              </a:ext>
            </a:extLst>
          </p:cNvPr>
          <p:cNvSpPr txBox="1"/>
          <p:nvPr/>
        </p:nvSpPr>
        <p:spPr>
          <a:xfrm>
            <a:off x="1544953" y="860063"/>
            <a:ext cx="69985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学習する単元を前提知識とする単元の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概要をあらかじめ学習することで，</a:t>
            </a:r>
            <a:endParaRPr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個々の単元の理解を促進することができる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36F752-9F4E-634E-8FD9-293E5B90F5AA}"/>
              </a:ext>
            </a:extLst>
          </p:cNvPr>
          <p:cNvSpPr txBox="1"/>
          <p:nvPr/>
        </p:nvSpPr>
        <p:spPr>
          <a:xfrm>
            <a:off x="396432" y="758234"/>
            <a:ext cx="8440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仮説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5164475-770D-E640-A4D5-91F07B09C527}"/>
              </a:ext>
            </a:extLst>
          </p:cNvPr>
          <p:cNvSpPr/>
          <p:nvPr/>
        </p:nvSpPr>
        <p:spPr>
          <a:xfrm>
            <a:off x="400211" y="4979734"/>
            <a:ext cx="8415371" cy="62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A241E6C-0454-3A40-9439-816C585747BB}"/>
              </a:ext>
            </a:extLst>
          </p:cNvPr>
          <p:cNvSpPr txBox="1"/>
          <p:nvPr/>
        </p:nvSpPr>
        <p:spPr>
          <a:xfrm>
            <a:off x="468809" y="5052787"/>
            <a:ext cx="8513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目的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3192E6-A128-5C4A-8978-52A1EBDC1E07}"/>
              </a:ext>
            </a:extLst>
          </p:cNvPr>
          <p:cNvSpPr txBox="1"/>
          <p:nvPr/>
        </p:nvSpPr>
        <p:spPr>
          <a:xfrm>
            <a:off x="1627213" y="5058911"/>
            <a:ext cx="705879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講義にて実験を行い，仮説の検証する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B3E485-18D4-C34A-9C61-31582B14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10" y="3190334"/>
            <a:ext cx="2584994" cy="16267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4608039-5ADC-AF4D-8E34-D201D3CC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94" y="3190333"/>
            <a:ext cx="2584993" cy="16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3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529B7-3317-9E4C-A881-03D34E397B26}"/>
              </a:ext>
            </a:extLst>
          </p:cNvPr>
          <p:cNvSpPr/>
          <p:nvPr/>
        </p:nvSpPr>
        <p:spPr>
          <a:xfrm>
            <a:off x="598042" y="1203225"/>
            <a:ext cx="8308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クラスを対象に同じ講義内容を別の順序で行う</a:t>
            </a:r>
          </a:p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最後に小テストを実施し，点数を比較する</a:t>
            </a:r>
            <a:endParaRPr lang="ja-JP" altLang="en-US" sz="2800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4881BE-3DCB-6541-8C5F-BF5048084014}"/>
              </a:ext>
            </a:extLst>
          </p:cNvPr>
          <p:cNvSpPr txBox="1"/>
          <p:nvPr/>
        </p:nvSpPr>
        <p:spPr>
          <a:xfrm>
            <a:off x="-3" y="33675"/>
            <a:ext cx="741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3</a:t>
            </a:r>
            <a:r>
              <a:rPr kumimoji="1"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.</a:t>
            </a:r>
            <a:r>
              <a:rPr kumimoji="1"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実験の構想</a:t>
            </a:r>
            <a:endParaRPr kumimoji="1" lang="ja-JP" altLang="en-US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3DB8114-45E7-324F-B434-E1AAEDDF97A8}"/>
              </a:ext>
            </a:extLst>
          </p:cNvPr>
          <p:cNvCxnSpPr>
            <a:cxnSpLocks/>
          </p:cNvCxnSpPr>
          <p:nvPr/>
        </p:nvCxnSpPr>
        <p:spPr>
          <a:xfrm>
            <a:off x="-3" y="618450"/>
            <a:ext cx="914400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A70AF5-A7FC-6846-AA6F-6B53A432D36B}"/>
              </a:ext>
            </a:extLst>
          </p:cNvPr>
          <p:cNvSpPr/>
          <p:nvPr/>
        </p:nvSpPr>
        <p:spPr>
          <a:xfrm>
            <a:off x="826459" y="2562329"/>
            <a:ext cx="7491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◆対象科目：</a:t>
            </a:r>
            <a:r>
              <a:rPr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2018</a:t>
            </a:r>
            <a:r>
              <a:rPr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年後期情報数学応用</a:t>
            </a:r>
            <a:endParaRPr lang="ja-JP" altLang="en-US" sz="3200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4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CE37200-B588-B24B-B2BE-EECAC6BE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0" y="846900"/>
            <a:ext cx="8679499" cy="51156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BD9E36-BB9C-8A45-B75A-ACC001D7D2D7}"/>
              </a:ext>
            </a:extLst>
          </p:cNvPr>
          <p:cNvSpPr txBox="1"/>
          <p:nvPr/>
        </p:nvSpPr>
        <p:spPr>
          <a:xfrm>
            <a:off x="-3" y="33675"/>
            <a:ext cx="741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4.</a:t>
            </a:r>
            <a:r>
              <a:rPr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具体的なスケジュール</a:t>
            </a:r>
            <a:endParaRPr kumimoji="1" lang="ja-JP" altLang="en-US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864A76B-BE79-AB4B-8EFF-2D0AEBA2D592}"/>
              </a:ext>
            </a:extLst>
          </p:cNvPr>
          <p:cNvCxnSpPr>
            <a:cxnSpLocks/>
          </p:cNvCxnSpPr>
          <p:nvPr/>
        </p:nvCxnSpPr>
        <p:spPr>
          <a:xfrm>
            <a:off x="-3" y="618450"/>
            <a:ext cx="914400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DC7E37-90E2-BC4E-AB7B-C131D15B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523"/>
            <a:ext cx="4572000" cy="2781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F0A54A5-E38A-AD41-AC58-26482AD7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66223"/>
            <a:ext cx="4572000" cy="2768600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5A2DF33-64E2-6B40-8F31-E9CD17177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82215"/>
              </p:ext>
            </p:extLst>
          </p:nvPr>
        </p:nvGraphicFramePr>
        <p:xfrm>
          <a:off x="798843" y="1257017"/>
          <a:ext cx="2974312" cy="1467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194">
                  <a:extLst>
                    <a:ext uri="{9D8B030D-6E8A-4147-A177-3AD203B41FA5}">
                      <a16:colId xmlns:a16="http://schemas.microsoft.com/office/drawing/2014/main" val="1763480196"/>
                    </a:ext>
                  </a:extLst>
                </a:gridCol>
                <a:gridCol w="716782">
                  <a:extLst>
                    <a:ext uri="{9D8B030D-6E8A-4147-A177-3AD203B41FA5}">
                      <a16:colId xmlns:a16="http://schemas.microsoft.com/office/drawing/2014/main" val="274612872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674042677"/>
                    </a:ext>
                  </a:extLst>
                </a:gridCol>
              </a:tblGrid>
              <a:tr h="36676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/>
                        <a:t>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45249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中間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2.94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86639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小テスト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3.44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39571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中間</a:t>
                      </a:r>
                      <a:r>
                        <a:rPr kumimoji="1" lang="en-US" altLang="ja-JP" dirty="0"/>
                        <a:t>–</a:t>
                      </a:r>
                      <a:r>
                        <a:rPr kumimoji="1" lang="ja-JP" altLang="en-US"/>
                        <a:t>小テスト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3789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AAA2D93-5ED7-8945-B2A9-4CF68926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05531"/>
              </p:ext>
            </p:extLst>
          </p:nvPr>
        </p:nvGraphicFramePr>
        <p:xfrm>
          <a:off x="5370843" y="1252514"/>
          <a:ext cx="2974312" cy="1467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194">
                  <a:extLst>
                    <a:ext uri="{9D8B030D-6E8A-4147-A177-3AD203B41FA5}">
                      <a16:colId xmlns:a16="http://schemas.microsoft.com/office/drawing/2014/main" val="1763480196"/>
                    </a:ext>
                  </a:extLst>
                </a:gridCol>
                <a:gridCol w="716782">
                  <a:extLst>
                    <a:ext uri="{9D8B030D-6E8A-4147-A177-3AD203B41FA5}">
                      <a16:colId xmlns:a16="http://schemas.microsoft.com/office/drawing/2014/main" val="274612872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674042677"/>
                    </a:ext>
                  </a:extLst>
                </a:gridCol>
              </a:tblGrid>
              <a:tr h="36676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/>
                        <a:t>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45249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中間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2.94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86639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小テスト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3.44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39571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中間</a:t>
                      </a:r>
                      <a:r>
                        <a:rPr kumimoji="1" lang="en-US" altLang="ja-JP" dirty="0"/>
                        <a:t>–</a:t>
                      </a:r>
                      <a:r>
                        <a:rPr kumimoji="1" lang="ja-JP" altLang="en-US"/>
                        <a:t>小テスト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378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AEF210-1F05-1A43-BC99-5E2E5259130B}"/>
              </a:ext>
            </a:extLst>
          </p:cNvPr>
          <p:cNvSpPr txBox="1"/>
          <p:nvPr/>
        </p:nvSpPr>
        <p:spPr>
          <a:xfrm>
            <a:off x="175845" y="704649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暗号とハッシュ（前提知識）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674A08-9CA5-5B4C-8C9D-B62979485499}"/>
              </a:ext>
            </a:extLst>
          </p:cNvPr>
          <p:cNvSpPr txBox="1"/>
          <p:nvPr/>
        </p:nvSpPr>
        <p:spPr>
          <a:xfrm>
            <a:off x="5486398" y="704648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ブロックチェーン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DE28CF-5805-974D-940C-CBCEECA49AB5}"/>
              </a:ext>
            </a:extLst>
          </p:cNvPr>
          <p:cNvSpPr txBox="1"/>
          <p:nvPr/>
        </p:nvSpPr>
        <p:spPr>
          <a:xfrm>
            <a:off x="-3" y="33675"/>
            <a:ext cx="741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5.</a:t>
            </a:r>
            <a:r>
              <a:rPr kumimoji="1"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結果</a:t>
            </a:r>
            <a:endParaRPr kumimoji="1" lang="ja-JP" altLang="en-US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3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1BDC5D6-79AA-9344-AF24-8EADCDDDD132}"/>
              </a:ext>
            </a:extLst>
          </p:cNvPr>
          <p:cNvCxnSpPr>
            <a:cxnSpLocks/>
          </p:cNvCxnSpPr>
          <p:nvPr/>
        </p:nvCxnSpPr>
        <p:spPr>
          <a:xfrm>
            <a:off x="-3" y="618450"/>
            <a:ext cx="914400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7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7A2A56-D2A7-6442-A483-A7F0119B7DB1}"/>
              </a:ext>
            </a:extLst>
          </p:cNvPr>
          <p:cNvSpPr/>
          <p:nvPr/>
        </p:nvSpPr>
        <p:spPr>
          <a:xfrm>
            <a:off x="101312" y="744875"/>
            <a:ext cx="5364540" cy="42894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DDC22B-E0E5-2F45-84EE-DB236B57F0E5}"/>
              </a:ext>
            </a:extLst>
          </p:cNvPr>
          <p:cNvSpPr txBox="1"/>
          <p:nvPr/>
        </p:nvSpPr>
        <p:spPr>
          <a:xfrm>
            <a:off x="157466" y="834427"/>
            <a:ext cx="1774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原因の考察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9EA437-0A2C-6740-8960-4C34797E0271}"/>
              </a:ext>
            </a:extLst>
          </p:cNvPr>
          <p:cNvSpPr txBox="1"/>
          <p:nvPr/>
        </p:nvSpPr>
        <p:spPr>
          <a:xfrm>
            <a:off x="157467" y="1449406"/>
            <a:ext cx="190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スケジュール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792F6D-B021-AF4A-8A21-A02ADF92450E}"/>
              </a:ext>
            </a:extLst>
          </p:cNvPr>
          <p:cNvSpPr txBox="1"/>
          <p:nvPr/>
        </p:nvSpPr>
        <p:spPr>
          <a:xfrm>
            <a:off x="-3" y="33675"/>
            <a:ext cx="741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6.</a:t>
            </a:r>
            <a:r>
              <a:rPr kumimoji="1" lang="ja-JP" altLang="en-US" sz="32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3"/>
              </a:rPr>
              <a:t>考察・結論</a:t>
            </a:r>
            <a:endParaRPr kumimoji="1" lang="ja-JP" altLang="en-US" sz="32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3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049E11-C565-5941-BEDB-1824234938C2}"/>
              </a:ext>
            </a:extLst>
          </p:cNvPr>
          <p:cNvCxnSpPr>
            <a:cxnSpLocks/>
          </p:cNvCxnSpPr>
          <p:nvPr/>
        </p:nvCxnSpPr>
        <p:spPr>
          <a:xfrm>
            <a:off x="-3" y="618450"/>
            <a:ext cx="914400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D56B76-20F8-F14C-9D7B-DC57B238BA8B}"/>
              </a:ext>
            </a:extLst>
          </p:cNvPr>
          <p:cNvSpPr txBox="1"/>
          <p:nvPr/>
        </p:nvSpPr>
        <p:spPr>
          <a:xfrm>
            <a:off x="157466" y="2410045"/>
            <a:ext cx="226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問題の難易度の差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0372D9-2B2D-DC4A-88D4-EC9C6A844F8F}"/>
              </a:ext>
            </a:extLst>
          </p:cNvPr>
          <p:cNvSpPr txBox="1"/>
          <p:nvPr/>
        </p:nvSpPr>
        <p:spPr>
          <a:xfrm>
            <a:off x="157466" y="3708213"/>
            <a:ext cx="1363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教科選定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B5C027-3AFF-144C-866F-8F84349B566F}"/>
              </a:ext>
            </a:extLst>
          </p:cNvPr>
          <p:cNvSpPr txBox="1"/>
          <p:nvPr/>
        </p:nvSpPr>
        <p:spPr>
          <a:xfrm>
            <a:off x="534149" y="1856621"/>
            <a:ext cx="463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→テスト勉強する時間，祝日を挟んだ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0C2A8F-DAF4-2342-918F-1BDF1837C597}"/>
              </a:ext>
            </a:extLst>
          </p:cNvPr>
          <p:cNvSpPr txBox="1"/>
          <p:nvPr/>
        </p:nvSpPr>
        <p:spPr>
          <a:xfrm>
            <a:off x="534149" y="2843701"/>
            <a:ext cx="463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→ブロックチェーン難しすぎ＋祝日</a:t>
            </a:r>
            <a:endParaRPr kumimoji="1"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最近やったクラスが高くなった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68F7BB-619D-B143-AA16-F9CA42DA4484}"/>
              </a:ext>
            </a:extLst>
          </p:cNvPr>
          <p:cNvSpPr txBox="1"/>
          <p:nvPr/>
        </p:nvSpPr>
        <p:spPr>
          <a:xfrm>
            <a:off x="466705" y="4217386"/>
            <a:ext cx="5071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→暗号自体の前提知識（行列，誤り訂正）</a:t>
            </a:r>
            <a:endParaRPr kumimoji="1"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　そもそも暗号の方がわかりやすい疑惑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0CC403-709B-FF4A-A1FA-9564459832F3}"/>
              </a:ext>
            </a:extLst>
          </p:cNvPr>
          <p:cNvSpPr/>
          <p:nvPr/>
        </p:nvSpPr>
        <p:spPr>
          <a:xfrm>
            <a:off x="5664308" y="744875"/>
            <a:ext cx="3137397" cy="209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E35F8C-004B-194A-977E-3B3776CC5143}"/>
              </a:ext>
            </a:extLst>
          </p:cNvPr>
          <p:cNvSpPr txBox="1"/>
          <p:nvPr/>
        </p:nvSpPr>
        <p:spPr>
          <a:xfrm>
            <a:off x="5744895" y="834427"/>
            <a:ext cx="9435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結論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2F052D-9F27-5443-8B87-0C14786A2375}"/>
              </a:ext>
            </a:extLst>
          </p:cNvPr>
          <p:cNvSpPr txBox="1"/>
          <p:nvPr/>
        </p:nvSpPr>
        <p:spPr>
          <a:xfrm>
            <a:off x="5664308" y="1532882"/>
            <a:ext cx="3038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ヒラギノ角ゴ ProN W3"/>
                <a:ea typeface="ヒラギノ角ゴ ProN W3"/>
                <a:cs typeface="ヒラギノ角ゴ ProN W3"/>
              </a:rPr>
              <a:t>実験の改善点が多く見つかった</a:t>
            </a:r>
            <a:endParaRPr kumimoji="1" lang="ja-JP" altLang="en-US" sz="32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94789555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39558</TotalTime>
  <Words>264</Words>
  <Application>Microsoft Macintosh PowerPoint</Application>
  <PresentationFormat>画面に合わせる (16:10)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Hiragino Kaku Gothic ProN W3</vt:lpstr>
      <vt:lpstr>ＭＳ Ｐゴシック</vt:lpstr>
      <vt:lpstr>ヒラギノ角ゴ ProN W3</vt:lpstr>
      <vt:lpstr>Arial</vt:lpstr>
      <vt:lpstr>Calibri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　希駿</dc:creator>
  <cp:lastModifiedBy>阿部　希駿</cp:lastModifiedBy>
  <cp:revision>147</cp:revision>
  <cp:lastPrinted>2018-09-17T11:59:55Z</cp:lastPrinted>
  <dcterms:created xsi:type="dcterms:W3CDTF">2018-08-02T14:47:02Z</dcterms:created>
  <dcterms:modified xsi:type="dcterms:W3CDTF">2019-01-15T03:51:53Z</dcterms:modified>
</cp:coreProperties>
</file>