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La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19" Type="http://schemas.openxmlformats.org/officeDocument/2006/relationships/font" Target="fonts/Lato-bold.fntdata"/><Relationship Id="rId6" Type="http://schemas.openxmlformats.org/officeDocument/2006/relationships/slide" Target="slides/slide2.xml"/><Relationship Id="rId18" Type="http://schemas.openxmlformats.org/officeDocument/2006/relationships/font" Target="fonts/La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9cd847bd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9cd847bd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9cd847b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9cd847b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9cd847b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9cd847b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9cd847bd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9cd847bd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cd847bd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cd847bd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9cd847bd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9cd847bd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9cd847bd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9cd847bd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9cd847bd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9cd847bd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fogleman/Poker" TargetMode="External"/><Relationship Id="rId4" Type="http://schemas.openxmlformats.org/officeDocument/2006/relationships/hyperlink" Target="https://github.com/AbeLudlam/542Pok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cardschat.com/poker-hands.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882450" y="1555925"/>
            <a:ext cx="6413400" cy="15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542 Project and Testing</a:t>
            </a:r>
            <a:endParaRPr/>
          </a:p>
          <a:p>
            <a:pPr indent="0" lvl="0" marL="0" rtl="0" algn="l">
              <a:spcBef>
                <a:spcPts val="0"/>
              </a:spcBef>
              <a:spcAft>
                <a:spcPts val="0"/>
              </a:spcAft>
              <a:buNone/>
            </a:pPr>
            <a:r>
              <a:rPr lang="en"/>
              <a:t> </a:t>
            </a:r>
            <a:r>
              <a:rPr lang="en"/>
              <a:t>Poker</a:t>
            </a:r>
            <a:r>
              <a:rPr lang="en"/>
              <a:t> Hand Evaluation</a:t>
            </a:r>
            <a:endParaRPr/>
          </a:p>
        </p:txBody>
      </p:sp>
      <p:sp>
        <p:nvSpPr>
          <p:cNvPr id="135" name="Google Shape;135;p13"/>
          <p:cNvSpPr txBox="1"/>
          <p:nvPr>
            <p:ph idx="1" type="subTitle"/>
          </p:nvPr>
        </p:nvSpPr>
        <p:spPr>
          <a:xfrm>
            <a:off x="5126925" y="3559575"/>
            <a:ext cx="3470700" cy="7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Abraham Ludlam </a:t>
            </a:r>
            <a:endParaRPr sz="2000"/>
          </a:p>
          <a:p>
            <a:pPr indent="0" lvl="0" marL="0" rtl="0" algn="l">
              <a:spcBef>
                <a:spcPts val="0"/>
              </a:spcBef>
              <a:spcAft>
                <a:spcPts val="0"/>
              </a:spcAft>
              <a:buNone/>
            </a:pPr>
            <a:r>
              <a:rPr lang="en" sz="2000"/>
              <a:t>Hezekiah Pilli</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Program</a:t>
            </a:r>
            <a:endParaRPr/>
          </a:p>
        </p:txBody>
      </p:sp>
      <p:sp>
        <p:nvSpPr>
          <p:cNvPr id="141" name="Google Shape;141;p14"/>
          <p:cNvSpPr txBox="1"/>
          <p:nvPr>
            <p:ph type="title"/>
          </p:nvPr>
        </p:nvSpPr>
        <p:spPr>
          <a:xfrm>
            <a:off x="1202825" y="1024350"/>
            <a:ext cx="7038900" cy="401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800">
                <a:latin typeface="Lato"/>
                <a:ea typeface="Lato"/>
                <a:cs typeface="Lato"/>
                <a:sym typeface="Lato"/>
              </a:rPr>
              <a:t>We found a poker hand evaluation project on github and decided to use it for this project</a:t>
            </a:r>
            <a:endParaRPr sz="1800">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rPr lang="en" sz="1800" u="sng">
                <a:solidFill>
                  <a:schemeClr val="accent5"/>
                </a:solidFill>
                <a:latin typeface="Lato"/>
                <a:ea typeface="Lato"/>
                <a:cs typeface="Lato"/>
                <a:sym typeface="Lato"/>
                <a:hlinkClick r:id="rId3"/>
              </a:rPr>
              <a:t>https://github.com/fogleman/Poker</a:t>
            </a:r>
            <a:endParaRPr sz="1800">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rPr lang="en" sz="1800">
                <a:latin typeface="Lato"/>
                <a:ea typeface="Lato"/>
                <a:cs typeface="Lato"/>
                <a:sym typeface="Lato"/>
              </a:rPr>
              <a:t>It provided evaluations for randomized hands for two players for both 5 card poker and texas hold’em style 7 card poker. </a:t>
            </a:r>
            <a:endParaRPr sz="1800">
              <a:latin typeface="Lato"/>
              <a:ea typeface="Lato"/>
              <a:cs typeface="Lato"/>
              <a:sym typeface="Lato"/>
            </a:endParaRPr>
          </a:p>
          <a:p>
            <a:pPr indent="0" lvl="0" marL="0" rtl="0" algn="l">
              <a:lnSpc>
                <a:spcPct val="115000"/>
              </a:lnSpc>
              <a:spcBef>
                <a:spcPts val="1600"/>
              </a:spcBef>
              <a:spcAft>
                <a:spcPts val="0"/>
              </a:spcAft>
              <a:buClr>
                <a:srgbClr val="000000"/>
              </a:buClr>
              <a:buSzPts val="1100"/>
              <a:buFont typeface="Arial"/>
              <a:buNone/>
            </a:pPr>
            <a:r>
              <a:rPr lang="en" sz="1800">
                <a:latin typeface="Lato"/>
                <a:ea typeface="Lato"/>
                <a:cs typeface="Lato"/>
                <a:sym typeface="Lato"/>
              </a:rPr>
              <a:t>We added the functionality for three players for 7 card evaluations and also added a basic interface to be able to run these evaluations as much as the user wanted. </a:t>
            </a:r>
            <a:endParaRPr sz="1800">
              <a:latin typeface="Lato"/>
              <a:ea typeface="Lato"/>
              <a:cs typeface="Lato"/>
              <a:sym typeface="Lato"/>
            </a:endParaRPr>
          </a:p>
          <a:p>
            <a:pPr indent="0" lvl="0" marL="0" rtl="0" algn="l">
              <a:lnSpc>
                <a:spcPct val="115000"/>
              </a:lnSpc>
              <a:spcBef>
                <a:spcPts val="1600"/>
              </a:spcBef>
              <a:spcAft>
                <a:spcPts val="1600"/>
              </a:spcAft>
              <a:buClr>
                <a:srgbClr val="000000"/>
              </a:buClr>
              <a:buSzPts val="1100"/>
              <a:buFont typeface="Arial"/>
              <a:buNone/>
            </a:pPr>
            <a:r>
              <a:rPr lang="en" sz="1800" u="sng">
                <a:solidFill>
                  <a:schemeClr val="accent5"/>
                </a:solidFill>
                <a:latin typeface="Lato"/>
                <a:ea typeface="Lato"/>
                <a:cs typeface="Lato"/>
                <a:sym typeface="Lato"/>
                <a:hlinkClick r:id="rId4"/>
              </a:rPr>
              <a:t>https://github.com/AbeLudlam/542Poker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6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Versions and Case tools</a:t>
            </a:r>
            <a:endParaRPr/>
          </a:p>
        </p:txBody>
      </p:sp>
      <p:sp>
        <p:nvSpPr>
          <p:cNvPr id="147" name="Google Shape;147;p15"/>
          <p:cNvSpPr txBox="1"/>
          <p:nvPr>
            <p:ph idx="1" type="body"/>
          </p:nvPr>
        </p:nvSpPr>
        <p:spPr>
          <a:xfrm>
            <a:off x="1261700" y="1160500"/>
            <a:ext cx="7038900" cy="313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rPr lang="en" sz="1800"/>
              <a:t>Python 2.7.6</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Pytest 3.10.1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rPr lang="en" sz="1800"/>
              <a:t>Python’s UnitTest framework</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7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Focus</a:t>
            </a:r>
            <a:endParaRPr/>
          </a:p>
        </p:txBody>
      </p:sp>
      <p:sp>
        <p:nvSpPr>
          <p:cNvPr id="153" name="Google Shape;153;p16"/>
          <p:cNvSpPr txBox="1"/>
          <p:nvPr>
            <p:ph idx="1" type="body"/>
          </p:nvPr>
        </p:nvSpPr>
        <p:spPr>
          <a:xfrm>
            <a:off x="1297500" y="1353925"/>
            <a:ext cx="7038900" cy="31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We focused on testing the individual evaluation functions of the program for 5 card and 7 card poker, eval5() and eval7().</a:t>
            </a:r>
            <a:endParaRPr sz="1800"/>
          </a:p>
          <a:p>
            <a:pPr indent="0" lvl="0" marL="0" rtl="0" algn="l">
              <a:spcBef>
                <a:spcPts val="1600"/>
              </a:spcBef>
              <a:spcAft>
                <a:spcPts val="0"/>
              </a:spcAft>
              <a:buNone/>
            </a:pPr>
            <a:r>
              <a:rPr lang="en" sz="1800"/>
              <a:t>These were the two most important and portable functions of the entire program. All other functions were simply ways to display the results of these two functions.</a:t>
            </a:r>
            <a:endParaRPr sz="1800"/>
          </a:p>
          <a:p>
            <a:pPr indent="0" lvl="0" marL="0" rtl="0" algn="l">
              <a:spcBef>
                <a:spcPts val="1600"/>
              </a:spcBef>
              <a:spcAft>
                <a:spcPts val="1600"/>
              </a:spcAft>
              <a:buNone/>
            </a:pPr>
            <a:r>
              <a:rPr lang="en" sz="1800"/>
              <a:t>These functions are also the ones that would be implemented for an actual poker program to decide who has the best hand at the end of a round.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Eval5 and Eval7 work</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These evaluation functions work by looking at the inputted hand and give back a score based on how good it is, the lower the better. </a:t>
            </a:r>
            <a:endParaRPr sz="1800"/>
          </a:p>
          <a:p>
            <a:pPr indent="0" lvl="0" marL="0" rtl="0" algn="l">
              <a:spcBef>
                <a:spcPts val="1600"/>
              </a:spcBef>
              <a:spcAft>
                <a:spcPts val="1600"/>
              </a:spcAft>
              <a:buNone/>
            </a:pPr>
            <a:r>
              <a:rPr lang="en" sz="1800"/>
              <a:t>Eval5() works by scoring the 5 cards in a player’s hand, while Eval7 works by scoring all combinations of 5 of the 7 cards sent to it (5 from the community pool and 2 from the player’s hand) and returning the lowest one.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92875"/>
            <a:ext cx="7038900" cy="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 Rankings and Combinations</a:t>
            </a:r>
            <a:endParaRPr/>
          </a:p>
        </p:txBody>
      </p:sp>
      <p:sp>
        <p:nvSpPr>
          <p:cNvPr id="165" name="Google Shape;165;p18"/>
          <p:cNvSpPr txBox="1"/>
          <p:nvPr>
            <p:ph idx="1" type="body"/>
          </p:nvPr>
        </p:nvSpPr>
        <p:spPr>
          <a:xfrm>
            <a:off x="1204375" y="895375"/>
            <a:ext cx="4182600" cy="39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For testing Eval5() and Eval7() we need to keep</a:t>
            </a:r>
            <a:r>
              <a:rPr lang="en" sz="1400"/>
              <a:t>   </a:t>
            </a:r>
            <a:r>
              <a:rPr lang="en" sz="1400"/>
              <a:t> hand rankings in mind.</a:t>
            </a:r>
            <a:endParaRPr sz="1400"/>
          </a:p>
          <a:p>
            <a:pPr indent="0" lvl="0" marL="0" rtl="0" algn="l">
              <a:spcBef>
                <a:spcPts val="1600"/>
              </a:spcBef>
              <a:spcAft>
                <a:spcPts val="0"/>
              </a:spcAft>
              <a:buNone/>
            </a:pPr>
            <a:r>
              <a:rPr lang="en" sz="1400"/>
              <a:t>- Due to the scoring nature of the evaluation functions and the hand rankings have a clear defined order, it led us to use equivalence class testing.</a:t>
            </a:r>
            <a:endParaRPr sz="1400"/>
          </a:p>
          <a:p>
            <a:pPr indent="0" lvl="0" marL="0" rtl="0" algn="l">
              <a:spcBef>
                <a:spcPts val="1600"/>
              </a:spcBef>
              <a:spcAft>
                <a:spcPts val="0"/>
              </a:spcAft>
              <a:buNone/>
            </a:pPr>
            <a:r>
              <a:rPr lang="en" sz="1400"/>
              <a:t>- We tested each group of rankings to make sure it had a lower score than the ranking below it. We also tested ties for the four categories of hands (High card, Pairs, Flushes, and Straights)</a:t>
            </a:r>
            <a:endParaRPr sz="1400"/>
          </a:p>
          <a:p>
            <a:pPr indent="0" lvl="0" marL="0" rtl="0" algn="l">
              <a:spcBef>
                <a:spcPts val="1600"/>
              </a:spcBef>
              <a:spcAft>
                <a:spcPts val="1600"/>
              </a:spcAft>
              <a:buNone/>
            </a:pPr>
            <a:r>
              <a:rPr lang="en" sz="1400"/>
              <a:t>- Without equivalence class testing, the total number of hand comparisons that can be done is </a:t>
            </a:r>
            <a:r>
              <a:rPr lang="en" sz="1400">
                <a:solidFill>
                  <a:srgbClr val="FFFFFF"/>
                </a:solidFill>
              </a:rPr>
              <a:t>2,598,960 x </a:t>
            </a:r>
            <a:r>
              <a:rPr lang="en" sz="1400">
                <a:solidFill>
                  <a:srgbClr val="FFFFFF"/>
                </a:solidFill>
              </a:rPr>
              <a:t>2,598,959 = 6.7545905e+12</a:t>
            </a:r>
            <a:endParaRPr sz="1400">
              <a:solidFill>
                <a:srgbClr val="FFFFFF"/>
              </a:solidFill>
            </a:endParaRPr>
          </a:p>
        </p:txBody>
      </p:sp>
      <p:pic>
        <p:nvPicPr>
          <p:cNvPr id="166" name="Google Shape;166;p18"/>
          <p:cNvPicPr preferRelativeResize="0"/>
          <p:nvPr/>
        </p:nvPicPr>
        <p:blipFill>
          <a:blip r:embed="rId3">
            <a:alphaModFix/>
          </a:blip>
          <a:stretch>
            <a:fillRect/>
          </a:stretch>
        </p:blipFill>
        <p:spPr>
          <a:xfrm>
            <a:off x="5781550" y="601675"/>
            <a:ext cx="2657224" cy="3720100"/>
          </a:xfrm>
          <a:prstGeom prst="rect">
            <a:avLst/>
          </a:prstGeom>
          <a:noFill/>
          <a:ln>
            <a:noFill/>
          </a:ln>
        </p:spPr>
      </p:pic>
      <p:sp>
        <p:nvSpPr>
          <p:cNvPr id="167" name="Google Shape;167;p18"/>
          <p:cNvSpPr txBox="1"/>
          <p:nvPr>
            <p:ph idx="1" type="body"/>
          </p:nvPr>
        </p:nvSpPr>
        <p:spPr>
          <a:xfrm>
            <a:off x="5325425" y="4423250"/>
            <a:ext cx="34788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Hand Ranking Chart - </a:t>
            </a:r>
            <a:r>
              <a:rPr lang="en" u="sng">
                <a:solidFill>
                  <a:schemeClr val="hlink"/>
                </a:solidFill>
                <a:hlinkClick r:id="rId4"/>
              </a:rPr>
              <a:t>https://www.cardschat.com/poker-hands.php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55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Tests</a:t>
            </a:r>
            <a:endParaRPr/>
          </a:p>
        </p:txBody>
      </p:sp>
      <p:sp>
        <p:nvSpPr>
          <p:cNvPr id="173" name="Google Shape;173;p19"/>
          <p:cNvSpPr txBox="1"/>
          <p:nvPr>
            <p:ph idx="1" type="body"/>
          </p:nvPr>
        </p:nvSpPr>
        <p:spPr>
          <a:xfrm>
            <a:off x="1118400" y="1160525"/>
            <a:ext cx="5149800" cy="33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 </a:t>
            </a:r>
            <a:r>
              <a:rPr lang="en" sz="1400"/>
              <a:t>Quality tests that check to make sure that the evaluation functions don’t score hands with two or more of the same card. This is done for security reasons to indicate nefarious changes to the given hands. Currently these tests fail as  the functionality to recognize identical cards is not implemented currently.</a:t>
            </a:r>
            <a:endParaRPr sz="1400"/>
          </a:p>
          <a:p>
            <a:pPr indent="0" lvl="0" marL="0" rtl="0" algn="l">
              <a:spcBef>
                <a:spcPts val="1600"/>
              </a:spcBef>
              <a:spcAft>
                <a:spcPts val="0"/>
              </a:spcAft>
              <a:buNone/>
            </a:pPr>
            <a:r>
              <a:rPr lang="en" sz="1400"/>
              <a:t>- Due to their current implementation, stubbed out versions of the functions that call the evaluation functions were made. These stubbed versions were used to test that logic flow was implemented currently so that the correct winner is displayed. </a:t>
            </a:r>
            <a:endParaRPr sz="1400"/>
          </a:p>
          <a:p>
            <a:pPr indent="0" lvl="0" marL="0" rtl="0" algn="l">
              <a:spcBef>
                <a:spcPts val="1600"/>
              </a:spcBef>
              <a:spcAft>
                <a:spcPts val="1600"/>
              </a:spcAft>
              <a:buNone/>
            </a:pPr>
            <a:r>
              <a:t/>
            </a:r>
            <a:endParaRPr/>
          </a:p>
        </p:txBody>
      </p:sp>
      <p:pic>
        <p:nvPicPr>
          <p:cNvPr id="174" name="Google Shape;174;p19"/>
          <p:cNvPicPr preferRelativeResize="0"/>
          <p:nvPr/>
        </p:nvPicPr>
        <p:blipFill>
          <a:blip r:embed="rId3">
            <a:alphaModFix/>
          </a:blip>
          <a:stretch>
            <a:fillRect/>
          </a:stretch>
        </p:blipFill>
        <p:spPr>
          <a:xfrm>
            <a:off x="6318275" y="945750"/>
            <a:ext cx="2763226" cy="3710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Areas of Improvement</a:t>
            </a:r>
            <a:endParaRPr/>
          </a:p>
        </p:txBody>
      </p:sp>
      <p:sp>
        <p:nvSpPr>
          <p:cNvPr id="180" name="Google Shape;180;p20"/>
          <p:cNvSpPr txBox="1"/>
          <p:nvPr>
            <p:ph idx="1" type="body"/>
          </p:nvPr>
        </p:nvSpPr>
        <p:spPr>
          <a:xfrm>
            <a:off x="1297500" y="1031575"/>
            <a:ext cx="7038900" cy="3447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a:t>
            </a:r>
            <a:r>
              <a:rPr lang="en" sz="1400"/>
              <a:t>To improve the current program, we would implement hand checking so that the eval5() and eval7() would not give scores for invalid hands.</a:t>
            </a:r>
            <a:endParaRPr sz="1400"/>
          </a:p>
          <a:p>
            <a:pPr indent="0" lvl="0" marL="457200" rtl="0" algn="l">
              <a:spcBef>
                <a:spcPts val="1600"/>
              </a:spcBef>
              <a:spcAft>
                <a:spcPts val="0"/>
              </a:spcAft>
              <a:buNone/>
            </a:pPr>
            <a:r>
              <a:rPr lang="en" sz="1400"/>
              <a:t>- Change the functionality of the the one_round functions so that stubs are no longer necessary. </a:t>
            </a:r>
            <a:endParaRPr sz="1400"/>
          </a:p>
          <a:p>
            <a:pPr indent="0" lvl="0" marL="457200" rtl="0" algn="l">
              <a:spcBef>
                <a:spcPts val="1600"/>
              </a:spcBef>
              <a:spcAft>
                <a:spcPts val="0"/>
              </a:spcAft>
              <a:buNone/>
            </a:pPr>
            <a:r>
              <a:rPr lang="en" sz="1400"/>
              <a:t>-Create our own function to get user input for using the evaluation functions so that user inputs can be automatically tested. </a:t>
            </a:r>
            <a:endParaRPr sz="1400"/>
          </a:p>
          <a:p>
            <a:pPr indent="0" lvl="0" marL="457200" rtl="0" algn="l">
              <a:spcBef>
                <a:spcPts val="1600"/>
              </a:spcBef>
              <a:spcAft>
                <a:spcPts val="0"/>
              </a:spcAft>
              <a:buNone/>
            </a:pPr>
            <a:r>
              <a:rPr lang="en" sz="1400"/>
              <a:t>-From there, try to implement the evaluation functions in an actual poker program</a:t>
            </a:r>
            <a:endParaRPr sz="14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sz="1400"/>
              <a:t>We learned that we should strive to write code that is easily testable, as it creates more work for the tester and developer if the code generates any errors. </a:t>
            </a:r>
            <a:endParaRPr sz="1400"/>
          </a:p>
          <a:p>
            <a:pPr indent="0" lvl="0" marL="457200" rtl="0" algn="l">
              <a:spcBef>
                <a:spcPts val="1600"/>
              </a:spcBef>
              <a:spcAft>
                <a:spcPts val="0"/>
              </a:spcAft>
              <a:buNone/>
            </a:pPr>
            <a:r>
              <a:t/>
            </a:r>
            <a:endParaRPr sz="600"/>
          </a:p>
          <a:p>
            <a:pPr indent="-317500" lvl="0" marL="457200" rtl="0" algn="l">
              <a:lnSpc>
                <a:spcPct val="100000"/>
              </a:lnSpc>
              <a:spcBef>
                <a:spcPts val="1600"/>
              </a:spcBef>
              <a:spcAft>
                <a:spcPts val="0"/>
              </a:spcAft>
              <a:buSzPts val="1400"/>
              <a:buAutoNum type="arabicPeriod"/>
            </a:pPr>
            <a:r>
              <a:rPr lang="en" sz="1400"/>
              <a:t>Recognize what parts and functions of the code deserve priority during testing. Treating a display function with the same priority as a function that performs the most important process of the code leads to not enough tests covering the requirements.</a:t>
            </a:r>
            <a:endParaRPr sz="1400"/>
          </a:p>
          <a:p>
            <a:pPr indent="0" lvl="0" marL="457200" rtl="0" algn="l">
              <a:spcBef>
                <a:spcPts val="1600"/>
              </a:spcBef>
              <a:spcAft>
                <a:spcPts val="0"/>
              </a:spcAft>
              <a:buNone/>
            </a:pPr>
            <a:r>
              <a:t/>
            </a:r>
            <a:endParaRPr sz="600"/>
          </a:p>
          <a:p>
            <a:pPr indent="-317500" lvl="0" marL="457200" rtl="0" algn="l">
              <a:spcBef>
                <a:spcPts val="1600"/>
              </a:spcBef>
              <a:spcAft>
                <a:spcPts val="0"/>
              </a:spcAft>
              <a:buSzPts val="1400"/>
              <a:buAutoNum type="arabicPeriod"/>
            </a:pPr>
            <a:r>
              <a:rPr lang="en" sz="1400"/>
              <a:t>Know when to use different methods to test a feature.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