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61" r:id="rId4"/>
    <p:sldId id="262" r:id="rId5"/>
    <p:sldId id="265" r:id="rId6"/>
    <p:sldId id="267" r:id="rId7"/>
    <p:sldId id="257" r:id="rId8"/>
    <p:sldId id="258" r:id="rId9"/>
    <p:sldId id="259" r:id="rId10"/>
    <p:sldId id="260" r:id="rId11"/>
    <p:sldId id="264"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4" autoAdjust="0"/>
    <p:restoredTop sz="94660"/>
  </p:normalViewPr>
  <p:slideViewPr>
    <p:cSldViewPr snapToGrid="0">
      <p:cViewPr varScale="1">
        <p:scale>
          <a:sx n="61" d="100"/>
          <a:sy n="61" d="100"/>
        </p:scale>
        <p:origin x="51"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42D980BE-5344-4F6E-A9E6-BB2460DE85E8}" type="datetimeFigureOut">
              <a:rPr lang="en-US" smtClean="0"/>
              <a:t>1/23/2017</a:t>
            </a:fld>
            <a:endParaRPr 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A340E95B-FFBD-4FC9-A4FB-838318440062}"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D980BE-5344-4F6E-A9E6-BB2460DE85E8}"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0E95B-FFBD-4FC9-A4FB-838318440062}" type="slidenum">
              <a:rPr lang="en-US" smtClean="0"/>
              <a:t>‹#›</a:t>
            </a:fld>
            <a:endParaRPr lang="en-US"/>
          </a:p>
        </p:txBody>
      </p:sp>
    </p:spTree>
    <p:extLst>
      <p:ext uri="{BB962C8B-B14F-4D97-AF65-F5344CB8AC3E}">
        <p14:creationId xmlns:p14="http://schemas.microsoft.com/office/powerpoint/2010/main" val="19493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D980BE-5344-4F6E-A9E6-BB2460DE85E8}"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0E95B-FFBD-4FC9-A4FB-838318440062}" type="slidenum">
              <a:rPr lang="en-US" smtClean="0"/>
              <a:t>‹#›</a:t>
            </a:fld>
            <a:endParaRPr lang="en-US"/>
          </a:p>
        </p:txBody>
      </p:sp>
    </p:spTree>
    <p:extLst>
      <p:ext uri="{BB962C8B-B14F-4D97-AF65-F5344CB8AC3E}">
        <p14:creationId xmlns:p14="http://schemas.microsoft.com/office/powerpoint/2010/main" val="4017576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D980BE-5344-4F6E-A9E6-BB2460DE85E8}"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0E95B-FFBD-4FC9-A4FB-838318440062}"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5894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D980BE-5344-4F6E-A9E6-BB2460DE85E8}"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0E95B-FFBD-4FC9-A4FB-838318440062}" type="slidenum">
              <a:rPr lang="en-US" smtClean="0"/>
              <a:t>‹#›</a:t>
            </a:fld>
            <a:endParaRPr lang="en-US"/>
          </a:p>
        </p:txBody>
      </p:sp>
    </p:spTree>
    <p:extLst>
      <p:ext uri="{BB962C8B-B14F-4D97-AF65-F5344CB8AC3E}">
        <p14:creationId xmlns:p14="http://schemas.microsoft.com/office/powerpoint/2010/main" val="1463877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2D980BE-5344-4F6E-A9E6-BB2460DE85E8}"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0E95B-FFBD-4FC9-A4FB-838318440062}" type="slidenum">
              <a:rPr lang="en-US" smtClean="0"/>
              <a:t>‹#›</a:t>
            </a:fld>
            <a:endParaRPr lang="en-US"/>
          </a:p>
        </p:txBody>
      </p:sp>
    </p:spTree>
    <p:extLst>
      <p:ext uri="{BB962C8B-B14F-4D97-AF65-F5344CB8AC3E}">
        <p14:creationId xmlns:p14="http://schemas.microsoft.com/office/powerpoint/2010/main" val="2448401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2D980BE-5344-4F6E-A9E6-BB2460DE85E8}"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0E95B-FFBD-4FC9-A4FB-838318440062}" type="slidenum">
              <a:rPr lang="en-US" smtClean="0"/>
              <a:t>‹#›</a:t>
            </a:fld>
            <a:endParaRPr lang="en-US"/>
          </a:p>
        </p:txBody>
      </p:sp>
    </p:spTree>
    <p:extLst>
      <p:ext uri="{BB962C8B-B14F-4D97-AF65-F5344CB8AC3E}">
        <p14:creationId xmlns:p14="http://schemas.microsoft.com/office/powerpoint/2010/main" val="1077932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980BE-5344-4F6E-A9E6-BB2460DE85E8}"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0E95B-FFBD-4FC9-A4FB-838318440062}" type="slidenum">
              <a:rPr lang="en-US" smtClean="0"/>
              <a:t>‹#›</a:t>
            </a:fld>
            <a:endParaRPr lang="en-US"/>
          </a:p>
        </p:txBody>
      </p:sp>
    </p:spTree>
    <p:extLst>
      <p:ext uri="{BB962C8B-B14F-4D97-AF65-F5344CB8AC3E}">
        <p14:creationId xmlns:p14="http://schemas.microsoft.com/office/powerpoint/2010/main" val="1742712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D980BE-5344-4F6E-A9E6-BB2460DE85E8}"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0E95B-FFBD-4FC9-A4FB-838318440062}" type="slidenum">
              <a:rPr lang="en-US" smtClean="0"/>
              <a:t>‹#›</a:t>
            </a:fld>
            <a:endParaRPr lang="en-US"/>
          </a:p>
        </p:txBody>
      </p:sp>
    </p:spTree>
    <p:extLst>
      <p:ext uri="{BB962C8B-B14F-4D97-AF65-F5344CB8AC3E}">
        <p14:creationId xmlns:p14="http://schemas.microsoft.com/office/powerpoint/2010/main" val="1923390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cap="none"/>
            </a:lvl1pPr>
          </a:lstStyle>
          <a:p>
            <a:r>
              <a:rPr lang="en-US" dirty="0"/>
              <a:t>Click to edit master title style</a:t>
            </a:r>
          </a:p>
        </p:txBody>
      </p:sp>
      <p:sp>
        <p:nvSpPr>
          <p:cNvPr id="12" name="Content Placeholder 2"/>
          <p:cNvSpPr>
            <a:spLocks noGrp="1"/>
          </p:cNvSpPr>
          <p:nvPr>
            <p:ph sz="quarter" idx="13" hasCustomPrompt="1"/>
          </p:nvPr>
        </p:nvSpPr>
        <p:spPr>
          <a:xfrm>
            <a:off x="685800" y="2063396"/>
            <a:ext cx="10394707" cy="3311189"/>
          </a:xfrm>
        </p:spPr>
        <p:txBody>
          <a:bodyPr/>
          <a:lstStyle>
            <a:lvl1pPr>
              <a:defRPr cap="none"/>
            </a:lvl1pPr>
            <a:lvl2pPr>
              <a:defRPr cap="none"/>
            </a:lvl2pPr>
            <a:lvl3pPr>
              <a:defRPr cap="none"/>
            </a:lvl3pPr>
            <a:lvl4pPr>
              <a:defRPr cap="none"/>
            </a:lvl4pPr>
            <a:lvl5pPr>
              <a:defRPr cap="none"/>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D980BE-5344-4F6E-A9E6-BB2460DE85E8}"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0E95B-FFBD-4FC9-A4FB-838318440062}" type="slidenum">
              <a:rPr lang="en-US" smtClean="0"/>
              <a:t>‹#›</a:t>
            </a:fld>
            <a:endParaRPr lang="en-US"/>
          </a:p>
        </p:txBody>
      </p:sp>
    </p:spTree>
    <p:extLst>
      <p:ext uri="{BB962C8B-B14F-4D97-AF65-F5344CB8AC3E}">
        <p14:creationId xmlns:p14="http://schemas.microsoft.com/office/powerpoint/2010/main" val="2792166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2D980BE-5344-4F6E-A9E6-BB2460DE85E8}" type="datetimeFigureOut">
              <a:rPr lang="en-US" smtClean="0"/>
              <a:t>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40E95B-FFBD-4FC9-A4FB-838318440062}" type="slidenum">
              <a:rPr lang="en-US" smtClean="0"/>
              <a:t>‹#›</a:t>
            </a:fld>
            <a:endParaRPr lang="en-US"/>
          </a:p>
        </p:txBody>
      </p:sp>
    </p:spTree>
    <p:extLst>
      <p:ext uri="{BB962C8B-B14F-4D97-AF65-F5344CB8AC3E}">
        <p14:creationId xmlns:p14="http://schemas.microsoft.com/office/powerpoint/2010/main" val="1416653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D980BE-5344-4F6E-A9E6-BB2460DE85E8}"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0E95B-FFBD-4FC9-A4FB-838318440062}" type="slidenum">
              <a:rPr lang="en-US" smtClean="0"/>
              <a:t>‹#›</a:t>
            </a:fld>
            <a:endParaRPr lang="en-US"/>
          </a:p>
        </p:txBody>
      </p:sp>
    </p:spTree>
    <p:extLst>
      <p:ext uri="{BB962C8B-B14F-4D97-AF65-F5344CB8AC3E}">
        <p14:creationId xmlns:p14="http://schemas.microsoft.com/office/powerpoint/2010/main" val="1221524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D980BE-5344-4F6E-A9E6-BB2460DE85E8}" type="datetimeFigureOut">
              <a:rPr lang="en-US" smtClean="0"/>
              <a:t>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40E95B-FFBD-4FC9-A4FB-838318440062}" type="slidenum">
              <a:rPr lang="en-US" smtClean="0"/>
              <a:t>‹#›</a:t>
            </a:fld>
            <a:endParaRPr lang="en-US"/>
          </a:p>
        </p:txBody>
      </p:sp>
    </p:spTree>
    <p:extLst>
      <p:ext uri="{BB962C8B-B14F-4D97-AF65-F5344CB8AC3E}">
        <p14:creationId xmlns:p14="http://schemas.microsoft.com/office/powerpoint/2010/main" val="3396714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D980BE-5344-4F6E-A9E6-BB2460DE85E8}" type="datetimeFigureOut">
              <a:rPr lang="en-US" smtClean="0"/>
              <a:t>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40E95B-FFBD-4FC9-A4FB-838318440062}" type="slidenum">
              <a:rPr lang="en-US" smtClean="0"/>
              <a:t>‹#›</a:t>
            </a:fld>
            <a:endParaRPr lang="en-US"/>
          </a:p>
        </p:txBody>
      </p:sp>
    </p:spTree>
    <p:extLst>
      <p:ext uri="{BB962C8B-B14F-4D97-AF65-F5344CB8AC3E}">
        <p14:creationId xmlns:p14="http://schemas.microsoft.com/office/powerpoint/2010/main" val="130665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D980BE-5344-4F6E-A9E6-BB2460DE85E8}" type="datetimeFigureOut">
              <a:rPr lang="en-US" smtClean="0"/>
              <a:t>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40E95B-FFBD-4FC9-A4FB-838318440062}" type="slidenum">
              <a:rPr lang="en-US" smtClean="0"/>
              <a:t>‹#›</a:t>
            </a:fld>
            <a:endParaRPr lang="en-US"/>
          </a:p>
        </p:txBody>
      </p:sp>
    </p:spTree>
    <p:extLst>
      <p:ext uri="{BB962C8B-B14F-4D97-AF65-F5344CB8AC3E}">
        <p14:creationId xmlns:p14="http://schemas.microsoft.com/office/powerpoint/2010/main" val="294844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D980BE-5344-4F6E-A9E6-BB2460DE85E8}"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0E95B-FFBD-4FC9-A4FB-838318440062}" type="slidenum">
              <a:rPr lang="en-US" smtClean="0"/>
              <a:t>‹#›</a:t>
            </a:fld>
            <a:endParaRPr lang="en-US"/>
          </a:p>
        </p:txBody>
      </p:sp>
    </p:spTree>
    <p:extLst>
      <p:ext uri="{BB962C8B-B14F-4D97-AF65-F5344CB8AC3E}">
        <p14:creationId xmlns:p14="http://schemas.microsoft.com/office/powerpoint/2010/main" val="301532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D980BE-5344-4F6E-A9E6-BB2460DE85E8}" type="datetimeFigureOut">
              <a:rPr lang="en-US" smtClean="0"/>
              <a:t>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40E95B-FFBD-4FC9-A4FB-838318440062}" type="slidenum">
              <a:rPr lang="en-US" smtClean="0"/>
              <a:t>‹#›</a:t>
            </a:fld>
            <a:endParaRPr lang="en-US"/>
          </a:p>
        </p:txBody>
      </p:sp>
    </p:spTree>
    <p:extLst>
      <p:ext uri="{BB962C8B-B14F-4D97-AF65-F5344CB8AC3E}">
        <p14:creationId xmlns:p14="http://schemas.microsoft.com/office/powerpoint/2010/main" val="3642443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42D980BE-5344-4F6E-A9E6-BB2460DE85E8}" type="datetimeFigureOut">
              <a:rPr lang="en-US" smtClean="0"/>
              <a:t>1/23/2017</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A340E95B-FFBD-4FC9-A4FB-838318440062}" type="slidenum">
              <a:rPr lang="en-US" smtClean="0"/>
              <a:t>‹#›</a:t>
            </a:fld>
            <a:endParaRPr lang="en-US"/>
          </a:p>
        </p:txBody>
      </p:sp>
    </p:spTree>
    <p:extLst>
      <p:ext uri="{BB962C8B-B14F-4D97-AF65-F5344CB8AC3E}">
        <p14:creationId xmlns:p14="http://schemas.microsoft.com/office/powerpoint/2010/main" val="3049849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4800" kern="1200" cap="all" baseline="0">
          <a:solidFill>
            <a:schemeClr val="accent1"/>
          </a:solidFill>
          <a:effectLst/>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elp.com/dataset_challeng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What Makes a Restaurant Successful?</a:t>
            </a:r>
          </a:p>
        </p:txBody>
      </p:sp>
      <p:sp>
        <p:nvSpPr>
          <p:cNvPr id="3" name="Subtitle 2"/>
          <p:cNvSpPr>
            <a:spLocks noGrp="1"/>
          </p:cNvSpPr>
          <p:nvPr>
            <p:ph type="subTitle" idx="1"/>
          </p:nvPr>
        </p:nvSpPr>
        <p:spPr>
          <a:xfrm rot="21420000">
            <a:off x="702729" y="3389378"/>
            <a:ext cx="10132128" cy="1219995"/>
          </a:xfrm>
        </p:spPr>
        <p:txBody>
          <a:bodyPr>
            <a:normAutofit fontScale="40000" lnSpcReduction="20000"/>
          </a:bodyPr>
          <a:lstStyle/>
          <a:p>
            <a:r>
              <a:rPr lang="en-US" dirty="0"/>
              <a:t>Brian Knox</a:t>
            </a:r>
          </a:p>
          <a:p>
            <a:r>
              <a:rPr lang="en-US" dirty="0"/>
              <a:t>Abe </a:t>
            </a:r>
            <a:r>
              <a:rPr lang="en-US" dirty="0" err="1"/>
              <a:t>Melloh</a:t>
            </a:r>
            <a:endParaRPr lang="en-US" dirty="0"/>
          </a:p>
          <a:p>
            <a:r>
              <a:rPr lang="en-US" dirty="0"/>
              <a:t>Bethany Lesser</a:t>
            </a:r>
          </a:p>
          <a:p>
            <a:r>
              <a:rPr lang="en-US" dirty="0"/>
              <a:t>Vivian Li</a:t>
            </a:r>
          </a:p>
        </p:txBody>
      </p:sp>
      <p:pic>
        <p:nvPicPr>
          <p:cNvPr id="2050" name="Picture 2" descr="Image result for yelp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67" y="4309533"/>
            <a:ext cx="3688171" cy="23685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3531" y="5110823"/>
            <a:ext cx="682715" cy="55695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1419" y="5080343"/>
            <a:ext cx="682715" cy="556952"/>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1019" y="5059007"/>
            <a:ext cx="682715" cy="55695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4434" y="5028527"/>
            <a:ext cx="682715" cy="556952"/>
          </a:xfrm>
          <a:prstGeom prst="rect">
            <a:avLst/>
          </a:prstGeom>
        </p:spPr>
      </p:pic>
    </p:spTree>
    <p:extLst>
      <p:ext uri="{BB962C8B-B14F-4D97-AF65-F5344CB8AC3E}">
        <p14:creationId xmlns:p14="http://schemas.microsoft.com/office/powerpoint/2010/main" val="1816257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441" y="350520"/>
            <a:ext cx="10396882" cy="1151965"/>
          </a:xfrm>
        </p:spPr>
        <p:txBody>
          <a:bodyPr/>
          <a:lstStyle/>
          <a:p>
            <a:r>
              <a:rPr lang="en-US" dirty="0"/>
              <a:t>Best Subset Selection</a:t>
            </a:r>
          </a:p>
        </p:txBody>
      </p:sp>
      <p:pic>
        <p:nvPicPr>
          <p:cNvPr id="4" name="Picture 3"/>
          <p:cNvPicPr>
            <a:picLocks noChangeAspect="1"/>
          </p:cNvPicPr>
          <p:nvPr/>
        </p:nvPicPr>
        <p:blipFill>
          <a:blip r:embed="rId2"/>
          <a:stretch>
            <a:fillRect/>
          </a:stretch>
        </p:blipFill>
        <p:spPr>
          <a:xfrm>
            <a:off x="472441" y="1486220"/>
            <a:ext cx="6553768" cy="4099915"/>
          </a:xfrm>
          <a:prstGeom prst="rect">
            <a:avLst/>
          </a:prstGeom>
        </p:spPr>
      </p:pic>
      <p:sp>
        <p:nvSpPr>
          <p:cNvPr id="5" name="TextBox 4"/>
          <p:cNvSpPr txBox="1"/>
          <p:nvPr/>
        </p:nvSpPr>
        <p:spPr>
          <a:xfrm>
            <a:off x="7332134" y="1675375"/>
            <a:ext cx="3852334" cy="2862322"/>
          </a:xfrm>
          <a:prstGeom prst="rect">
            <a:avLst/>
          </a:prstGeom>
          <a:noFill/>
        </p:spPr>
        <p:txBody>
          <a:bodyPr wrap="square" rtlCol="0">
            <a:spAutoFit/>
          </a:bodyPr>
          <a:lstStyle/>
          <a:p>
            <a:r>
              <a:rPr lang="en-US" dirty="0"/>
              <a:t>The model with the lowest BIC score (5) showed that the best subset included the predictors:</a:t>
            </a:r>
          </a:p>
          <a:p>
            <a:pPr marL="742950" lvl="1" indent="-285750">
              <a:buFont typeface="Arial" panose="020B0604020202020204" pitchFamily="34" charset="0"/>
              <a:buChar char="•"/>
            </a:pPr>
            <a:r>
              <a:rPr lang="en-US" dirty="0">
                <a:solidFill>
                  <a:srgbClr val="FF0000"/>
                </a:solidFill>
              </a:rPr>
              <a:t>Alcohol</a:t>
            </a:r>
          </a:p>
          <a:p>
            <a:pPr marL="742950" lvl="1" indent="-285750">
              <a:buFont typeface="Arial" panose="020B0604020202020204" pitchFamily="34" charset="0"/>
              <a:buChar char="•"/>
            </a:pPr>
            <a:r>
              <a:rPr lang="en-US" dirty="0">
                <a:solidFill>
                  <a:srgbClr val="FF0000"/>
                </a:solidFill>
              </a:rPr>
              <a:t>TV</a:t>
            </a:r>
          </a:p>
          <a:p>
            <a:pPr marL="742950" lvl="1" indent="-285750">
              <a:buFont typeface="Arial" panose="020B0604020202020204" pitchFamily="34" charset="0"/>
              <a:buChar char="•"/>
            </a:pPr>
            <a:r>
              <a:rPr lang="en-US" dirty="0">
                <a:solidFill>
                  <a:srgbClr val="FF0000"/>
                </a:solidFill>
              </a:rPr>
              <a:t>Noise Level</a:t>
            </a:r>
          </a:p>
          <a:p>
            <a:pPr marL="742950" lvl="1" indent="-285750">
              <a:buFont typeface="Arial" panose="020B0604020202020204" pitchFamily="34" charset="0"/>
              <a:buChar char="•"/>
            </a:pPr>
            <a:r>
              <a:rPr lang="en-US" dirty="0">
                <a:solidFill>
                  <a:srgbClr val="FF0000"/>
                </a:solidFill>
              </a:rPr>
              <a:t>Wi-Fi</a:t>
            </a:r>
          </a:p>
          <a:p>
            <a:pPr marL="742950" lvl="1" indent="-285750">
              <a:buFont typeface="Arial" panose="020B0604020202020204" pitchFamily="34" charset="0"/>
              <a:buChar char="•"/>
            </a:pPr>
            <a:r>
              <a:rPr lang="en-US" dirty="0"/>
              <a:t>Region</a:t>
            </a:r>
          </a:p>
          <a:p>
            <a:r>
              <a:rPr lang="en-US" dirty="0"/>
              <a:t>The red predictors previously identified as important in previous models</a:t>
            </a:r>
          </a:p>
        </p:txBody>
      </p:sp>
    </p:spTree>
    <p:extLst>
      <p:ext uri="{BB962C8B-B14F-4D97-AF65-F5344CB8AC3E}">
        <p14:creationId xmlns:p14="http://schemas.microsoft.com/office/powerpoint/2010/main" val="3573069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Matrices</a:t>
            </a:r>
          </a:p>
        </p:txBody>
      </p:sp>
      <p:sp>
        <p:nvSpPr>
          <p:cNvPr id="3" name="Content Placeholder 2"/>
          <p:cNvSpPr>
            <a:spLocks noGrp="1"/>
          </p:cNvSpPr>
          <p:nvPr>
            <p:ph sz="quarter" idx="13"/>
          </p:nvPr>
        </p:nvSpPr>
        <p:spPr>
          <a:xfrm>
            <a:off x="421276" y="1837765"/>
            <a:ext cx="10661407" cy="3826864"/>
          </a:xfrm>
        </p:spPr>
        <p:txBody>
          <a:bodyPr>
            <a:normAutofit/>
          </a:bodyPr>
          <a:lstStyle/>
          <a:p>
            <a:r>
              <a:rPr lang="en-US" dirty="0" err="1"/>
              <a:t>starBin</a:t>
            </a:r>
            <a:r>
              <a:rPr lang="en-US" dirty="0"/>
              <a:t> – New Y variable, Binary where is 1 if  stars is in the top 80</a:t>
            </a:r>
            <a:r>
              <a:rPr lang="en-US" baseline="30000" dirty="0"/>
              <a:t>th</a:t>
            </a:r>
            <a:r>
              <a:rPr lang="en-US" dirty="0"/>
              <a:t> percentile, 0 otherwise</a:t>
            </a:r>
          </a:p>
          <a:p>
            <a:r>
              <a:rPr lang="en-US" dirty="0"/>
              <a:t>Tested the Predictors against </a:t>
            </a:r>
            <a:r>
              <a:rPr lang="en-US" dirty="0" err="1"/>
              <a:t>starBin</a:t>
            </a:r>
            <a:r>
              <a:rPr lang="en-US" dirty="0"/>
              <a:t> with logarithmic, LDA, QDA and KNN models</a:t>
            </a:r>
          </a:p>
          <a:p>
            <a:r>
              <a:rPr lang="en-US" dirty="0"/>
              <a:t>Created confusion matrices for each model and error rates</a:t>
            </a:r>
          </a:p>
          <a:p>
            <a:r>
              <a:rPr lang="en-US" dirty="0"/>
              <a:t>The Power Rate was particularly important as it identified the businesses that were correctly predicted as belonging in the top 80</a:t>
            </a:r>
            <a:r>
              <a:rPr lang="en-US" baseline="30000" dirty="0"/>
              <a:t>th</a:t>
            </a:r>
            <a:r>
              <a:rPr lang="en-US" dirty="0"/>
              <a:t> percentile</a:t>
            </a:r>
          </a:p>
          <a:p>
            <a:r>
              <a:rPr lang="en-US" dirty="0"/>
              <a:t>The model with the highest Power Rate was the QDA analysis, indicating a non-linear relationship between predictors and percentile rating</a:t>
            </a:r>
          </a:p>
        </p:txBody>
      </p:sp>
    </p:spTree>
    <p:extLst>
      <p:ext uri="{BB962C8B-B14F-4D97-AF65-F5344CB8AC3E}">
        <p14:creationId xmlns:p14="http://schemas.microsoft.com/office/powerpoint/2010/main" val="195466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Recommendations</a:t>
            </a:r>
          </a:p>
        </p:txBody>
      </p:sp>
      <p:sp>
        <p:nvSpPr>
          <p:cNvPr id="3" name="Content Placeholder 2"/>
          <p:cNvSpPr>
            <a:spLocks noGrp="1"/>
          </p:cNvSpPr>
          <p:nvPr>
            <p:ph sz="quarter" idx="13"/>
          </p:nvPr>
        </p:nvSpPr>
        <p:spPr/>
        <p:txBody>
          <a:bodyPr/>
          <a:lstStyle/>
          <a:p>
            <a:r>
              <a:rPr lang="en-US" dirty="0"/>
              <a:t>For franchises – choosing to expand in the North could be profitable</a:t>
            </a:r>
          </a:p>
          <a:p>
            <a:r>
              <a:rPr lang="en-US" dirty="0"/>
              <a:t>If a restaurant would like to boost their ratings and draw more customers, they could provide free Wi-Fi, a full bar, a TV, or try to lower the ambient noise levels</a:t>
            </a:r>
          </a:p>
        </p:txBody>
      </p:sp>
    </p:spTree>
    <p:extLst>
      <p:ext uri="{BB962C8B-B14F-4D97-AF65-F5344CB8AC3E}">
        <p14:creationId xmlns:p14="http://schemas.microsoft.com/office/powerpoint/2010/main" val="37460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sz="quarter" idx="13"/>
          </p:nvPr>
        </p:nvSpPr>
        <p:spPr/>
        <p:txBody>
          <a:bodyPr/>
          <a:lstStyle/>
          <a:p>
            <a:r>
              <a:rPr lang="en-US" dirty="0"/>
              <a:t>What factors make a restaurant successful?</a:t>
            </a:r>
          </a:p>
          <a:p>
            <a:pPr lvl="1"/>
            <a:r>
              <a:rPr lang="en-US" dirty="0"/>
              <a:t>Restaurants can use this information to direct investment opportunities to drive sales</a:t>
            </a:r>
          </a:p>
          <a:p>
            <a:pPr lvl="1"/>
            <a:r>
              <a:rPr lang="en-US" dirty="0"/>
              <a:t>If a restaurant is not doing well, this analysis can help them identify areas they need to improve </a:t>
            </a:r>
          </a:p>
        </p:txBody>
      </p:sp>
    </p:spTree>
    <p:extLst>
      <p:ext uri="{BB962C8B-B14F-4D97-AF65-F5344CB8AC3E}">
        <p14:creationId xmlns:p14="http://schemas.microsoft.com/office/powerpoint/2010/main" val="287115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sz="quarter" idx="13"/>
          </p:nvPr>
        </p:nvSpPr>
        <p:spPr/>
        <p:txBody>
          <a:bodyPr/>
          <a:lstStyle/>
          <a:p>
            <a:r>
              <a:rPr lang="en-US" dirty="0"/>
              <a:t>The data came from Yelp as part of an analytics contest</a:t>
            </a:r>
          </a:p>
          <a:p>
            <a:r>
              <a:rPr lang="en-US" dirty="0"/>
              <a:t>86,000 rows of information on restaurants around the world (US, Mexico, Canada, Germany, UK)</a:t>
            </a:r>
          </a:p>
          <a:p>
            <a:r>
              <a:rPr lang="en-US" dirty="0"/>
              <a:t>We used 12 attributes</a:t>
            </a:r>
          </a:p>
          <a:p>
            <a:r>
              <a:rPr lang="en-US" dirty="0"/>
              <a:t>Operational Definition of Success – Higher stars rating (Y variable)</a:t>
            </a:r>
          </a:p>
        </p:txBody>
      </p:sp>
    </p:spTree>
    <p:extLst>
      <p:ext uri="{BB962C8B-B14F-4D97-AF65-F5344CB8AC3E}">
        <p14:creationId xmlns:p14="http://schemas.microsoft.com/office/powerpoint/2010/main" val="274033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2480" y="401477"/>
            <a:ext cx="10396882" cy="1151965"/>
          </a:xfrm>
        </p:spPr>
        <p:txBody>
          <a:bodyPr>
            <a:normAutofit/>
          </a:bodyPr>
          <a:lstStyle/>
          <a:p>
            <a:r>
              <a:rPr lang="en-US" dirty="0"/>
              <a:t>Process of Obtaining the Data</a:t>
            </a:r>
          </a:p>
        </p:txBody>
      </p:sp>
      <p:sp>
        <p:nvSpPr>
          <p:cNvPr id="3" name="Content Placeholder 2"/>
          <p:cNvSpPr>
            <a:spLocks noGrp="1"/>
          </p:cNvSpPr>
          <p:nvPr>
            <p:ph sz="quarter" idx="13"/>
          </p:nvPr>
        </p:nvSpPr>
        <p:spPr>
          <a:xfrm>
            <a:off x="479159" y="1157788"/>
            <a:ext cx="10603523" cy="4407742"/>
          </a:xfrm>
        </p:spPr>
        <p:txBody>
          <a:bodyPr>
            <a:normAutofit/>
          </a:bodyPr>
          <a:lstStyle/>
          <a:p>
            <a:r>
              <a:rPr lang="en-US" dirty="0"/>
              <a:t>Process of Converting and Cleaning data to input into R:</a:t>
            </a:r>
          </a:p>
          <a:p>
            <a:pPr lvl="1"/>
            <a:r>
              <a:rPr lang="en-US" dirty="0"/>
              <a:t>Downloaded yelp data from their </a:t>
            </a:r>
            <a:r>
              <a:rPr lang="en-US" dirty="0">
                <a:hlinkClick r:id="rId2"/>
              </a:rPr>
              <a:t>website</a:t>
            </a:r>
            <a:endParaRPr lang="en-US" dirty="0"/>
          </a:p>
          <a:p>
            <a:pPr lvl="1"/>
            <a:r>
              <a:rPr lang="en-US" dirty="0"/>
              <a:t>Changed .tar file to .</a:t>
            </a:r>
            <a:r>
              <a:rPr lang="en-US" dirty="0" err="1"/>
              <a:t>json</a:t>
            </a:r>
            <a:r>
              <a:rPr lang="en-US" dirty="0"/>
              <a:t> file</a:t>
            </a:r>
          </a:p>
          <a:p>
            <a:pPr lvl="1"/>
            <a:r>
              <a:rPr lang="en-US" dirty="0"/>
              <a:t>Used Python to convert  .</a:t>
            </a:r>
            <a:r>
              <a:rPr lang="en-US" dirty="0" err="1"/>
              <a:t>json</a:t>
            </a:r>
            <a:r>
              <a:rPr lang="en-US" dirty="0"/>
              <a:t> file to .csv file</a:t>
            </a:r>
          </a:p>
          <a:p>
            <a:pPr lvl="1"/>
            <a:r>
              <a:rPr lang="en-US" dirty="0"/>
              <a:t>Processed the csv file in Excel - reduced data down from 56 to 38 attributes by removing hours, Latitude, Longitude &amp; nested attributes that would not convert well into an R data frame</a:t>
            </a:r>
          </a:p>
        </p:txBody>
      </p:sp>
    </p:spTree>
    <p:extLst>
      <p:ext uri="{BB962C8B-B14F-4D97-AF65-F5344CB8AC3E}">
        <p14:creationId xmlns:p14="http://schemas.microsoft.com/office/powerpoint/2010/main" val="187369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Process</a:t>
            </a:r>
          </a:p>
        </p:txBody>
      </p:sp>
      <p:sp>
        <p:nvSpPr>
          <p:cNvPr id="3" name="Content Placeholder 2"/>
          <p:cNvSpPr>
            <a:spLocks noGrp="1"/>
          </p:cNvSpPr>
          <p:nvPr>
            <p:ph sz="quarter" idx="13"/>
          </p:nvPr>
        </p:nvSpPr>
        <p:spPr>
          <a:xfrm>
            <a:off x="632460" y="1677744"/>
            <a:ext cx="10450223" cy="4090596"/>
          </a:xfrm>
        </p:spPr>
        <p:txBody>
          <a:bodyPr>
            <a:normAutofit/>
          </a:bodyPr>
          <a:lstStyle/>
          <a:p>
            <a:r>
              <a:rPr lang="en-US" dirty="0"/>
              <a:t>Conducted a single regression for Wi-Fi which we considered likely to be significant</a:t>
            </a:r>
          </a:p>
          <a:p>
            <a:r>
              <a:rPr lang="en-US" dirty="0"/>
              <a:t>As every observation included at least one blank or NA value, we used our judgement to choose variables to input as predictors, creating two multiple regressions, changing factor variables to resemble categorical ranking</a:t>
            </a:r>
          </a:p>
          <a:p>
            <a:r>
              <a:rPr lang="en-US" dirty="0"/>
              <a:t>We then added the variables from those two regressions together to test confounds and interactions</a:t>
            </a:r>
          </a:p>
          <a:p>
            <a:r>
              <a:rPr lang="en-US" dirty="0"/>
              <a:t>Identified areas of interest such as Outdoor Seating and price range and how they are related to coat checks</a:t>
            </a:r>
          </a:p>
          <a:p>
            <a:pPr lvl="1"/>
            <a:r>
              <a:rPr lang="en-US" dirty="0"/>
              <a:t>Found significant correlation between coat checks and price range</a:t>
            </a:r>
          </a:p>
        </p:txBody>
      </p:sp>
    </p:spTree>
    <p:extLst>
      <p:ext uri="{BB962C8B-B14F-4D97-AF65-F5344CB8AC3E}">
        <p14:creationId xmlns:p14="http://schemas.microsoft.com/office/powerpoint/2010/main" val="3164744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Process (cont.)</a:t>
            </a:r>
          </a:p>
        </p:txBody>
      </p:sp>
      <p:sp>
        <p:nvSpPr>
          <p:cNvPr id="3" name="Content Placeholder 2"/>
          <p:cNvSpPr>
            <a:spLocks noGrp="1"/>
          </p:cNvSpPr>
          <p:nvPr>
            <p:ph sz="quarter" idx="13"/>
          </p:nvPr>
        </p:nvSpPr>
        <p:spPr/>
        <p:txBody>
          <a:bodyPr/>
          <a:lstStyle/>
          <a:p>
            <a:r>
              <a:rPr lang="en-US" dirty="0"/>
              <a:t>Created a binary North/South variable (Region) to test possible third variable (weather) in loss of predictor significance – then added it to the combined Multiple regression </a:t>
            </a:r>
          </a:p>
          <a:p>
            <a:pPr lvl="1"/>
            <a:r>
              <a:rPr lang="en-US" dirty="0"/>
              <a:t>found Region to be a significant predictor</a:t>
            </a:r>
          </a:p>
          <a:p>
            <a:r>
              <a:rPr lang="en-US" dirty="0"/>
              <a:t>Performed a Best Subset Selection test to see how many predictors, and which ones, created the best Fit prediction model </a:t>
            </a:r>
          </a:p>
          <a:p>
            <a:r>
              <a:rPr lang="en-US" dirty="0"/>
              <a:t>Split the ratings (Y Variable) into an 80</a:t>
            </a:r>
            <a:r>
              <a:rPr lang="en-US" baseline="30000" dirty="0"/>
              <a:t>th</a:t>
            </a:r>
            <a:r>
              <a:rPr lang="en-US" dirty="0"/>
              <a:t> Percentile Binary and tested the model with confusion matrices in multiple models</a:t>
            </a:r>
          </a:p>
        </p:txBody>
      </p:sp>
    </p:spTree>
    <p:extLst>
      <p:ext uri="{BB962C8B-B14F-4D97-AF65-F5344CB8AC3E}">
        <p14:creationId xmlns:p14="http://schemas.microsoft.com/office/powerpoint/2010/main" val="1400815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Wi-Fi</a:t>
            </a:r>
          </a:p>
        </p:txBody>
      </p:sp>
      <p:sp>
        <p:nvSpPr>
          <p:cNvPr id="3" name="Content Placeholder 2"/>
          <p:cNvSpPr>
            <a:spLocks noGrp="1"/>
          </p:cNvSpPr>
          <p:nvPr>
            <p:ph sz="quarter" idx="13"/>
          </p:nvPr>
        </p:nvSpPr>
        <p:spPr/>
        <p:txBody>
          <a:bodyPr/>
          <a:lstStyle/>
          <a:p>
            <a:r>
              <a:rPr lang="en-US" dirty="0"/>
              <a:t>Single Regression Analysis</a:t>
            </a:r>
          </a:p>
          <a:p>
            <a:pPr lvl="1"/>
            <a:r>
              <a:rPr lang="en-US" dirty="0"/>
              <a:t>Predictors ranked: No Wi-Fi (1),  Paid (2), Free (3)</a:t>
            </a:r>
          </a:p>
          <a:p>
            <a:pPr lvl="1"/>
            <a:r>
              <a:rPr lang="en-US" dirty="0"/>
              <a:t>23,500 Observations</a:t>
            </a:r>
          </a:p>
          <a:p>
            <a:pPr lvl="1"/>
            <a:r>
              <a:rPr lang="en-US" dirty="0"/>
              <a:t>For every 1 increment increase in ranking of Wi-Fi there was a 0.0332 increase in the restaurant ranking (out of 5 stars) </a:t>
            </a:r>
          </a:p>
          <a:p>
            <a:pPr lvl="1"/>
            <a:r>
              <a:rPr lang="en-US" dirty="0"/>
              <a:t>P-value = 0.00000000000987</a:t>
            </a:r>
          </a:p>
        </p:txBody>
      </p:sp>
    </p:spTree>
    <p:extLst>
      <p:ext uri="{BB962C8B-B14F-4D97-AF65-F5344CB8AC3E}">
        <p14:creationId xmlns:p14="http://schemas.microsoft.com/office/powerpoint/2010/main" val="225352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254" y="304061"/>
            <a:ext cx="10396882" cy="1151965"/>
          </a:xfrm>
        </p:spPr>
        <p:txBody>
          <a:bodyPr/>
          <a:lstStyle/>
          <a:p>
            <a:r>
              <a:rPr lang="en-US" dirty="0"/>
              <a:t>Multiple Regression</a:t>
            </a:r>
          </a:p>
        </p:txBody>
      </p:sp>
      <p:sp>
        <p:nvSpPr>
          <p:cNvPr id="3" name="Content Placeholder 2"/>
          <p:cNvSpPr>
            <a:spLocks noGrp="1"/>
          </p:cNvSpPr>
          <p:nvPr>
            <p:ph sz="quarter" idx="13"/>
          </p:nvPr>
        </p:nvSpPr>
        <p:spPr>
          <a:xfrm>
            <a:off x="431911" y="1360445"/>
            <a:ext cx="10309714" cy="1039855"/>
          </a:xfrm>
        </p:spPr>
        <p:txBody>
          <a:bodyPr>
            <a:normAutofit/>
          </a:bodyPr>
          <a:lstStyle/>
          <a:p>
            <a:pPr marL="0" indent="0">
              <a:buNone/>
            </a:pPr>
            <a:r>
              <a:rPr lang="en-US" sz="1800" dirty="0"/>
              <a:t>Significant </a:t>
            </a:r>
          </a:p>
          <a:p>
            <a:pPr marL="0" indent="0">
              <a:lnSpc>
                <a:spcPct val="100000"/>
              </a:lnSpc>
              <a:buNone/>
            </a:pPr>
            <a:r>
              <a:rPr lang="en-US" sz="1800" dirty="0"/>
              <a:t>Predictors:</a:t>
            </a:r>
          </a:p>
        </p:txBody>
      </p:sp>
      <p:graphicFrame>
        <p:nvGraphicFramePr>
          <p:cNvPr id="5" name="Table 4"/>
          <p:cNvGraphicFramePr>
            <a:graphicFrameLocks noGrp="1"/>
          </p:cNvGraphicFramePr>
          <p:nvPr>
            <p:extLst>
              <p:ext uri="{D42A27DB-BD31-4B8C-83A1-F6EECF244321}">
                <p14:modId xmlns:p14="http://schemas.microsoft.com/office/powerpoint/2010/main" val="2721137106"/>
              </p:ext>
            </p:extLst>
          </p:nvPr>
        </p:nvGraphicFramePr>
        <p:xfrm>
          <a:off x="1905001" y="1360445"/>
          <a:ext cx="8557259" cy="422574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1368320373"/>
                    </a:ext>
                  </a:extLst>
                </a:gridCol>
                <a:gridCol w="2232660">
                  <a:extLst>
                    <a:ext uri="{9D8B030D-6E8A-4147-A177-3AD203B41FA5}">
                      <a16:colId xmlns:a16="http://schemas.microsoft.com/office/drawing/2014/main" val="1641912788"/>
                    </a:ext>
                  </a:extLst>
                </a:gridCol>
                <a:gridCol w="2133600">
                  <a:extLst>
                    <a:ext uri="{9D8B030D-6E8A-4147-A177-3AD203B41FA5}">
                      <a16:colId xmlns:a16="http://schemas.microsoft.com/office/drawing/2014/main" val="3938727903"/>
                    </a:ext>
                  </a:extLst>
                </a:gridCol>
                <a:gridCol w="2194560">
                  <a:extLst>
                    <a:ext uri="{9D8B030D-6E8A-4147-A177-3AD203B41FA5}">
                      <a16:colId xmlns:a16="http://schemas.microsoft.com/office/drawing/2014/main" val="2448009210"/>
                    </a:ext>
                  </a:extLst>
                </a:gridCol>
              </a:tblGrid>
              <a:tr h="468355">
                <a:tc>
                  <a:txBody>
                    <a:bodyPr/>
                    <a:lstStyle/>
                    <a:p>
                      <a:r>
                        <a:rPr lang="en-US" b="0" baseline="0" dirty="0"/>
                        <a:t>Primary Judgement</a:t>
                      </a:r>
                      <a:endParaRPr lang="en-US" b="0" dirty="0"/>
                    </a:p>
                  </a:txBody>
                  <a:tcPr/>
                </a:tc>
                <a:tc>
                  <a:txBody>
                    <a:bodyPr/>
                    <a:lstStyle/>
                    <a:p>
                      <a:r>
                        <a:rPr lang="en-US" b="0" dirty="0"/>
                        <a:t>Secondary</a:t>
                      </a:r>
                      <a:r>
                        <a:rPr lang="en-US" b="0" baseline="0" dirty="0"/>
                        <a:t> Judgement</a:t>
                      </a:r>
                      <a:endParaRPr lang="en-US" b="0" dirty="0"/>
                    </a:p>
                  </a:txBody>
                  <a:tcPr/>
                </a:tc>
                <a:tc>
                  <a:txBody>
                    <a:bodyPr/>
                    <a:lstStyle/>
                    <a:p>
                      <a:r>
                        <a:rPr lang="en-US" b="0" dirty="0"/>
                        <a:t>Combination</a:t>
                      </a:r>
                    </a:p>
                  </a:txBody>
                  <a:tcPr/>
                </a:tc>
                <a:tc>
                  <a:txBody>
                    <a:bodyPr/>
                    <a:lstStyle/>
                    <a:p>
                      <a:r>
                        <a:rPr lang="en-US" b="0" dirty="0"/>
                        <a:t>After Adding Region</a:t>
                      </a:r>
                    </a:p>
                  </a:txBody>
                  <a:tcPr/>
                </a:tc>
                <a:extLst>
                  <a:ext uri="{0D108BD9-81ED-4DB2-BD59-A6C34878D82A}">
                    <a16:rowId xmlns:a16="http://schemas.microsoft.com/office/drawing/2014/main" val="4130600834"/>
                  </a:ext>
                </a:extLst>
              </a:tr>
              <a:tr h="355677">
                <a:tc>
                  <a:txBody>
                    <a:bodyPr/>
                    <a:lstStyle/>
                    <a:p>
                      <a:r>
                        <a:rPr lang="en-US" dirty="0"/>
                        <a:t>Credit Cards</a:t>
                      </a:r>
                    </a:p>
                  </a:txBody>
                  <a:tcPr/>
                </a:tc>
                <a:tc>
                  <a:txBody>
                    <a:bodyPr/>
                    <a:lstStyle/>
                    <a:p>
                      <a:r>
                        <a:rPr lang="en-US" dirty="0"/>
                        <a:t>Credit</a:t>
                      </a:r>
                      <a:r>
                        <a:rPr lang="en-US" baseline="0" dirty="0"/>
                        <a:t> Cards</a:t>
                      </a: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23501609"/>
                  </a:ext>
                </a:extLst>
              </a:tr>
              <a:tr h="355677">
                <a:tc>
                  <a:txBody>
                    <a:bodyPr/>
                    <a:lstStyle/>
                    <a:p>
                      <a:endParaRPr lang="en-US" dirty="0">
                        <a:solidFill>
                          <a:srgbClr val="FF0000"/>
                        </a:solidFill>
                      </a:endParaRPr>
                    </a:p>
                  </a:txBody>
                  <a:tcPr/>
                </a:tc>
                <a:tc>
                  <a:txBody>
                    <a:bodyPr/>
                    <a:lstStyle/>
                    <a:p>
                      <a:r>
                        <a:rPr lang="en-US" dirty="0">
                          <a:solidFill>
                            <a:srgbClr val="FF0000"/>
                          </a:solidFill>
                        </a:rPr>
                        <a:t>Alcohol</a:t>
                      </a:r>
                    </a:p>
                  </a:txBody>
                  <a:tcPr/>
                </a:tc>
                <a:tc>
                  <a:txBody>
                    <a:bodyPr/>
                    <a:lstStyle/>
                    <a:p>
                      <a:r>
                        <a:rPr lang="en-US" dirty="0">
                          <a:solidFill>
                            <a:srgbClr val="FF0000"/>
                          </a:solidFill>
                        </a:rPr>
                        <a:t>Alcohol</a:t>
                      </a:r>
                    </a:p>
                  </a:txBody>
                  <a:tcPr/>
                </a:tc>
                <a:tc>
                  <a:txBody>
                    <a:bodyPr/>
                    <a:lstStyle/>
                    <a:p>
                      <a:r>
                        <a:rPr lang="en-US" dirty="0">
                          <a:solidFill>
                            <a:srgbClr val="FF0000"/>
                          </a:solidFill>
                        </a:rPr>
                        <a:t>Alcohol</a:t>
                      </a:r>
                    </a:p>
                  </a:txBody>
                  <a:tcPr/>
                </a:tc>
                <a:extLst>
                  <a:ext uri="{0D108BD9-81ED-4DB2-BD59-A6C34878D82A}">
                    <a16:rowId xmlns:a16="http://schemas.microsoft.com/office/drawing/2014/main" val="1564845688"/>
                  </a:ext>
                </a:extLst>
              </a:tr>
              <a:tr h="355677">
                <a:tc>
                  <a:txBody>
                    <a:bodyPr/>
                    <a:lstStyle/>
                    <a:p>
                      <a:r>
                        <a:rPr lang="en-US" dirty="0">
                          <a:solidFill>
                            <a:srgbClr val="FF0000"/>
                          </a:solidFill>
                        </a:rPr>
                        <a:t>TV</a:t>
                      </a:r>
                    </a:p>
                  </a:txBody>
                  <a:tcPr/>
                </a:tc>
                <a:tc>
                  <a:txBody>
                    <a:bodyPr/>
                    <a:lstStyle/>
                    <a:p>
                      <a:endParaRPr lang="en-US" dirty="0">
                        <a:solidFill>
                          <a:srgbClr val="FF0000"/>
                        </a:solidFill>
                      </a:endParaRPr>
                    </a:p>
                  </a:txBody>
                  <a:tcPr/>
                </a:tc>
                <a:tc>
                  <a:txBody>
                    <a:bodyPr/>
                    <a:lstStyle/>
                    <a:p>
                      <a:r>
                        <a:rPr lang="en-US" dirty="0">
                          <a:solidFill>
                            <a:srgbClr val="FF0000"/>
                          </a:solidFill>
                        </a:rPr>
                        <a:t>TV</a:t>
                      </a:r>
                    </a:p>
                  </a:txBody>
                  <a:tcPr/>
                </a:tc>
                <a:tc>
                  <a:txBody>
                    <a:bodyPr/>
                    <a:lstStyle/>
                    <a:p>
                      <a:r>
                        <a:rPr lang="en-US" dirty="0">
                          <a:solidFill>
                            <a:srgbClr val="FF0000"/>
                          </a:solidFill>
                        </a:rPr>
                        <a:t>TV</a:t>
                      </a:r>
                    </a:p>
                  </a:txBody>
                  <a:tcPr/>
                </a:tc>
                <a:extLst>
                  <a:ext uri="{0D108BD9-81ED-4DB2-BD59-A6C34878D82A}">
                    <a16:rowId xmlns:a16="http://schemas.microsoft.com/office/drawing/2014/main" val="1266081862"/>
                  </a:ext>
                </a:extLst>
              </a:tr>
              <a:tr h="355677">
                <a:tc>
                  <a:txBody>
                    <a:bodyPr/>
                    <a:lstStyle/>
                    <a:p>
                      <a:endParaRPr lang="en-US" dirty="0">
                        <a:solidFill>
                          <a:srgbClr val="FF0000"/>
                        </a:solidFill>
                      </a:endParaRPr>
                    </a:p>
                  </a:txBody>
                  <a:tcPr/>
                </a:tc>
                <a:tc>
                  <a:txBody>
                    <a:bodyPr/>
                    <a:lstStyle/>
                    <a:p>
                      <a:r>
                        <a:rPr lang="en-US" dirty="0">
                          <a:solidFill>
                            <a:srgbClr val="FF0000"/>
                          </a:solidFill>
                        </a:rPr>
                        <a:t>Noise Level</a:t>
                      </a:r>
                    </a:p>
                  </a:txBody>
                  <a:tcPr/>
                </a:tc>
                <a:tc>
                  <a:txBody>
                    <a:bodyPr/>
                    <a:lstStyle/>
                    <a:p>
                      <a:r>
                        <a:rPr lang="en-US" dirty="0">
                          <a:solidFill>
                            <a:srgbClr val="FF0000"/>
                          </a:solidFill>
                        </a:rPr>
                        <a:t>Noise Level</a:t>
                      </a:r>
                    </a:p>
                  </a:txBody>
                  <a:tcPr/>
                </a:tc>
                <a:tc>
                  <a:txBody>
                    <a:bodyPr/>
                    <a:lstStyle/>
                    <a:p>
                      <a:r>
                        <a:rPr lang="en-US" dirty="0">
                          <a:solidFill>
                            <a:srgbClr val="FF0000"/>
                          </a:solidFill>
                        </a:rPr>
                        <a:t>Noise Level</a:t>
                      </a:r>
                    </a:p>
                  </a:txBody>
                  <a:tcPr/>
                </a:tc>
                <a:extLst>
                  <a:ext uri="{0D108BD9-81ED-4DB2-BD59-A6C34878D82A}">
                    <a16:rowId xmlns:a16="http://schemas.microsoft.com/office/drawing/2014/main" val="352604194"/>
                  </a:ext>
                </a:extLst>
              </a:tr>
              <a:tr h="355677">
                <a:tc>
                  <a:txBody>
                    <a:bodyPr/>
                    <a:lstStyle/>
                    <a:p>
                      <a:endParaRPr lang="en-US" dirty="0"/>
                    </a:p>
                  </a:txBody>
                  <a:tcPr/>
                </a:tc>
                <a:tc>
                  <a:txBody>
                    <a:bodyPr/>
                    <a:lstStyle/>
                    <a:p>
                      <a:r>
                        <a:rPr lang="en-US" dirty="0"/>
                        <a:t>Outdoor Seating</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254699159"/>
                  </a:ext>
                </a:extLst>
              </a:tr>
              <a:tr h="355677">
                <a:tc>
                  <a:txBody>
                    <a:bodyPr/>
                    <a:lstStyle/>
                    <a:p>
                      <a:r>
                        <a:rPr lang="en-US" dirty="0"/>
                        <a:t>Price Range</a:t>
                      </a:r>
                    </a:p>
                  </a:txBody>
                  <a:tcPr/>
                </a:tc>
                <a:tc>
                  <a:txBody>
                    <a:bodyPr/>
                    <a:lstStyle/>
                    <a:p>
                      <a:r>
                        <a:rPr lang="en-US" dirty="0"/>
                        <a:t>Price</a:t>
                      </a:r>
                      <a:r>
                        <a:rPr lang="en-US" baseline="0" dirty="0"/>
                        <a:t> Range</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29947756"/>
                  </a:ext>
                </a:extLst>
              </a:tr>
              <a:tr h="355677">
                <a:tc>
                  <a:txBody>
                    <a:bodyPr/>
                    <a:lstStyle/>
                    <a:p>
                      <a:endParaRPr lang="en-US" dirty="0"/>
                    </a:p>
                  </a:txBody>
                  <a:tcPr/>
                </a:tc>
                <a:tc>
                  <a:txBody>
                    <a:bodyPr/>
                    <a:lstStyle/>
                    <a:p>
                      <a:r>
                        <a:rPr lang="en-US" dirty="0"/>
                        <a:t>Waiter Service</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41395523"/>
                  </a:ext>
                </a:extLst>
              </a:tr>
              <a:tr h="355677">
                <a:tc>
                  <a:txBody>
                    <a:bodyPr/>
                    <a:lstStyle/>
                    <a:p>
                      <a:endParaRPr lang="en-US" dirty="0">
                        <a:solidFill>
                          <a:srgbClr val="FF0000"/>
                        </a:solidFill>
                      </a:endParaRPr>
                    </a:p>
                  </a:txBody>
                  <a:tcPr/>
                </a:tc>
                <a:tc>
                  <a:txBody>
                    <a:bodyPr/>
                    <a:lstStyle/>
                    <a:p>
                      <a:r>
                        <a:rPr lang="en-US" dirty="0">
                          <a:solidFill>
                            <a:srgbClr val="FF0000"/>
                          </a:solidFill>
                        </a:rPr>
                        <a:t>Wi-Fi</a:t>
                      </a:r>
                    </a:p>
                  </a:txBody>
                  <a:tcPr/>
                </a:tc>
                <a:tc>
                  <a:txBody>
                    <a:bodyPr/>
                    <a:lstStyle/>
                    <a:p>
                      <a:r>
                        <a:rPr lang="en-US" dirty="0">
                          <a:solidFill>
                            <a:srgbClr val="FF0000"/>
                          </a:solidFill>
                        </a:rPr>
                        <a:t>Wi-Fi</a:t>
                      </a:r>
                    </a:p>
                  </a:txBody>
                  <a:tcPr/>
                </a:tc>
                <a:tc>
                  <a:txBody>
                    <a:bodyPr/>
                    <a:lstStyle/>
                    <a:p>
                      <a:r>
                        <a:rPr lang="en-US" dirty="0">
                          <a:solidFill>
                            <a:srgbClr val="FF0000"/>
                          </a:solidFill>
                        </a:rPr>
                        <a:t>Wi-Fi</a:t>
                      </a:r>
                    </a:p>
                  </a:txBody>
                  <a:tcPr/>
                </a:tc>
                <a:extLst>
                  <a:ext uri="{0D108BD9-81ED-4DB2-BD59-A6C34878D82A}">
                    <a16:rowId xmlns:a16="http://schemas.microsoft.com/office/drawing/2014/main" val="3918323955"/>
                  </a:ext>
                </a:extLst>
              </a:tr>
              <a:tr h="441960">
                <a:tc>
                  <a:txBody>
                    <a:bodyPr/>
                    <a:lstStyle/>
                    <a:p>
                      <a:endParaRPr lang="en-US" dirty="0"/>
                    </a:p>
                  </a:txBody>
                  <a:tcPr/>
                </a:tc>
                <a:tc>
                  <a:txBody>
                    <a:bodyPr/>
                    <a:lstStyle/>
                    <a:p>
                      <a:endParaRPr lang="en-US" dirty="0"/>
                    </a:p>
                  </a:txBody>
                  <a:tcPr/>
                </a:tc>
                <a:tc>
                  <a:txBody>
                    <a:bodyPr/>
                    <a:lstStyle/>
                    <a:p>
                      <a:r>
                        <a:rPr lang="en-US" dirty="0"/>
                        <a:t>Coat Check (less sig.)</a:t>
                      </a:r>
                    </a:p>
                  </a:txBody>
                  <a:tcPr/>
                </a:tc>
                <a:tc>
                  <a:txBody>
                    <a:bodyPr/>
                    <a:lstStyle/>
                    <a:p>
                      <a:r>
                        <a:rPr lang="en-US" dirty="0"/>
                        <a:t>Coat Check (less</a:t>
                      </a:r>
                      <a:r>
                        <a:rPr lang="en-US" baseline="0" dirty="0"/>
                        <a:t> sig.)</a:t>
                      </a:r>
                      <a:endParaRPr lang="en-US" dirty="0"/>
                    </a:p>
                  </a:txBody>
                  <a:tcPr/>
                </a:tc>
                <a:extLst>
                  <a:ext uri="{0D108BD9-81ED-4DB2-BD59-A6C34878D82A}">
                    <a16:rowId xmlns:a16="http://schemas.microsoft.com/office/drawing/2014/main" val="4123406870"/>
                  </a:ext>
                </a:extLst>
              </a:tr>
              <a:tr h="389345">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Region (North/South)</a:t>
                      </a:r>
                    </a:p>
                  </a:txBody>
                  <a:tcPr/>
                </a:tc>
                <a:extLst>
                  <a:ext uri="{0D108BD9-81ED-4DB2-BD59-A6C34878D82A}">
                    <a16:rowId xmlns:a16="http://schemas.microsoft.com/office/drawing/2014/main" val="539099635"/>
                  </a:ext>
                </a:extLst>
              </a:tr>
            </a:tbl>
          </a:graphicData>
        </a:graphic>
      </p:graphicFrame>
    </p:spTree>
    <p:extLst>
      <p:ext uri="{BB962C8B-B14F-4D97-AF65-F5344CB8AC3E}">
        <p14:creationId xmlns:p14="http://schemas.microsoft.com/office/powerpoint/2010/main" val="396107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1" y="297180"/>
            <a:ext cx="10396882" cy="1151965"/>
          </a:xfrm>
        </p:spPr>
        <p:txBody>
          <a:bodyPr/>
          <a:lstStyle/>
          <a:p>
            <a:r>
              <a:rPr lang="en-US" dirty="0"/>
              <a:t>Measures Of Model Fit</a:t>
            </a:r>
          </a:p>
        </p:txBody>
      </p:sp>
      <p:graphicFrame>
        <p:nvGraphicFramePr>
          <p:cNvPr id="4" name="Table 3"/>
          <p:cNvGraphicFramePr>
            <a:graphicFrameLocks noGrp="1"/>
          </p:cNvGraphicFramePr>
          <p:nvPr>
            <p:extLst>
              <p:ext uri="{D42A27DB-BD31-4B8C-83A1-F6EECF244321}">
                <p14:modId xmlns:p14="http://schemas.microsoft.com/office/powerpoint/2010/main" val="2759864364"/>
              </p:ext>
            </p:extLst>
          </p:nvPr>
        </p:nvGraphicFramePr>
        <p:xfrm>
          <a:off x="1651650" y="1449145"/>
          <a:ext cx="8128000" cy="3977640"/>
        </p:xfrm>
        <a:graphic>
          <a:graphicData uri="http://schemas.openxmlformats.org/drawingml/2006/table">
            <a:tbl>
              <a:tblPr firstRow="1" bandRow="1">
                <a:tableStyleId>{073A0DAA-6AF3-43AB-8588-CEC1D06C72B9}</a:tableStyleId>
              </a:tblPr>
              <a:tblGrid>
                <a:gridCol w="2234550">
                  <a:extLst>
                    <a:ext uri="{9D8B030D-6E8A-4147-A177-3AD203B41FA5}">
                      <a16:colId xmlns:a16="http://schemas.microsoft.com/office/drawing/2014/main" val="3284550312"/>
                    </a:ext>
                  </a:extLst>
                </a:gridCol>
                <a:gridCol w="1833033">
                  <a:extLst>
                    <a:ext uri="{9D8B030D-6E8A-4147-A177-3AD203B41FA5}">
                      <a16:colId xmlns:a16="http://schemas.microsoft.com/office/drawing/2014/main" val="2991385392"/>
                    </a:ext>
                  </a:extLst>
                </a:gridCol>
                <a:gridCol w="2028417">
                  <a:extLst>
                    <a:ext uri="{9D8B030D-6E8A-4147-A177-3AD203B41FA5}">
                      <a16:colId xmlns:a16="http://schemas.microsoft.com/office/drawing/2014/main" val="124742099"/>
                    </a:ext>
                  </a:extLst>
                </a:gridCol>
                <a:gridCol w="2032000">
                  <a:extLst>
                    <a:ext uri="{9D8B030D-6E8A-4147-A177-3AD203B41FA5}">
                      <a16:colId xmlns:a16="http://schemas.microsoft.com/office/drawing/2014/main" val="250652777"/>
                    </a:ext>
                  </a:extLst>
                </a:gridCol>
              </a:tblGrid>
              <a:tr h="370840">
                <a:tc>
                  <a:txBody>
                    <a:bodyPr/>
                    <a:lstStyle/>
                    <a:p>
                      <a:endParaRPr lang="en-US" dirty="0"/>
                    </a:p>
                  </a:txBody>
                  <a:tcPr/>
                </a:tc>
                <a:tc>
                  <a:txBody>
                    <a:bodyPr/>
                    <a:lstStyle/>
                    <a:p>
                      <a:r>
                        <a:rPr lang="en-US" dirty="0"/>
                        <a:t>R squared</a:t>
                      </a:r>
                    </a:p>
                  </a:txBody>
                  <a:tcPr/>
                </a:tc>
                <a:tc>
                  <a:txBody>
                    <a:bodyPr/>
                    <a:lstStyle/>
                    <a:p>
                      <a:r>
                        <a:rPr lang="en-US" dirty="0"/>
                        <a:t>Adjusted R squared</a:t>
                      </a:r>
                    </a:p>
                  </a:txBody>
                  <a:tcPr/>
                </a:tc>
                <a:tc>
                  <a:txBody>
                    <a:bodyPr/>
                    <a:lstStyle/>
                    <a:p>
                      <a:r>
                        <a:rPr lang="en-US" dirty="0"/>
                        <a:t>Mean</a:t>
                      </a:r>
                      <a:r>
                        <a:rPr lang="en-US" baseline="0" dirty="0"/>
                        <a:t> Squared Error</a:t>
                      </a:r>
                      <a:endParaRPr lang="en-US" dirty="0"/>
                    </a:p>
                  </a:txBody>
                  <a:tcPr/>
                </a:tc>
                <a:extLst>
                  <a:ext uri="{0D108BD9-81ED-4DB2-BD59-A6C34878D82A}">
                    <a16:rowId xmlns:a16="http://schemas.microsoft.com/office/drawing/2014/main" val="167604373"/>
                  </a:ext>
                </a:extLst>
              </a:tr>
              <a:tr h="370840">
                <a:tc>
                  <a:txBody>
                    <a:bodyPr/>
                    <a:lstStyle/>
                    <a:p>
                      <a:r>
                        <a:rPr lang="en-US" dirty="0"/>
                        <a:t>Primary</a:t>
                      </a:r>
                      <a:r>
                        <a:rPr lang="en-US" baseline="0" dirty="0"/>
                        <a:t> Judgement</a:t>
                      </a:r>
                      <a:endParaRPr lang="en-US" dirty="0"/>
                    </a:p>
                  </a:txBody>
                  <a:tcPr/>
                </a:tc>
                <a:tc>
                  <a:txBody>
                    <a:bodyPr/>
                    <a:lstStyle/>
                    <a:p>
                      <a:r>
                        <a:rPr lang="en-US" dirty="0"/>
                        <a:t>0.039031320</a:t>
                      </a:r>
                    </a:p>
                  </a:txBody>
                  <a:tcPr/>
                </a:tc>
                <a:tc>
                  <a:txBody>
                    <a:bodyPr/>
                    <a:lstStyle/>
                    <a:p>
                      <a:r>
                        <a:rPr lang="en-US" dirty="0"/>
                        <a:t>0.037808714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0.3776450</a:t>
                      </a:r>
                    </a:p>
                  </a:txBody>
                  <a:tcPr/>
                </a:tc>
                <a:extLst>
                  <a:ext uri="{0D108BD9-81ED-4DB2-BD59-A6C34878D82A}">
                    <a16:rowId xmlns:a16="http://schemas.microsoft.com/office/drawing/2014/main" val="2193103106"/>
                  </a:ext>
                </a:extLst>
              </a:tr>
              <a:tr h="370840">
                <a:tc>
                  <a:txBody>
                    <a:bodyPr/>
                    <a:lstStyle/>
                    <a:p>
                      <a:r>
                        <a:rPr lang="en-US" dirty="0"/>
                        <a:t>Wi-Fi</a:t>
                      </a:r>
                    </a:p>
                  </a:txBody>
                  <a:tcPr/>
                </a:tc>
                <a:tc>
                  <a:txBody>
                    <a:bodyPr/>
                    <a:lstStyle/>
                    <a:p>
                      <a:r>
                        <a:rPr lang="en-US" dirty="0"/>
                        <a:t>0.001977196</a:t>
                      </a:r>
                    </a:p>
                  </a:txBody>
                  <a:tcPr/>
                </a:tc>
                <a:tc>
                  <a:txBody>
                    <a:bodyPr/>
                    <a:lstStyle/>
                    <a:p>
                      <a:r>
                        <a:rPr lang="en-US" dirty="0"/>
                        <a:t>0.001934585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0.5446356</a:t>
                      </a:r>
                    </a:p>
                  </a:txBody>
                  <a:tcPr/>
                </a:tc>
                <a:extLst>
                  <a:ext uri="{0D108BD9-81ED-4DB2-BD59-A6C34878D82A}">
                    <a16:rowId xmlns:a16="http://schemas.microsoft.com/office/drawing/2014/main" val="2956963837"/>
                  </a:ext>
                </a:extLst>
              </a:tr>
              <a:tr h="370840">
                <a:tc>
                  <a:txBody>
                    <a:bodyPr/>
                    <a:lstStyle/>
                    <a:p>
                      <a:r>
                        <a:rPr lang="en-US" dirty="0"/>
                        <a:t>Secondary</a:t>
                      </a:r>
                      <a:r>
                        <a:rPr lang="en-US" baseline="0" dirty="0"/>
                        <a:t> Judgement</a:t>
                      </a:r>
                      <a:endParaRPr lang="en-US" dirty="0"/>
                    </a:p>
                  </a:txBody>
                  <a:tcPr/>
                </a:tc>
                <a:tc>
                  <a:txBody>
                    <a:bodyPr/>
                    <a:lstStyle/>
                    <a:p>
                      <a:r>
                        <a:rPr lang="en-US" dirty="0"/>
                        <a:t>0.051149646</a:t>
                      </a:r>
                    </a:p>
                  </a:txBody>
                  <a:tcPr/>
                </a:tc>
                <a:tc>
                  <a:txBody>
                    <a:bodyPr/>
                    <a:lstStyle/>
                    <a:p>
                      <a:r>
                        <a:rPr lang="en-US" dirty="0"/>
                        <a:t>0.050641356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0.4291788</a:t>
                      </a:r>
                    </a:p>
                  </a:txBody>
                  <a:tcPr/>
                </a:tc>
                <a:extLst>
                  <a:ext uri="{0D108BD9-81ED-4DB2-BD59-A6C34878D82A}">
                    <a16:rowId xmlns:a16="http://schemas.microsoft.com/office/drawing/2014/main" val="1139658570"/>
                  </a:ext>
                </a:extLst>
              </a:tr>
              <a:tr h="370840">
                <a:tc>
                  <a:txBody>
                    <a:bodyPr/>
                    <a:lstStyle/>
                    <a:p>
                      <a:r>
                        <a:rPr lang="en-US" dirty="0"/>
                        <a:t>Add</a:t>
                      </a:r>
                      <a:r>
                        <a:rPr lang="en-US" baseline="0" dirty="0"/>
                        <a:t> Coat Check (CC)</a:t>
                      </a:r>
                      <a:endParaRPr lang="en-US" dirty="0"/>
                    </a:p>
                  </a:txBody>
                  <a:tcPr/>
                </a:tc>
                <a:tc>
                  <a:txBody>
                    <a:bodyPr/>
                    <a:lstStyle/>
                    <a:p>
                      <a:r>
                        <a:rPr lang="en-US" dirty="0"/>
                        <a:t>0.092900827</a:t>
                      </a:r>
                    </a:p>
                  </a:txBody>
                  <a:tcPr/>
                </a:tc>
                <a:tc>
                  <a:txBody>
                    <a:bodyPr/>
                    <a:lstStyle/>
                    <a:p>
                      <a:r>
                        <a:rPr lang="en-US" dirty="0"/>
                        <a:t>0.089071609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0.2919672</a:t>
                      </a:r>
                    </a:p>
                  </a:txBody>
                  <a:tcPr/>
                </a:tc>
                <a:extLst>
                  <a:ext uri="{0D108BD9-81ED-4DB2-BD59-A6C34878D82A}">
                    <a16:rowId xmlns:a16="http://schemas.microsoft.com/office/drawing/2014/main" val="3480179211"/>
                  </a:ext>
                </a:extLst>
              </a:tr>
              <a:tr h="370840">
                <a:tc>
                  <a:txBody>
                    <a:bodyPr/>
                    <a:lstStyle/>
                    <a:p>
                      <a:r>
                        <a:rPr lang="en-US" dirty="0"/>
                        <a:t>Add State</a:t>
                      </a:r>
                    </a:p>
                  </a:txBody>
                  <a:tcPr/>
                </a:tc>
                <a:tc>
                  <a:txBody>
                    <a:bodyPr/>
                    <a:lstStyle/>
                    <a:p>
                      <a:r>
                        <a:rPr lang="en-US" dirty="0"/>
                        <a:t>0.093569516</a:t>
                      </a:r>
                    </a:p>
                  </a:txBody>
                  <a:tcPr/>
                </a:tc>
                <a:tc>
                  <a:txBody>
                    <a:bodyPr/>
                    <a:lstStyle/>
                    <a:p>
                      <a:r>
                        <a:rPr lang="en-US" dirty="0"/>
                        <a:t>0.089315971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0.2917519</a:t>
                      </a:r>
                    </a:p>
                  </a:txBody>
                  <a:tcPr/>
                </a:tc>
                <a:extLst>
                  <a:ext uri="{0D108BD9-81ED-4DB2-BD59-A6C34878D82A}">
                    <a16:rowId xmlns:a16="http://schemas.microsoft.com/office/drawing/2014/main" val="549926807"/>
                  </a:ext>
                </a:extLst>
              </a:tr>
              <a:tr h="370840">
                <a:tc>
                  <a:txBody>
                    <a:bodyPr/>
                    <a:lstStyle/>
                    <a:p>
                      <a:r>
                        <a:rPr lang="en-US" dirty="0"/>
                        <a:t>Remove CC</a:t>
                      </a:r>
                    </a:p>
                  </a:txBody>
                  <a:tcPr/>
                </a:tc>
                <a:tc>
                  <a:txBody>
                    <a:bodyPr/>
                    <a:lstStyle/>
                    <a:p>
                      <a:r>
                        <a:rPr lang="en-US" dirty="0"/>
                        <a:t> 0.091223954 </a:t>
                      </a:r>
                    </a:p>
                  </a:txBody>
                  <a:tcPr/>
                </a:tc>
                <a:tc>
                  <a:txBody>
                    <a:bodyPr/>
                    <a:lstStyle/>
                    <a:p>
                      <a:r>
                        <a:rPr lang="en-US" dirty="0"/>
                        <a:t>0.087387657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0.2925069</a:t>
                      </a:r>
                    </a:p>
                  </a:txBody>
                  <a:tcPr/>
                </a:tc>
                <a:extLst>
                  <a:ext uri="{0D108BD9-81ED-4DB2-BD59-A6C34878D82A}">
                    <a16:rowId xmlns:a16="http://schemas.microsoft.com/office/drawing/2014/main" val="1096408170"/>
                  </a:ext>
                </a:extLst>
              </a:tr>
              <a:tr h="370840">
                <a:tc>
                  <a:txBody>
                    <a:bodyPr/>
                    <a:lstStyle/>
                    <a:p>
                      <a:r>
                        <a:rPr lang="en-US" dirty="0"/>
                        <a:t>Region (Reg.) &amp;</a:t>
                      </a:r>
                      <a:r>
                        <a:rPr lang="en-US" baseline="0" dirty="0"/>
                        <a:t> CC</a:t>
                      </a:r>
                      <a:endParaRPr lang="en-US" dirty="0"/>
                    </a:p>
                  </a:txBody>
                  <a:tcPr/>
                </a:tc>
                <a:tc>
                  <a:txBody>
                    <a:bodyPr/>
                    <a:lstStyle/>
                    <a:p>
                      <a:r>
                        <a:rPr lang="en-US" dirty="0"/>
                        <a:t> 0.001900472 </a:t>
                      </a:r>
                    </a:p>
                  </a:txBody>
                  <a:tcPr/>
                </a:tc>
                <a:tc>
                  <a:txBody>
                    <a:bodyPr/>
                    <a:lstStyle/>
                    <a:p>
                      <a:r>
                        <a:rPr lang="en-US" dirty="0"/>
                        <a:t>0.001484424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0.4109954</a:t>
                      </a:r>
                    </a:p>
                  </a:txBody>
                  <a:tcPr/>
                </a:tc>
                <a:extLst>
                  <a:ext uri="{0D108BD9-81ED-4DB2-BD59-A6C34878D82A}">
                    <a16:rowId xmlns:a16="http://schemas.microsoft.com/office/drawing/2014/main" val="760764361"/>
                  </a:ext>
                </a:extLst>
              </a:tr>
              <a:tr h="370840">
                <a:tc>
                  <a:txBody>
                    <a:bodyPr/>
                    <a:lstStyle/>
                    <a:p>
                      <a:r>
                        <a:rPr lang="en-US" dirty="0"/>
                        <a:t>Interaction (Reg./CC)</a:t>
                      </a:r>
                    </a:p>
                  </a:txBody>
                  <a:tcPr/>
                </a:tc>
                <a:tc>
                  <a:txBody>
                    <a:bodyPr/>
                    <a:lstStyle/>
                    <a:p>
                      <a:r>
                        <a:rPr lang="en-US" dirty="0"/>
                        <a:t>0.001900472</a:t>
                      </a:r>
                    </a:p>
                  </a:txBody>
                  <a:tcPr/>
                </a:tc>
                <a:tc>
                  <a:txBody>
                    <a:bodyPr/>
                    <a:lstStyle/>
                    <a:p>
                      <a:r>
                        <a:rPr lang="en-US" dirty="0"/>
                        <a:t>0.001484424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0.4109954</a:t>
                      </a:r>
                    </a:p>
                  </a:txBody>
                  <a:tcPr/>
                </a:tc>
                <a:extLst>
                  <a:ext uri="{0D108BD9-81ED-4DB2-BD59-A6C34878D82A}">
                    <a16:rowId xmlns:a16="http://schemas.microsoft.com/office/drawing/2014/main" val="26165677"/>
                  </a:ext>
                </a:extLst>
              </a:tr>
              <a:tr h="370840">
                <a:tc>
                  <a:txBody>
                    <a:bodyPr/>
                    <a:lstStyle/>
                    <a:p>
                      <a:r>
                        <a:rPr lang="en-US" dirty="0">
                          <a:solidFill>
                            <a:srgbClr val="FF0000"/>
                          </a:solidFill>
                        </a:rPr>
                        <a:t>Region &amp; All</a:t>
                      </a:r>
                    </a:p>
                  </a:txBody>
                  <a:tcPr/>
                </a:tc>
                <a:tc>
                  <a:txBody>
                    <a:bodyPr/>
                    <a:lstStyle/>
                    <a:p>
                      <a:r>
                        <a:rPr lang="en-US" dirty="0">
                          <a:solidFill>
                            <a:srgbClr val="FF0000"/>
                          </a:solidFill>
                        </a:rPr>
                        <a:t> 0.097567052 </a:t>
                      </a:r>
                    </a:p>
                  </a:txBody>
                  <a:tcPr/>
                </a:tc>
                <a:tc>
                  <a:txBody>
                    <a:bodyPr/>
                    <a:lstStyle/>
                    <a:p>
                      <a:r>
                        <a:rPr lang="en-US" dirty="0">
                          <a:solidFill>
                            <a:srgbClr val="FF0000"/>
                          </a:solidFill>
                        </a:rPr>
                        <a:t>0.093332266</a:t>
                      </a:r>
                    </a:p>
                  </a:txBody>
                  <a:tcPr/>
                </a:tc>
                <a:tc>
                  <a:txBody>
                    <a:bodyPr/>
                    <a:lstStyle/>
                    <a:p>
                      <a:r>
                        <a:rPr lang="en-US" dirty="0">
                          <a:solidFill>
                            <a:srgbClr val="FF0000"/>
                          </a:solidFill>
                        </a:rPr>
                        <a:t>0.2904652</a:t>
                      </a:r>
                    </a:p>
                  </a:txBody>
                  <a:tcPr/>
                </a:tc>
                <a:extLst>
                  <a:ext uri="{0D108BD9-81ED-4DB2-BD59-A6C34878D82A}">
                    <a16:rowId xmlns:a16="http://schemas.microsoft.com/office/drawing/2014/main" val="896548506"/>
                  </a:ext>
                </a:extLst>
              </a:tr>
            </a:tbl>
          </a:graphicData>
        </a:graphic>
      </p:graphicFrame>
    </p:spTree>
    <p:extLst>
      <p:ext uri="{BB962C8B-B14F-4D97-AF65-F5344CB8AC3E}">
        <p14:creationId xmlns:p14="http://schemas.microsoft.com/office/powerpoint/2010/main" val="3523125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444</TotalTime>
  <Words>709</Words>
  <Application>Microsoft Office PowerPoint</Application>
  <PresentationFormat>Widescreen</PresentationFormat>
  <Paragraphs>122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Main Event</vt:lpstr>
      <vt:lpstr>What Makes a Restaurant Successful?</vt:lpstr>
      <vt:lpstr>Problem</vt:lpstr>
      <vt:lpstr>Data</vt:lpstr>
      <vt:lpstr>Process of Obtaining the Data</vt:lpstr>
      <vt:lpstr>Analysis Process</vt:lpstr>
      <vt:lpstr>Analysis Process (cont.)</vt:lpstr>
      <vt:lpstr>Wi-Fi</vt:lpstr>
      <vt:lpstr>Multiple Regression</vt:lpstr>
      <vt:lpstr>Measures Of Model Fit</vt:lpstr>
      <vt:lpstr>Best Subset Selection</vt:lpstr>
      <vt:lpstr>Confusion Matrices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Restaurant Successful?</dc:title>
  <dc:creator>Tiggr</dc:creator>
  <cp:lastModifiedBy>Abe Melloh</cp:lastModifiedBy>
  <cp:revision>31</cp:revision>
  <dcterms:created xsi:type="dcterms:W3CDTF">2016-12-06T09:00:18Z</dcterms:created>
  <dcterms:modified xsi:type="dcterms:W3CDTF">2017-01-23T14:51:18Z</dcterms:modified>
</cp:coreProperties>
</file>