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Team 4 Final Presentation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Authors: Malcolm Frank</a:t>
            </a:r>
            <a:endParaRPr/>
          </a:p>
          <a:p>
            <a:pPr indent="0" lvl="0" marL="0">
              <a:spcBef>
                <a:spcPts val="0"/>
              </a:spcBef>
              <a:spcAft>
                <a:spcPts val="0"/>
              </a:spcAft>
              <a:buNone/>
            </a:pPr>
            <a:r>
              <a:rPr lang="en"/>
              <a:t>Robert Montgomery</a:t>
            </a:r>
            <a:endParaRPr/>
          </a:p>
          <a:p>
            <a:pPr indent="0" lvl="0" marL="0">
              <a:spcBef>
                <a:spcPts val="0"/>
              </a:spcBef>
              <a:spcAft>
                <a:spcPts val="0"/>
              </a:spcAft>
              <a:buNone/>
            </a:pPr>
            <a:r>
              <a:rPr lang="en"/>
              <a:t>Macauley Odinaka</a:t>
            </a:r>
            <a:endParaRPr/>
          </a:p>
          <a:p>
            <a:pPr indent="0" lvl="0" marL="0">
              <a:spcBef>
                <a:spcPts val="0"/>
              </a:spcBef>
              <a:spcAft>
                <a:spcPts val="0"/>
              </a:spcAft>
              <a:buNone/>
            </a:pPr>
            <a:r>
              <a:rPr lang="en"/>
              <a:t>Jarred Wilson</a:t>
            </a:r>
            <a:endParaRPr/>
          </a:p>
          <a:p>
            <a:pPr indent="0" lvl="0" marL="0" rtl="0">
              <a:spcBef>
                <a:spcPts val="0"/>
              </a:spcBef>
              <a:spcAft>
                <a:spcPts val="0"/>
              </a:spcAft>
              <a:buNone/>
            </a:pPr>
            <a:r>
              <a:rPr lang="en"/>
              <a:t>Abebe Adamu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Questions?</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61" name="Shape 61"/>
          <p:cNvSpPr txBox="1"/>
          <p:nvPr>
            <p:ph idx="1" type="body"/>
          </p:nvPr>
        </p:nvSpPr>
        <p:spPr>
          <a:xfrm>
            <a:off x="311700" y="3353875"/>
            <a:ext cx="8520600" cy="1453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Travelport is a travel e-commerce platform focused on providing distribution, technology, payment and other solutions for the travel and tourism industry. This platform enables travel providers, agencies, corporations and developers to search, share,buy and sell all things “travel.” </a:t>
            </a:r>
            <a:endParaRPr/>
          </a:p>
          <a:p>
            <a:pPr indent="0" lvl="0" marL="0">
              <a:spcBef>
                <a:spcPts val="0"/>
              </a:spcBef>
              <a:spcAft>
                <a:spcPts val="1600"/>
              </a:spcAft>
              <a:buNone/>
            </a:pPr>
            <a:r>
              <a:t/>
            </a:r>
            <a:endParaRPr/>
          </a:p>
        </p:txBody>
      </p:sp>
      <p:pic>
        <p:nvPicPr>
          <p:cNvPr id="62" name="Shape 62"/>
          <p:cNvPicPr preferRelativeResize="0"/>
          <p:nvPr/>
        </p:nvPicPr>
        <p:blipFill>
          <a:blip r:embed="rId3">
            <a:alphaModFix/>
          </a:blip>
          <a:stretch>
            <a:fillRect/>
          </a:stretch>
        </p:blipFill>
        <p:spPr>
          <a:xfrm>
            <a:off x="352425" y="1076125"/>
            <a:ext cx="8439150" cy="221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Travelport (Client)</a:t>
            </a:r>
            <a:endParaRPr/>
          </a:p>
        </p:txBody>
      </p:sp>
      <p:sp>
        <p:nvSpPr>
          <p:cNvPr id="68" name="Shape 68"/>
          <p:cNvSpPr txBox="1"/>
          <p:nvPr>
            <p:ph idx="1" type="body"/>
          </p:nvPr>
        </p:nvSpPr>
        <p:spPr>
          <a:xfrm>
            <a:off x="311700" y="1152475"/>
            <a:ext cx="40629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t>Len Greski, VP of Software Engineering at Travelport, is our client. Len Greski leads the Platform Services Technology team at Travelport. </a:t>
            </a:r>
            <a:endParaRPr/>
          </a:p>
        </p:txBody>
      </p:sp>
      <p:pic>
        <p:nvPicPr>
          <p:cNvPr id="69" name="Shape 69"/>
          <p:cNvPicPr preferRelativeResize="0"/>
          <p:nvPr/>
        </p:nvPicPr>
        <p:blipFill>
          <a:blip r:embed="rId3">
            <a:alphaModFix/>
          </a:blip>
          <a:stretch>
            <a:fillRect/>
          </a:stretch>
        </p:blipFill>
        <p:spPr>
          <a:xfrm>
            <a:off x="5022300" y="1152475"/>
            <a:ext cx="3810000" cy="2971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Defining the Problem </a:t>
            </a:r>
            <a:endParaRPr/>
          </a:p>
        </p:txBody>
      </p:sp>
      <p:sp>
        <p:nvSpPr>
          <p:cNvPr id="75" name="Shape 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In-memory data grids systems are used to be able to access data more quickly than retrieving it from the disk. The reduction in latency is critical to databases that have high demands on traffic. There are three main requirements to building a production-ready in-memory caching system: speed, failover, and load balancing. Not every caching system has the same approach to meeting these requirements, but they typically support a common feature set that is needed to meet the industry’s needs.</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Case Example</a:t>
            </a:r>
            <a:endParaRPr/>
          </a:p>
        </p:txBody>
      </p:sp>
      <p:sp>
        <p:nvSpPr>
          <p:cNvPr id="81" name="Shape 81"/>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a:spcBef>
                <a:spcPts val="0"/>
              </a:spcBef>
              <a:spcAft>
                <a:spcPts val="0"/>
              </a:spcAft>
              <a:buNone/>
            </a:pPr>
            <a:r>
              <a:rPr lang="en"/>
              <a:t>The non-functional requirement that plagues just about every enterprise software application is performance. From slow response times frustrating users, to blown budget caused by the standard approach of throwing more hardware at the problem, just about every stakeholder in the problem domain has a vested interest in making applications run as fast and efficiently as possible.</a:t>
            </a:r>
            <a:endParaRPr/>
          </a:p>
          <a:p>
            <a:pPr indent="0" lvl="0" marL="0">
              <a:spcBef>
                <a:spcPts val="1600"/>
              </a:spcBef>
              <a:spcAft>
                <a:spcPts val="1600"/>
              </a:spcAft>
              <a:buNone/>
            </a:pPr>
            <a:r>
              <a:rPr lang="en"/>
              <a:t>For this reason performance was a point of emphasis that we focused on when conceiving our design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goal of our application</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prevent single point of failure</a:t>
            </a:r>
            <a:endParaRPr/>
          </a:p>
          <a:p>
            <a:pPr indent="0" lvl="0" marL="0">
              <a:spcBef>
                <a:spcPts val="1600"/>
              </a:spcBef>
              <a:spcAft>
                <a:spcPts val="0"/>
              </a:spcAft>
              <a:buNone/>
            </a:pPr>
            <a:r>
              <a:rPr lang="en"/>
              <a:t>Provide faster response times and optimal load balancing.</a:t>
            </a:r>
            <a:endParaRPr/>
          </a:p>
          <a:p>
            <a:pPr indent="0" lvl="0" marL="0">
              <a:spcBef>
                <a:spcPts val="1600"/>
              </a:spcBef>
              <a:spcAft>
                <a:spcPts val="0"/>
              </a:spcAft>
              <a:buNone/>
            </a:pPr>
            <a:r>
              <a:rPr lang="en"/>
              <a:t>Provide cluster architecture to allow redundancy. </a:t>
            </a:r>
            <a:endParaRPr/>
          </a:p>
          <a:p>
            <a:pPr indent="0" lvl="0" marL="0">
              <a:spcBef>
                <a:spcPts val="1600"/>
              </a:spcBef>
              <a:spcAft>
                <a:spcPts val="0"/>
              </a:spcAft>
              <a:buNone/>
            </a:pPr>
            <a:r>
              <a:rPr lang="en"/>
              <a:t>To quickly process, store and access data with speed of RAM.</a:t>
            </a:r>
            <a:endParaRPr/>
          </a:p>
          <a:p>
            <a:pPr indent="0" lvl="0" marL="0">
              <a:spcBef>
                <a:spcPts val="1600"/>
              </a:spcBef>
              <a:spcAft>
                <a:spcPts val="1600"/>
              </a:spcAft>
              <a:buNone/>
            </a:pPr>
            <a:r>
              <a:rPr lang="en"/>
              <a:t>Multiple</a:t>
            </a:r>
            <a:r>
              <a:rPr lang="en"/>
              <a:t> copies of data stored in each node for automatic data recovery.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DEMO</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Technologies Used</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Gemfire/Geode - </a:t>
            </a:r>
            <a:r>
              <a:rPr lang="en"/>
              <a:t>Gemfire is a multithreaded in-memory data grid that is powered by Apache. </a:t>
            </a:r>
            <a:endParaRPr/>
          </a:p>
          <a:p>
            <a:pPr indent="-342900" lvl="0" marL="457200" rtl="0">
              <a:spcBef>
                <a:spcPts val="0"/>
              </a:spcBef>
              <a:spcAft>
                <a:spcPts val="0"/>
              </a:spcAft>
              <a:buSzPts val="1800"/>
              <a:buChar char="●"/>
            </a:pPr>
            <a:r>
              <a:rPr lang="en"/>
              <a:t>Hazelcast - </a:t>
            </a:r>
            <a:r>
              <a:rPr lang="en"/>
              <a:t>an open source in-memory data grid that provides a </a:t>
            </a:r>
            <a:r>
              <a:rPr b="1" lang="en"/>
              <a:t>shared nothing</a:t>
            </a:r>
            <a:r>
              <a:rPr lang="en"/>
              <a:t> architecture that shares and distributes data across a cluster of servers.</a:t>
            </a:r>
            <a:endParaRPr/>
          </a:p>
          <a:p>
            <a:pPr indent="-342900" lvl="0" marL="457200" rtl="0">
              <a:spcBef>
                <a:spcPts val="0"/>
              </a:spcBef>
              <a:spcAft>
                <a:spcPts val="0"/>
              </a:spcAft>
              <a:buSzPts val="1800"/>
              <a:buChar char="●"/>
            </a:pPr>
            <a:r>
              <a:rPr lang="en"/>
              <a:t>Spring Boot - </a:t>
            </a:r>
            <a:r>
              <a:rPr lang="en"/>
              <a:t>an application framework and inversion of control container for the Java platform</a:t>
            </a:r>
            <a:endParaRPr/>
          </a:p>
          <a:p>
            <a:pPr indent="-342900" lvl="0" marL="457200" rtl="0">
              <a:spcBef>
                <a:spcPts val="0"/>
              </a:spcBef>
              <a:spcAft>
                <a:spcPts val="0"/>
              </a:spcAft>
              <a:buSzPts val="1800"/>
              <a:buChar char="●"/>
            </a:pPr>
            <a:r>
              <a:rPr lang="en"/>
              <a:t>To implement our proof of concept we used Java, JSON, and XML.</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Concluding Remarks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team researched multiple technologies used for caching data in-memory. We compared and contrast these technologies to find the most suitable technology for our proof of concept. </a:t>
            </a:r>
            <a:endParaRPr/>
          </a:p>
          <a:p>
            <a:pPr indent="0" lvl="0" marL="0">
              <a:spcBef>
                <a:spcPts val="1600"/>
              </a:spcBef>
              <a:spcAft>
                <a:spcPts val="1600"/>
              </a:spcAft>
              <a:buNone/>
            </a:pPr>
            <a:r>
              <a:rPr lang="en"/>
              <a:t>We concluded that Gemfire and Hazelcast were the best technologies because they meet the speed, load balancing, and failover requirements specified by our client.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