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Shape 91"/>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2" name="Shape 92"/>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Shape 13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1" name="Shape 13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Shape 80"/>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Shape 3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Shape 42"/>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Shape 60"/>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1524000" y="2319247"/>
            <a:ext cx="9144000" cy="18003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lang="en-US"/>
              <a:t>Gemfire/Geode </a:t>
            </a:r>
            <a:r>
              <a:rPr b="0" i="0" lang="en-US" sz="6000" u="none" cap="none" strike="noStrike">
                <a:solidFill>
                  <a:schemeClr val="dk1"/>
                </a:solidFill>
                <a:latin typeface="Calibri"/>
                <a:ea typeface="Calibri"/>
                <a:cs typeface="Calibri"/>
                <a:sym typeface="Calibri"/>
              </a:rPr>
              <a:t>Cache Evaluation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Gemfire Design</a:t>
            </a:r>
            <a:endParaRPr/>
          </a:p>
        </p:txBody>
      </p:sp>
      <p:sp>
        <p:nvSpPr>
          <p:cNvPr id="95" name="Shape 95"/>
          <p:cNvSpPr txBox="1"/>
          <p:nvPr>
            <p:ph idx="1" type="body"/>
          </p:nvPr>
        </p:nvSpPr>
        <p:spPr>
          <a:xfrm>
            <a:off x="838200" y="1825625"/>
            <a:ext cx="7284000" cy="47637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lang="en-US"/>
              <a:t>Gemfire works using a client-server model built on providing fast, reliable data to applications.  Servers in the cluster are partitioned together and are exact copies of each other to provide the redundancy and load balancing needed to meet the higher performance requirements of the industry.</a:t>
            </a:r>
            <a:endParaRPr/>
          </a:p>
        </p:txBody>
      </p:sp>
      <p:sp>
        <p:nvSpPr>
          <p:cNvPr id="96" name="Shape 96"/>
          <p:cNvSpPr/>
          <p:nvPr/>
        </p:nvSpPr>
        <p:spPr>
          <a:xfrm>
            <a:off x="8408775" y="623307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8408775" y="608067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8408775" y="592827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8408775" y="576982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a:off x="8360250" y="3916950"/>
            <a:ext cx="981000" cy="1136400"/>
          </a:xfrm>
          <a:prstGeom prst="can">
            <a:avLst>
              <a:gd fmla="val 982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US"/>
              <a:t>GEM Server</a:t>
            </a:r>
            <a:endParaRPr/>
          </a:p>
        </p:txBody>
      </p:sp>
      <p:sp>
        <p:nvSpPr>
          <p:cNvPr id="101" name="Shape 101"/>
          <p:cNvSpPr/>
          <p:nvPr/>
        </p:nvSpPr>
        <p:spPr>
          <a:xfrm>
            <a:off x="8408775" y="561742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8408775" y="546502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a:off x="9627975" y="623307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9627975" y="608067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9627975" y="592827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9627975" y="576982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9579450" y="3916950"/>
            <a:ext cx="981000" cy="1136400"/>
          </a:xfrm>
          <a:prstGeom prst="can">
            <a:avLst>
              <a:gd fmla="val 982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GEM Server</a:t>
            </a:r>
            <a:endParaRPr/>
          </a:p>
        </p:txBody>
      </p:sp>
      <p:sp>
        <p:nvSpPr>
          <p:cNvPr id="108" name="Shape 108"/>
          <p:cNvSpPr/>
          <p:nvPr/>
        </p:nvSpPr>
        <p:spPr>
          <a:xfrm>
            <a:off x="9627975" y="561742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9627975" y="546502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a:off x="10847175" y="623307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10847175" y="608067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a:off x="10847175" y="592827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10847175" y="576982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10798650" y="3916950"/>
            <a:ext cx="981000" cy="1136400"/>
          </a:xfrm>
          <a:prstGeom prst="can">
            <a:avLst>
              <a:gd fmla="val 982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GEM Server</a:t>
            </a:r>
            <a:endParaRPr/>
          </a:p>
        </p:txBody>
      </p:sp>
      <p:sp>
        <p:nvSpPr>
          <p:cNvPr id="115" name="Shape 115"/>
          <p:cNvSpPr/>
          <p:nvPr/>
        </p:nvSpPr>
        <p:spPr>
          <a:xfrm>
            <a:off x="10847175" y="561742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10847175" y="5465025"/>
            <a:ext cx="883950" cy="2039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7" name="Shape 117"/>
          <p:cNvCxnSpPr>
            <a:stCxn id="102" idx="1"/>
            <a:endCxn id="100" idx="3"/>
          </p:cNvCxnSpPr>
          <p:nvPr/>
        </p:nvCxnSpPr>
        <p:spPr>
          <a:xfrm rot="10800000">
            <a:off x="8850750" y="5053425"/>
            <a:ext cx="0" cy="411600"/>
          </a:xfrm>
          <a:prstGeom prst="straightConnector1">
            <a:avLst/>
          </a:prstGeom>
          <a:noFill/>
          <a:ln cap="flat" cmpd="sng" w="9525">
            <a:solidFill>
              <a:schemeClr val="dk2"/>
            </a:solidFill>
            <a:prstDash val="solid"/>
            <a:round/>
            <a:headEnd len="med" w="med" type="none"/>
            <a:tailEnd len="med" w="med" type="triangle"/>
          </a:ln>
        </p:spPr>
      </p:cxnSp>
      <p:cxnSp>
        <p:nvCxnSpPr>
          <p:cNvPr id="118" name="Shape 118"/>
          <p:cNvCxnSpPr>
            <a:endCxn id="107" idx="3"/>
          </p:cNvCxnSpPr>
          <p:nvPr/>
        </p:nvCxnSpPr>
        <p:spPr>
          <a:xfrm rot="10800000">
            <a:off x="10069950" y="5053350"/>
            <a:ext cx="9000" cy="417600"/>
          </a:xfrm>
          <a:prstGeom prst="straightConnector1">
            <a:avLst/>
          </a:prstGeom>
          <a:noFill/>
          <a:ln cap="flat" cmpd="sng" w="9525">
            <a:solidFill>
              <a:schemeClr val="dk2"/>
            </a:solidFill>
            <a:prstDash val="solid"/>
            <a:round/>
            <a:headEnd len="med" w="med" type="none"/>
            <a:tailEnd len="med" w="med" type="triangle"/>
          </a:ln>
        </p:spPr>
      </p:cxnSp>
      <p:cxnSp>
        <p:nvCxnSpPr>
          <p:cNvPr id="119" name="Shape 119"/>
          <p:cNvCxnSpPr>
            <a:stCxn id="116" idx="1"/>
            <a:endCxn id="114" idx="3"/>
          </p:cNvCxnSpPr>
          <p:nvPr/>
        </p:nvCxnSpPr>
        <p:spPr>
          <a:xfrm rot="10800000">
            <a:off x="11289150" y="5053425"/>
            <a:ext cx="0" cy="411600"/>
          </a:xfrm>
          <a:prstGeom prst="straightConnector1">
            <a:avLst/>
          </a:prstGeom>
          <a:noFill/>
          <a:ln cap="flat" cmpd="sng" w="9525">
            <a:solidFill>
              <a:schemeClr val="dk2"/>
            </a:solidFill>
            <a:prstDash val="solid"/>
            <a:round/>
            <a:headEnd len="med" w="med" type="none"/>
            <a:tailEnd len="med" w="med" type="triangle"/>
          </a:ln>
        </p:spPr>
      </p:cxnSp>
      <p:cxnSp>
        <p:nvCxnSpPr>
          <p:cNvPr id="120" name="Shape 120"/>
          <p:cNvCxnSpPr>
            <a:stCxn id="100" idx="4"/>
            <a:endCxn id="107" idx="2"/>
          </p:cNvCxnSpPr>
          <p:nvPr/>
        </p:nvCxnSpPr>
        <p:spPr>
          <a:xfrm>
            <a:off x="9341250" y="4485150"/>
            <a:ext cx="238200" cy="0"/>
          </a:xfrm>
          <a:prstGeom prst="straightConnector1">
            <a:avLst/>
          </a:prstGeom>
          <a:noFill/>
          <a:ln cap="flat" cmpd="sng" w="9525">
            <a:solidFill>
              <a:schemeClr val="dk2"/>
            </a:solidFill>
            <a:prstDash val="solid"/>
            <a:round/>
            <a:headEnd len="med" w="med" type="triangle"/>
            <a:tailEnd len="med" w="med" type="triangle"/>
          </a:ln>
        </p:spPr>
      </p:cxnSp>
      <p:cxnSp>
        <p:nvCxnSpPr>
          <p:cNvPr id="121" name="Shape 121"/>
          <p:cNvCxnSpPr>
            <a:stCxn id="107" idx="4"/>
            <a:endCxn id="114" idx="2"/>
          </p:cNvCxnSpPr>
          <p:nvPr/>
        </p:nvCxnSpPr>
        <p:spPr>
          <a:xfrm>
            <a:off x="10560450" y="4485150"/>
            <a:ext cx="238200" cy="0"/>
          </a:xfrm>
          <a:prstGeom prst="straightConnector1">
            <a:avLst/>
          </a:prstGeom>
          <a:noFill/>
          <a:ln cap="flat" cmpd="sng" w="9525">
            <a:solidFill>
              <a:schemeClr val="dk2"/>
            </a:solidFill>
            <a:prstDash val="solid"/>
            <a:round/>
            <a:headEnd len="med" w="med" type="triangle"/>
            <a:tailEnd len="med" w="med" type="triangle"/>
          </a:ln>
        </p:spPr>
      </p:cxnSp>
      <p:sp>
        <p:nvSpPr>
          <p:cNvPr id="122" name="Shape 122"/>
          <p:cNvSpPr/>
          <p:nvPr/>
        </p:nvSpPr>
        <p:spPr>
          <a:xfrm>
            <a:off x="8360250" y="2443588"/>
            <a:ext cx="981000" cy="1136400"/>
          </a:xfrm>
          <a:prstGeom prst="can">
            <a:avLst>
              <a:gd fmla="val 982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GEM Client</a:t>
            </a:r>
            <a:endParaRPr/>
          </a:p>
        </p:txBody>
      </p:sp>
      <p:sp>
        <p:nvSpPr>
          <p:cNvPr id="123" name="Shape 123"/>
          <p:cNvSpPr/>
          <p:nvPr/>
        </p:nvSpPr>
        <p:spPr>
          <a:xfrm>
            <a:off x="9583950" y="2443588"/>
            <a:ext cx="981000" cy="1136400"/>
          </a:xfrm>
          <a:prstGeom prst="can">
            <a:avLst>
              <a:gd fmla="val 982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GEM Client</a:t>
            </a:r>
            <a:endParaRPr/>
          </a:p>
        </p:txBody>
      </p:sp>
      <p:sp>
        <p:nvSpPr>
          <p:cNvPr id="124" name="Shape 124"/>
          <p:cNvSpPr/>
          <p:nvPr/>
        </p:nvSpPr>
        <p:spPr>
          <a:xfrm>
            <a:off x="10798650" y="2443575"/>
            <a:ext cx="981000" cy="1136400"/>
          </a:xfrm>
          <a:prstGeom prst="can">
            <a:avLst>
              <a:gd fmla="val 982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GEM Client</a:t>
            </a:r>
            <a:endParaRPr/>
          </a:p>
        </p:txBody>
      </p:sp>
      <p:cxnSp>
        <p:nvCxnSpPr>
          <p:cNvPr id="125" name="Shape 125"/>
          <p:cNvCxnSpPr>
            <a:stCxn id="100" idx="1"/>
            <a:endCxn id="122" idx="3"/>
          </p:cNvCxnSpPr>
          <p:nvPr/>
        </p:nvCxnSpPr>
        <p:spPr>
          <a:xfrm rot="10800000">
            <a:off x="8850750" y="3580050"/>
            <a:ext cx="0" cy="336900"/>
          </a:xfrm>
          <a:prstGeom prst="straightConnector1">
            <a:avLst/>
          </a:prstGeom>
          <a:noFill/>
          <a:ln cap="flat" cmpd="sng" w="9525">
            <a:solidFill>
              <a:schemeClr val="dk2"/>
            </a:solidFill>
            <a:prstDash val="solid"/>
            <a:round/>
            <a:headEnd len="med" w="med" type="none"/>
            <a:tailEnd len="med" w="med" type="triangle"/>
          </a:ln>
        </p:spPr>
      </p:cxnSp>
      <p:cxnSp>
        <p:nvCxnSpPr>
          <p:cNvPr id="126" name="Shape 126"/>
          <p:cNvCxnSpPr>
            <a:stCxn id="107" idx="1"/>
            <a:endCxn id="123" idx="3"/>
          </p:cNvCxnSpPr>
          <p:nvPr/>
        </p:nvCxnSpPr>
        <p:spPr>
          <a:xfrm flipH="1" rot="10800000">
            <a:off x="10069950" y="3580050"/>
            <a:ext cx="4500" cy="336900"/>
          </a:xfrm>
          <a:prstGeom prst="straightConnector1">
            <a:avLst/>
          </a:prstGeom>
          <a:noFill/>
          <a:ln cap="flat" cmpd="sng" w="9525">
            <a:solidFill>
              <a:schemeClr val="dk2"/>
            </a:solidFill>
            <a:prstDash val="solid"/>
            <a:round/>
            <a:headEnd len="med" w="med" type="none"/>
            <a:tailEnd len="med" w="med" type="triangle"/>
          </a:ln>
        </p:spPr>
      </p:cxnSp>
      <p:cxnSp>
        <p:nvCxnSpPr>
          <p:cNvPr id="127" name="Shape 127"/>
          <p:cNvCxnSpPr>
            <a:endCxn id="124" idx="3"/>
          </p:cNvCxnSpPr>
          <p:nvPr/>
        </p:nvCxnSpPr>
        <p:spPr>
          <a:xfrm rot="10800000">
            <a:off x="11289150" y="3579975"/>
            <a:ext cx="0" cy="336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Gemfire Partitioning</a:t>
            </a:r>
            <a:endParaRPr/>
          </a:p>
        </p:txBody>
      </p:sp>
      <p:sp>
        <p:nvSpPr>
          <p:cNvPr id="134" name="Shape 134"/>
          <p:cNvSpPr txBox="1"/>
          <p:nvPr>
            <p:ph idx="1" type="body"/>
          </p:nvPr>
        </p:nvSpPr>
        <p:spPr>
          <a:xfrm>
            <a:off x="838200" y="1825625"/>
            <a:ext cx="6699300" cy="43512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lang="en-US"/>
              <a:t>Servers are grouped together into logical partitions used to store data. GemFire automatically determines the physical location of data in the members that host a partitioned region’s data. GemFire breaks partitioned region data into units of storage known as buckets and stores each bucket in a region host member. Buckets are distributed in accordance to the member’s region attribute settings.</a:t>
            </a:r>
            <a:endParaRPr/>
          </a:p>
        </p:txBody>
      </p:sp>
      <p:pic>
        <p:nvPicPr>
          <p:cNvPr id="135" name="Shape 135"/>
          <p:cNvPicPr preferRelativeResize="0"/>
          <p:nvPr/>
        </p:nvPicPr>
        <p:blipFill>
          <a:blip r:embed="rId3">
            <a:alphaModFix/>
          </a:blip>
          <a:stretch>
            <a:fillRect/>
          </a:stretch>
        </p:blipFill>
        <p:spPr>
          <a:xfrm>
            <a:off x="7537400" y="1610100"/>
            <a:ext cx="4572084" cy="4862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Data Design</a:t>
            </a:r>
            <a:endParaRPr/>
          </a:p>
        </p:txBody>
      </p:sp>
      <p:sp>
        <p:nvSpPr>
          <p:cNvPr id="141" name="Shape 141"/>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lang="en-US"/>
              <a:t>GemFire will automatically optimize how data is distributed across nodes to optimize latency and usage of system resources. Administrators and developers can also configure partitioning and replication of data to further optimize application response time. GemFire will appropriately direct processing operations on data to the specific nodes where data resides in order to reduce latency and network traffic.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Performance</a:t>
            </a:r>
            <a:endParaRPr/>
          </a:p>
        </p:txBody>
      </p:sp>
      <p:sp>
        <p:nvSpPr>
          <p:cNvPr id="147" name="Shape 147"/>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lang="en-US"/>
              <a:t>Tests were conducted using small, consistent workloads to gather performance data in order to make estimations on the required infrastructure.  The following data was extracted from a benchmark on a AWS r4.xlarge:</a:t>
            </a:r>
            <a:endParaRPr/>
          </a:p>
          <a:p>
            <a:pPr indent="0" lvl="0" marL="0">
              <a:spcBef>
                <a:spcPts val="1000"/>
              </a:spcBef>
              <a:spcAft>
                <a:spcPts val="0"/>
              </a:spcAft>
              <a:buNone/>
            </a:pPr>
            <a:r>
              <a:t/>
            </a:r>
            <a:endParaRPr/>
          </a:p>
          <a:p>
            <a:pPr indent="0" lvl="0" marL="0">
              <a:spcBef>
                <a:spcPts val="1000"/>
              </a:spcBef>
              <a:spcAft>
                <a:spcPts val="0"/>
              </a:spcAft>
              <a:buNone/>
            </a:pPr>
            <a:r>
              <a:rPr b="1" lang="en-US"/>
              <a:t>Throughput(ops/sec):</a:t>
            </a:r>
            <a:r>
              <a:rPr lang="en-US"/>
              <a:t> 363.10820624546113	</a:t>
            </a:r>
            <a:endParaRPr/>
          </a:p>
          <a:p>
            <a:pPr indent="0" lvl="0" marL="0">
              <a:spcBef>
                <a:spcPts val="1000"/>
              </a:spcBef>
              <a:spcAft>
                <a:spcPts val="0"/>
              </a:spcAft>
              <a:buNone/>
            </a:pPr>
            <a:r>
              <a:rPr b="1" lang="en-US"/>
              <a:t>Average Latency(us):</a:t>
            </a:r>
            <a:r>
              <a:rPr lang="en-US"/>
              <a:t> 1204.801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Costing High Level Summary</a:t>
            </a:r>
            <a:endParaRPr/>
          </a:p>
        </p:txBody>
      </p:sp>
      <p:sp>
        <p:nvSpPr>
          <p:cNvPr id="153" name="Shape 153"/>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b="1" lang="en-US"/>
              <a:t>Software:</a:t>
            </a:r>
            <a:r>
              <a:rPr lang="en-US"/>
              <a:t> Gemfire is not free of charge, but the open source version, Apache Geode, comes with the same set of features and performance as the paid version (business model based off of support).</a:t>
            </a:r>
            <a:endParaRPr/>
          </a:p>
          <a:p>
            <a:pPr indent="0" lvl="0" marL="0">
              <a:spcBef>
                <a:spcPts val="1000"/>
              </a:spcBef>
              <a:spcAft>
                <a:spcPts val="0"/>
              </a:spcAft>
              <a:buNone/>
            </a:pPr>
            <a:r>
              <a:rPr b="1" lang="en-US"/>
              <a:t>Infrastructure:</a:t>
            </a:r>
            <a:r>
              <a:rPr lang="en-US"/>
              <a:t> AWS r4.xlarge instances offer memory optimized solutions for a fraction of the cost of t2.</a:t>
            </a:r>
            <a:endParaRPr/>
          </a:p>
          <a:p>
            <a:pPr indent="0" lvl="0" marL="0">
              <a:spcBef>
                <a:spcPts val="1000"/>
              </a:spcBef>
              <a:spcAft>
                <a:spcPts val="0"/>
              </a:spcAft>
              <a:buNone/>
            </a:pPr>
            <a:r>
              <a:rPr b="1" lang="en-US"/>
              <a:t>Development:</a:t>
            </a:r>
            <a:r>
              <a:rPr lang="en-US"/>
              <a:t> Due to the Redis adapter, development time is minimized.</a:t>
            </a:r>
            <a:endParaRPr/>
          </a:p>
          <a:p>
            <a:pPr indent="0" lvl="0" marL="0">
              <a:spcBef>
                <a:spcPts val="1000"/>
              </a:spcBef>
              <a:spcAft>
                <a:spcPts val="0"/>
              </a:spcAft>
              <a:buNone/>
            </a:pPr>
            <a:r>
              <a:rPr b="1" lang="en-US"/>
              <a:t>Support:</a:t>
            </a:r>
            <a:r>
              <a:rPr lang="en-US"/>
              <a:t> Two teams should be able to handle BAU support for the app. One team focused on new feature development and the other on production deployments and Production Support.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t/>
            </a:r>
            <a:endParaRPr/>
          </a:p>
        </p:txBody>
      </p:sp>
      <p:pic>
        <p:nvPicPr>
          <p:cNvPr id="161" name="Shape 161"/>
          <p:cNvPicPr preferRelativeResize="0"/>
          <p:nvPr/>
        </p:nvPicPr>
        <p:blipFill>
          <a:blip r:embed="rId3">
            <a:alphaModFix/>
          </a:blip>
          <a:stretch>
            <a:fillRect/>
          </a:stretch>
        </p:blipFill>
        <p:spPr>
          <a:xfrm>
            <a:off x="0" y="66675"/>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