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9"/>
  </p:normalViewPr>
  <p:slideViewPr>
    <p:cSldViewPr snapToGrid="0" snapToObjects="1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1359A-FEAF-7445-B6B4-15542E9B006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48FDE-3C92-B94B-AAA1-5279A1328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47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48FDE-3C92-B94B-AAA1-5279A13283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0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48FDE-3C92-B94B-AAA1-5279A13283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7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EAF6-E1DF-244B-BFB3-AB46ABCF5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85589-528D-B042-9A0D-5432D0D11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33B49-E404-9C45-9BF0-B87677CB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2A4B-90FF-5746-84C9-7D093EF9AB6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ED56D-004E-714C-96CB-4EC20069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336E1-36A6-5F40-A229-76E5F124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4087-B83C-C747-8474-2A05613B8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7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9073-8032-4445-AA49-62A2F650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533CF-5885-AD47-9E32-391553936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D057D-338B-0747-9BAB-973E02B6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2A4B-90FF-5746-84C9-7D093EF9AB6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9EA22-3939-4241-B2D8-05DA66E2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1B6BA-A8A5-6648-A194-F3F9B9F0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4087-B83C-C747-8474-2A05613B8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0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8BC76-7F4E-7E4A-92D3-54282E8CD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CB2D4-5A84-CA49-B916-DEF815C4D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A7545-30A1-6047-B2DE-C0638710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2A4B-90FF-5746-84C9-7D093EF9AB6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4C128-8900-1A4F-8BA7-567846DA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36B5D-C8E7-554E-86C7-78E6CF8E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4087-B83C-C747-8474-2A05613B8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1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C56A-4063-194D-B322-E7DC8C6F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883E7-8482-6C4F-8001-19404DDB6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8B12C-A9D4-B846-9BB7-9614ECF2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2A4B-90FF-5746-84C9-7D093EF9AB6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E0701-11DF-4846-93C1-69B7F891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A6557-DEB7-0247-BBA5-42E713FE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4087-B83C-C747-8474-2A05613B8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7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3FC3-FADA-EF40-9E4B-36EC275B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2049A-1495-A94A-A3BD-0AE17DF57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0121C-7A7A-3844-B4FA-B42CF9DE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2A4B-90FF-5746-84C9-7D093EF9AB6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83554-73D7-5E48-987D-3D7DF767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1D947-B2E1-D24E-B551-2CE404A9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4087-B83C-C747-8474-2A05613B8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6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2B0C-53EB-DB45-BE13-3A11CFED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FBE91-5B13-3D45-AC3E-AB56E6427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E5CA8-00CB-744C-908B-1EF391A55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729EE-AB25-B349-BB67-4949980F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2A4B-90FF-5746-84C9-7D093EF9AB6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7AF53-BC5A-E646-ADEA-59F8FABC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24D95-57C8-3F47-9DCA-374BB83C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4087-B83C-C747-8474-2A05613B8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4E15-FD4C-EB49-819E-DF54EF27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75511-7520-8249-BCAB-BFDDA9094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C1E3B-EB34-EB42-B28C-EC08B1C9C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15AE5-F575-404F-BF1F-F02740FBB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FCB2C-DEBA-F148-BD5C-01B89C547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61B4F-AE6E-EE44-BDB7-28E0AA98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2A4B-90FF-5746-84C9-7D093EF9AB6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B55C7-4C67-BA4B-92B5-527362EE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6E444-88B5-F546-A57A-BFC9C891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4087-B83C-C747-8474-2A05613B8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3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9157-B49E-BD43-B8DE-9A036F47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5A148-6E53-1249-9CEE-374AB9F8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2A4B-90FF-5746-84C9-7D093EF9AB6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EC2CD-EA45-634F-9C5A-9619368F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53122-02E4-8141-975C-281C6AC2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4087-B83C-C747-8474-2A05613B8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9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B6050-2169-204E-AE36-C071339F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2A4B-90FF-5746-84C9-7D093EF9AB6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ADD1D-6A89-AA4C-AE0E-48DEE97D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69BFD-9F57-1445-A9B2-9801E69B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4087-B83C-C747-8474-2A05613B8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BFDE-0B2E-3047-B479-923D3549B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75C9D-AFED-1D44-A25F-2065918F1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3E304-6A92-1E4A-96A3-44D7CF023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35B02-6241-2447-AF38-D02E9688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2A4B-90FF-5746-84C9-7D093EF9AB6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57DCD-6A7F-9D4A-B9C3-EF05795F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771CD-A2B1-BC4D-82C7-8005EDAE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4087-B83C-C747-8474-2A05613B8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7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CA62-FEBC-AC4C-A3C0-4D4C7CDB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50596-AC12-224F-88EC-24D9247CE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FC166-ADAB-9947-9705-AE3289429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F4E94-FCED-0F49-933A-89A2520D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2A4B-90FF-5746-84C9-7D093EF9AB6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7B4E2-03E3-4A47-8E5E-ED4D39D5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28938-986D-7D47-971E-1A457959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4087-B83C-C747-8474-2A05613B8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8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91ECA8-8E0D-D744-8FB1-EC139DCE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0D3CD-362D-1247-9400-6EEFD9080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9D00-FE10-C548-AF77-C13E01652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22A4B-90FF-5746-84C9-7D093EF9AB6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F0E08-D729-0C4B-B35B-54D6F164D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9C58-47E8-F948-BB26-6E293CD19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F4087-B83C-C747-8474-2A05613B8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9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BA9E-7B05-D543-826A-EEAF5947E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Hazelcast</a:t>
            </a:r>
            <a:r>
              <a:rPr lang="en-US" dirty="0"/>
              <a:t> Cache Evaluation</a:t>
            </a:r>
          </a:p>
        </p:txBody>
      </p:sp>
    </p:spTree>
    <p:extLst>
      <p:ext uri="{BB962C8B-B14F-4D97-AF65-F5344CB8AC3E}">
        <p14:creationId xmlns:p14="http://schemas.microsoft.com/office/powerpoint/2010/main" val="249440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CF1A6FA8-8E9C-704E-9502-1B55793FB5D2}"/>
              </a:ext>
            </a:extLst>
          </p:cNvPr>
          <p:cNvSpPr/>
          <p:nvPr/>
        </p:nvSpPr>
        <p:spPr>
          <a:xfrm>
            <a:off x="3091813" y="2415538"/>
            <a:ext cx="1108710" cy="1026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C0739A7-0D66-1C44-AA51-8D5B34B18693}"/>
              </a:ext>
            </a:extLst>
          </p:cNvPr>
          <p:cNvSpPr/>
          <p:nvPr/>
        </p:nvSpPr>
        <p:spPr>
          <a:xfrm>
            <a:off x="2814637" y="2758439"/>
            <a:ext cx="1108710" cy="1026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CC829D0-3EA7-3941-9521-26CA08831634}"/>
              </a:ext>
            </a:extLst>
          </p:cNvPr>
          <p:cNvSpPr/>
          <p:nvPr/>
        </p:nvSpPr>
        <p:spPr>
          <a:xfrm>
            <a:off x="2517457" y="3101340"/>
            <a:ext cx="1108710" cy="1026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C9411B1-4E1A-434A-B965-6D2D73D3B636}"/>
              </a:ext>
            </a:extLst>
          </p:cNvPr>
          <p:cNvSpPr/>
          <p:nvPr/>
        </p:nvSpPr>
        <p:spPr>
          <a:xfrm>
            <a:off x="2148840" y="3442333"/>
            <a:ext cx="1108710" cy="1026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90DC1D4-0ADA-BA4F-9768-E7907D5BCB71}"/>
              </a:ext>
            </a:extLst>
          </p:cNvPr>
          <p:cNvSpPr/>
          <p:nvPr/>
        </p:nvSpPr>
        <p:spPr>
          <a:xfrm>
            <a:off x="1963102" y="3785234"/>
            <a:ext cx="1108710" cy="1026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E4BADFF6-0A9D-3543-9626-CDB9A2221D64}"/>
              </a:ext>
            </a:extLst>
          </p:cNvPr>
          <p:cNvSpPr/>
          <p:nvPr/>
        </p:nvSpPr>
        <p:spPr>
          <a:xfrm>
            <a:off x="7126606" y="836213"/>
            <a:ext cx="4143375" cy="5212239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DAEB73B-A107-1541-8143-44B3CA4B65E3}"/>
              </a:ext>
            </a:extLst>
          </p:cNvPr>
          <p:cNvSpPr txBox="1"/>
          <p:nvPr/>
        </p:nvSpPr>
        <p:spPr>
          <a:xfrm>
            <a:off x="8172450" y="1031399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Hazelcast</a:t>
            </a:r>
            <a:r>
              <a:rPr lang="en-US" dirty="0"/>
              <a:t> Cluster</a:t>
            </a:r>
          </a:p>
        </p:txBody>
      </p:sp>
      <p:sp>
        <p:nvSpPr>
          <p:cNvPr id="98" name="Can 97">
            <a:extLst>
              <a:ext uri="{FF2B5EF4-FFF2-40B4-BE49-F238E27FC236}">
                <a16:creationId xmlns:a16="http://schemas.microsoft.com/office/drawing/2014/main" id="{E113049D-BA52-A14A-8DB9-C5DAED7F8268}"/>
              </a:ext>
            </a:extLst>
          </p:cNvPr>
          <p:cNvSpPr/>
          <p:nvPr/>
        </p:nvSpPr>
        <p:spPr>
          <a:xfrm>
            <a:off x="7586663" y="1814513"/>
            <a:ext cx="1128712" cy="14573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HZ Node</a:t>
            </a:r>
          </a:p>
        </p:txBody>
      </p:sp>
      <p:sp>
        <p:nvSpPr>
          <p:cNvPr id="99" name="Can 98">
            <a:extLst>
              <a:ext uri="{FF2B5EF4-FFF2-40B4-BE49-F238E27FC236}">
                <a16:creationId xmlns:a16="http://schemas.microsoft.com/office/drawing/2014/main" id="{DFDADFEC-9D12-0344-BE5B-ED08EBACD10F}"/>
              </a:ext>
            </a:extLst>
          </p:cNvPr>
          <p:cNvSpPr/>
          <p:nvPr/>
        </p:nvSpPr>
        <p:spPr>
          <a:xfrm>
            <a:off x="9428322" y="1814513"/>
            <a:ext cx="1128712" cy="14573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HZ Node</a:t>
            </a:r>
          </a:p>
        </p:txBody>
      </p:sp>
      <p:sp>
        <p:nvSpPr>
          <p:cNvPr id="100" name="Can 99">
            <a:extLst>
              <a:ext uri="{FF2B5EF4-FFF2-40B4-BE49-F238E27FC236}">
                <a16:creationId xmlns:a16="http://schemas.microsoft.com/office/drawing/2014/main" id="{B9664CC4-D10B-144F-B30C-D26400B96846}"/>
              </a:ext>
            </a:extLst>
          </p:cNvPr>
          <p:cNvSpPr/>
          <p:nvPr/>
        </p:nvSpPr>
        <p:spPr>
          <a:xfrm>
            <a:off x="8633937" y="3931482"/>
            <a:ext cx="1128712" cy="14573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HZ Node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B0D4C10-8087-B348-AE86-1D495DD50182}"/>
              </a:ext>
            </a:extLst>
          </p:cNvPr>
          <p:cNvSpPr txBox="1"/>
          <p:nvPr/>
        </p:nvSpPr>
        <p:spPr>
          <a:xfrm>
            <a:off x="700088" y="585788"/>
            <a:ext cx="435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Hazelcast</a:t>
            </a:r>
            <a:r>
              <a:rPr lang="en-US" dirty="0"/>
              <a:t> Design – Client Server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F2E25E1-67E6-F14C-841B-518DCD1CA2A0}"/>
              </a:ext>
            </a:extLst>
          </p:cNvPr>
          <p:cNvCxnSpPr/>
          <p:nvPr/>
        </p:nvCxnSpPr>
        <p:spPr>
          <a:xfrm>
            <a:off x="8348187" y="3357084"/>
            <a:ext cx="285750" cy="489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DD97B33-E3A9-3845-9400-976A67519373}"/>
              </a:ext>
            </a:extLst>
          </p:cNvPr>
          <p:cNvCxnSpPr>
            <a:cxnSpLocks/>
          </p:cNvCxnSpPr>
          <p:nvPr/>
        </p:nvCxnSpPr>
        <p:spPr>
          <a:xfrm flipH="1">
            <a:off x="9729076" y="3357084"/>
            <a:ext cx="183594" cy="502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9F05D75-BD5E-7D43-87E5-5EB8FEA71432}"/>
              </a:ext>
            </a:extLst>
          </p:cNvPr>
          <p:cNvCxnSpPr>
            <a:cxnSpLocks/>
          </p:cNvCxnSpPr>
          <p:nvPr/>
        </p:nvCxnSpPr>
        <p:spPr>
          <a:xfrm flipH="1">
            <a:off x="8815388" y="2643188"/>
            <a:ext cx="4143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AD10D0-E70B-DB46-8E5D-5FB2CDFCBB86}"/>
              </a:ext>
            </a:extLst>
          </p:cNvPr>
          <p:cNvCxnSpPr/>
          <p:nvPr/>
        </p:nvCxnSpPr>
        <p:spPr>
          <a:xfrm>
            <a:off x="4869180" y="3442333"/>
            <a:ext cx="1645920" cy="0"/>
          </a:xfrm>
          <a:prstGeom prst="straightConnector1">
            <a:avLst/>
          </a:prstGeom>
          <a:ln w="984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AC33E8B-F9F2-4D4C-8997-55788A1DA2CB}"/>
              </a:ext>
            </a:extLst>
          </p:cNvPr>
          <p:cNvSpPr txBox="1"/>
          <p:nvPr/>
        </p:nvSpPr>
        <p:spPr>
          <a:xfrm>
            <a:off x="585788" y="5388805"/>
            <a:ext cx="5357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server model allows easier management of cache updates while reads are happening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44986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D50DA-AE61-7949-8AC3-F23B2803837C}"/>
              </a:ext>
            </a:extLst>
          </p:cNvPr>
          <p:cNvSpPr/>
          <p:nvPr/>
        </p:nvSpPr>
        <p:spPr>
          <a:xfrm>
            <a:off x="4529138" y="2714625"/>
            <a:ext cx="3343275" cy="2671764"/>
          </a:xfrm>
          <a:prstGeom prst="rect">
            <a:avLst/>
          </a:prstGeom>
          <a:solidFill>
            <a:schemeClr val="tx2">
              <a:lumMod val="20000"/>
              <a:lumOff val="80000"/>
              <a:alpha val="64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A7FF1-422C-4B40-824B-E67D00856D80}"/>
              </a:ext>
            </a:extLst>
          </p:cNvPr>
          <p:cNvSpPr txBox="1"/>
          <p:nvPr/>
        </p:nvSpPr>
        <p:spPr>
          <a:xfrm>
            <a:off x="340052" y="159305"/>
            <a:ext cx="319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Cluster:</a:t>
            </a:r>
          </a:p>
          <a:p>
            <a:r>
              <a:rPr lang="en-US" dirty="0"/>
              <a:t>Partitions (Pt): 9</a:t>
            </a:r>
          </a:p>
          <a:p>
            <a:r>
              <a:rPr lang="en-US" dirty="0"/>
              <a:t>Operational Threads: 2</a:t>
            </a:r>
          </a:p>
          <a:p>
            <a:r>
              <a:rPr lang="en-US" dirty="0"/>
              <a:t>Memory: 32gb/node</a:t>
            </a:r>
          </a:p>
          <a:p>
            <a:r>
              <a:rPr lang="en-US" dirty="0"/>
              <a:t>Nodes: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F3D409-D480-8A4D-9CDF-359460250DDD}"/>
              </a:ext>
            </a:extLst>
          </p:cNvPr>
          <p:cNvSpPr/>
          <p:nvPr/>
        </p:nvSpPr>
        <p:spPr>
          <a:xfrm>
            <a:off x="623888" y="2714625"/>
            <a:ext cx="3343275" cy="2671764"/>
          </a:xfrm>
          <a:prstGeom prst="rect">
            <a:avLst/>
          </a:prstGeom>
          <a:solidFill>
            <a:schemeClr val="tx2">
              <a:lumMod val="20000"/>
              <a:lumOff val="80000"/>
              <a:alpha val="64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3EA12-CE12-BB4A-9272-087D0C5D96FB}"/>
              </a:ext>
            </a:extLst>
          </p:cNvPr>
          <p:cNvSpPr/>
          <p:nvPr/>
        </p:nvSpPr>
        <p:spPr>
          <a:xfrm>
            <a:off x="8434388" y="2714625"/>
            <a:ext cx="3343275" cy="2671764"/>
          </a:xfrm>
          <a:prstGeom prst="rect">
            <a:avLst/>
          </a:prstGeom>
          <a:solidFill>
            <a:schemeClr val="tx2">
              <a:lumMod val="20000"/>
              <a:lumOff val="80000"/>
              <a:alpha val="64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D00D59-28E3-EF4D-A41A-AC3B56898564}"/>
              </a:ext>
            </a:extLst>
          </p:cNvPr>
          <p:cNvCxnSpPr/>
          <p:nvPr/>
        </p:nvCxnSpPr>
        <p:spPr>
          <a:xfrm>
            <a:off x="1735931" y="2714625"/>
            <a:ext cx="0" cy="2671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FEC560-4EB0-4B4E-8A46-3E1FEFA95A2D}"/>
              </a:ext>
            </a:extLst>
          </p:cNvPr>
          <p:cNvCxnSpPr/>
          <p:nvPr/>
        </p:nvCxnSpPr>
        <p:spPr>
          <a:xfrm>
            <a:off x="2888455" y="2714625"/>
            <a:ext cx="0" cy="2671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F612B6-4AF5-6642-A99A-8ADD56EB08DC}"/>
              </a:ext>
            </a:extLst>
          </p:cNvPr>
          <p:cNvCxnSpPr/>
          <p:nvPr/>
        </p:nvCxnSpPr>
        <p:spPr>
          <a:xfrm>
            <a:off x="5588794" y="2714625"/>
            <a:ext cx="0" cy="2671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6EE2E8-53A0-F34C-92A4-B78000A6625D}"/>
              </a:ext>
            </a:extLst>
          </p:cNvPr>
          <p:cNvCxnSpPr/>
          <p:nvPr/>
        </p:nvCxnSpPr>
        <p:spPr>
          <a:xfrm>
            <a:off x="6755607" y="2714625"/>
            <a:ext cx="0" cy="2671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ED5398-E98B-AB45-9680-3097E6F2E4EE}"/>
              </a:ext>
            </a:extLst>
          </p:cNvPr>
          <p:cNvCxnSpPr/>
          <p:nvPr/>
        </p:nvCxnSpPr>
        <p:spPr>
          <a:xfrm>
            <a:off x="9494045" y="2714625"/>
            <a:ext cx="0" cy="2671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41C35E-1DDF-6041-B4C5-180CEF47B042}"/>
              </a:ext>
            </a:extLst>
          </p:cNvPr>
          <p:cNvCxnSpPr/>
          <p:nvPr/>
        </p:nvCxnSpPr>
        <p:spPr>
          <a:xfrm>
            <a:off x="10646570" y="2714625"/>
            <a:ext cx="0" cy="2671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70151C-0D05-B746-A16B-6B61F1041C1C}"/>
              </a:ext>
            </a:extLst>
          </p:cNvPr>
          <p:cNvSpPr txBox="1"/>
          <p:nvPr/>
        </p:nvSpPr>
        <p:spPr>
          <a:xfrm>
            <a:off x="825103" y="5186363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Pt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382B7F-EB83-0443-90C3-4068C37EAAC0}"/>
              </a:ext>
            </a:extLst>
          </p:cNvPr>
          <p:cNvSpPr txBox="1"/>
          <p:nvPr/>
        </p:nvSpPr>
        <p:spPr>
          <a:xfrm>
            <a:off x="2015133" y="5186362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Pt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E3D5EB-8491-744B-BD08-9C9D1DB829FA}"/>
              </a:ext>
            </a:extLst>
          </p:cNvPr>
          <p:cNvSpPr txBox="1"/>
          <p:nvPr/>
        </p:nvSpPr>
        <p:spPr>
          <a:xfrm>
            <a:off x="3115865" y="5186361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Pt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584788-09ED-9B41-86AF-9FF7E665559B}"/>
              </a:ext>
            </a:extLst>
          </p:cNvPr>
          <p:cNvSpPr txBox="1"/>
          <p:nvPr/>
        </p:nvSpPr>
        <p:spPr>
          <a:xfrm>
            <a:off x="4795243" y="5157786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Pt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81B309-04CD-5D48-89AC-6EC1C45A11A5}"/>
              </a:ext>
            </a:extLst>
          </p:cNvPr>
          <p:cNvSpPr txBox="1"/>
          <p:nvPr/>
        </p:nvSpPr>
        <p:spPr>
          <a:xfrm>
            <a:off x="5906694" y="5157784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Pt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5B3A53-4E6E-CF4D-97A7-F907E927042D}"/>
              </a:ext>
            </a:extLst>
          </p:cNvPr>
          <p:cNvSpPr txBox="1"/>
          <p:nvPr/>
        </p:nvSpPr>
        <p:spPr>
          <a:xfrm>
            <a:off x="7053265" y="5157783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Pt 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9C2D2F-F0EF-1249-970B-9A3CA4938C3F}"/>
              </a:ext>
            </a:extLst>
          </p:cNvPr>
          <p:cNvSpPr txBox="1"/>
          <p:nvPr/>
        </p:nvSpPr>
        <p:spPr>
          <a:xfrm>
            <a:off x="8700493" y="5157784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Pt 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95F726-9758-824B-B740-F1F414E758D0}"/>
              </a:ext>
            </a:extLst>
          </p:cNvPr>
          <p:cNvSpPr txBox="1"/>
          <p:nvPr/>
        </p:nvSpPr>
        <p:spPr>
          <a:xfrm>
            <a:off x="9791703" y="5157782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Pt 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C61B1B-0FA7-4D49-B175-349BE77E1CCB}"/>
              </a:ext>
            </a:extLst>
          </p:cNvPr>
          <p:cNvSpPr txBox="1"/>
          <p:nvPr/>
        </p:nvSpPr>
        <p:spPr>
          <a:xfrm>
            <a:off x="10889463" y="5157782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Pt 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83C1ED-9F62-E04F-AA8D-2B660309CF90}"/>
              </a:ext>
            </a:extLst>
          </p:cNvPr>
          <p:cNvSpPr txBox="1"/>
          <p:nvPr/>
        </p:nvSpPr>
        <p:spPr>
          <a:xfrm>
            <a:off x="766465" y="2957513"/>
            <a:ext cx="87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10.6gb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AC7821-9663-ED4C-B24A-07E16536FBE4}"/>
              </a:ext>
            </a:extLst>
          </p:cNvPr>
          <p:cNvSpPr txBox="1"/>
          <p:nvPr/>
        </p:nvSpPr>
        <p:spPr>
          <a:xfrm>
            <a:off x="1847254" y="2957513"/>
            <a:ext cx="87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10.6gb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A924E5-15B1-984E-AC98-5AD76E0A1A04}"/>
              </a:ext>
            </a:extLst>
          </p:cNvPr>
          <p:cNvSpPr txBox="1"/>
          <p:nvPr/>
        </p:nvSpPr>
        <p:spPr>
          <a:xfrm>
            <a:off x="3028650" y="2957513"/>
            <a:ext cx="87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10.6gb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646EC3-75A0-BE4C-A710-FE3B08117663}"/>
              </a:ext>
            </a:extLst>
          </p:cNvPr>
          <p:cNvSpPr txBox="1"/>
          <p:nvPr/>
        </p:nvSpPr>
        <p:spPr>
          <a:xfrm>
            <a:off x="4612182" y="2957513"/>
            <a:ext cx="87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10.6gb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987D10-18CF-5A4B-B713-30163F76455A}"/>
              </a:ext>
            </a:extLst>
          </p:cNvPr>
          <p:cNvSpPr txBox="1"/>
          <p:nvPr/>
        </p:nvSpPr>
        <p:spPr>
          <a:xfrm>
            <a:off x="5778994" y="2957513"/>
            <a:ext cx="87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10.6gb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219C57-0F59-D044-8E80-2F75A4BDF77C}"/>
              </a:ext>
            </a:extLst>
          </p:cNvPr>
          <p:cNvSpPr txBox="1"/>
          <p:nvPr/>
        </p:nvSpPr>
        <p:spPr>
          <a:xfrm>
            <a:off x="6892232" y="2957513"/>
            <a:ext cx="87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10.6gb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759F2D-D24B-824B-BBB3-5489AA2CCACF}"/>
              </a:ext>
            </a:extLst>
          </p:cNvPr>
          <p:cNvSpPr txBox="1"/>
          <p:nvPr/>
        </p:nvSpPr>
        <p:spPr>
          <a:xfrm>
            <a:off x="8524579" y="2957513"/>
            <a:ext cx="87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10.6gb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C32249-6120-FC42-A679-4A279ED69E88}"/>
              </a:ext>
            </a:extLst>
          </p:cNvPr>
          <p:cNvSpPr txBox="1"/>
          <p:nvPr/>
        </p:nvSpPr>
        <p:spPr>
          <a:xfrm>
            <a:off x="9666387" y="2956442"/>
            <a:ext cx="87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10.6gb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364F87-7413-204C-9B1C-70D5984CF03C}"/>
              </a:ext>
            </a:extLst>
          </p:cNvPr>
          <p:cNvSpPr txBox="1"/>
          <p:nvPr/>
        </p:nvSpPr>
        <p:spPr>
          <a:xfrm>
            <a:off x="10818911" y="2956442"/>
            <a:ext cx="87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10.6gb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256B149-0C29-8341-A9F2-93F893C52508}"/>
              </a:ext>
            </a:extLst>
          </p:cNvPr>
          <p:cNvSpPr/>
          <p:nvPr/>
        </p:nvSpPr>
        <p:spPr>
          <a:xfrm>
            <a:off x="796519" y="2128837"/>
            <a:ext cx="205085" cy="4714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th1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F815B25-687F-844A-91CE-9755C1524C26}"/>
              </a:ext>
            </a:extLst>
          </p:cNvPr>
          <p:cNvSpPr/>
          <p:nvPr/>
        </p:nvSpPr>
        <p:spPr>
          <a:xfrm>
            <a:off x="1206103" y="2128839"/>
            <a:ext cx="205085" cy="4714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th2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9C83696-DBA4-CB42-B3EF-7A63D466BC19}"/>
              </a:ext>
            </a:extLst>
          </p:cNvPr>
          <p:cNvSpPr/>
          <p:nvPr/>
        </p:nvSpPr>
        <p:spPr>
          <a:xfrm>
            <a:off x="2402533" y="2108120"/>
            <a:ext cx="205085" cy="4714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th2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5850D522-5BFA-8B43-91C2-6176DA0BA71D}"/>
              </a:ext>
            </a:extLst>
          </p:cNvPr>
          <p:cNvSpPr/>
          <p:nvPr/>
        </p:nvSpPr>
        <p:spPr>
          <a:xfrm>
            <a:off x="3530652" y="2128837"/>
            <a:ext cx="205085" cy="4714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th2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0696AF3A-160E-254A-9A1C-6199170BB534}"/>
              </a:ext>
            </a:extLst>
          </p:cNvPr>
          <p:cNvSpPr/>
          <p:nvPr/>
        </p:nvSpPr>
        <p:spPr>
          <a:xfrm>
            <a:off x="5204349" y="2108120"/>
            <a:ext cx="205085" cy="4714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th2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A5269EC7-9E46-EF47-9C21-A42B2BB831B5}"/>
              </a:ext>
            </a:extLst>
          </p:cNvPr>
          <p:cNvSpPr/>
          <p:nvPr/>
        </p:nvSpPr>
        <p:spPr>
          <a:xfrm>
            <a:off x="6231663" y="2128837"/>
            <a:ext cx="205085" cy="4714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th2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A9B91FA-89C6-BD49-9957-5186DE4492A2}"/>
              </a:ext>
            </a:extLst>
          </p:cNvPr>
          <p:cNvSpPr/>
          <p:nvPr/>
        </p:nvSpPr>
        <p:spPr>
          <a:xfrm>
            <a:off x="7345001" y="2122409"/>
            <a:ext cx="205085" cy="4714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th2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3C9CF2E1-F371-3441-B9BD-41E913B30802}"/>
              </a:ext>
            </a:extLst>
          </p:cNvPr>
          <p:cNvSpPr/>
          <p:nvPr/>
        </p:nvSpPr>
        <p:spPr>
          <a:xfrm>
            <a:off x="2001334" y="2122409"/>
            <a:ext cx="205085" cy="4714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th1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B1EBC04-77A7-4248-9AD7-9FAB9F183420}"/>
              </a:ext>
            </a:extLst>
          </p:cNvPr>
          <p:cNvSpPr/>
          <p:nvPr/>
        </p:nvSpPr>
        <p:spPr>
          <a:xfrm>
            <a:off x="9066676" y="2125622"/>
            <a:ext cx="205085" cy="4714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th2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350493C5-8132-7B41-AC6D-DA4945426565}"/>
              </a:ext>
            </a:extLst>
          </p:cNvPr>
          <p:cNvSpPr/>
          <p:nvPr/>
        </p:nvSpPr>
        <p:spPr>
          <a:xfrm>
            <a:off x="10086314" y="2128837"/>
            <a:ext cx="205085" cy="4714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th2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503ED3EC-A4DF-0C4C-81E9-FAB23B5A7199}"/>
              </a:ext>
            </a:extLst>
          </p:cNvPr>
          <p:cNvSpPr/>
          <p:nvPr/>
        </p:nvSpPr>
        <p:spPr>
          <a:xfrm>
            <a:off x="11270463" y="2128837"/>
            <a:ext cx="205085" cy="4714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th2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0AC8C18B-CDCD-E64E-88DF-0BF990C84CAD}"/>
              </a:ext>
            </a:extLst>
          </p:cNvPr>
          <p:cNvSpPr/>
          <p:nvPr/>
        </p:nvSpPr>
        <p:spPr>
          <a:xfrm>
            <a:off x="3120479" y="2122409"/>
            <a:ext cx="205085" cy="4714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th1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DA7A4243-15BE-484E-9148-8AD648934837}"/>
              </a:ext>
            </a:extLst>
          </p:cNvPr>
          <p:cNvSpPr/>
          <p:nvPr/>
        </p:nvSpPr>
        <p:spPr>
          <a:xfrm>
            <a:off x="4794176" y="2128837"/>
            <a:ext cx="205085" cy="4714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th1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AB6C841-F4D3-F641-BD30-43FA77428AD4}"/>
              </a:ext>
            </a:extLst>
          </p:cNvPr>
          <p:cNvSpPr/>
          <p:nvPr/>
        </p:nvSpPr>
        <p:spPr>
          <a:xfrm>
            <a:off x="5828411" y="2133482"/>
            <a:ext cx="205085" cy="4714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th1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3F5359B9-B370-A047-829E-8580B9D0B251}"/>
              </a:ext>
            </a:extLst>
          </p:cNvPr>
          <p:cNvSpPr/>
          <p:nvPr/>
        </p:nvSpPr>
        <p:spPr>
          <a:xfrm>
            <a:off x="6958420" y="2139910"/>
            <a:ext cx="205085" cy="4714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th1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85A5627C-2775-EE45-8FC0-DD8399B93C66}"/>
              </a:ext>
            </a:extLst>
          </p:cNvPr>
          <p:cNvSpPr/>
          <p:nvPr/>
        </p:nvSpPr>
        <p:spPr>
          <a:xfrm>
            <a:off x="8659366" y="2118479"/>
            <a:ext cx="205085" cy="4714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th1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A231CE1B-5336-B341-B716-49D72F4203B0}"/>
              </a:ext>
            </a:extLst>
          </p:cNvPr>
          <p:cNvSpPr/>
          <p:nvPr/>
        </p:nvSpPr>
        <p:spPr>
          <a:xfrm>
            <a:off x="9675012" y="2143006"/>
            <a:ext cx="205085" cy="4714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th1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EF1D863D-346A-8D4F-AFB2-50B093918588}"/>
              </a:ext>
            </a:extLst>
          </p:cNvPr>
          <p:cNvSpPr/>
          <p:nvPr/>
        </p:nvSpPr>
        <p:spPr>
          <a:xfrm>
            <a:off x="10873829" y="2146222"/>
            <a:ext cx="205085" cy="4714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0C2D51-12B1-4E4E-9CE2-B43A4BCC5A76}"/>
              </a:ext>
            </a:extLst>
          </p:cNvPr>
          <p:cNvSpPr txBox="1"/>
          <p:nvPr/>
        </p:nvSpPr>
        <p:spPr>
          <a:xfrm>
            <a:off x="4867482" y="584420"/>
            <a:ext cx="6721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Hazelcast</a:t>
            </a:r>
            <a:r>
              <a:rPr lang="en-US" dirty="0"/>
              <a:t> Execution Model allows for partitioned data which means clients can go to the exact node they need to access the data.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1EF47F-8175-B54E-AE6C-6D98DA3F0F24}"/>
              </a:ext>
            </a:extLst>
          </p:cNvPr>
          <p:cNvSpPr txBox="1"/>
          <p:nvPr/>
        </p:nvSpPr>
        <p:spPr>
          <a:xfrm>
            <a:off x="1735931" y="6100763"/>
            <a:ext cx="814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 # = Map Key % </a:t>
            </a:r>
            <a:r>
              <a:rPr lang="en-US" dirty="0" err="1"/>
              <a:t>num</a:t>
            </a:r>
            <a:r>
              <a:rPr lang="en-US" dirty="0"/>
              <a:t> partitions</a:t>
            </a:r>
          </a:p>
        </p:txBody>
      </p:sp>
    </p:spTree>
    <p:extLst>
      <p:ext uri="{BB962C8B-B14F-4D97-AF65-F5344CB8AC3E}">
        <p14:creationId xmlns:p14="http://schemas.microsoft.com/office/powerpoint/2010/main" val="195646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4ECF-C4DB-4845-9C44-87B05B58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F8B1D-5C5F-E344-84F0-4680A287FE70}"/>
              </a:ext>
            </a:extLst>
          </p:cNvPr>
          <p:cNvSpPr txBox="1"/>
          <p:nvPr/>
        </p:nvSpPr>
        <p:spPr>
          <a:xfrm>
            <a:off x="5486400" y="714375"/>
            <a:ext cx="5386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Scalable data design dictates a flat map structure. Each grouping of data gets a unique key and other commonly queried values held inside the data object get indexed for fast lookup.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BE4DEE-5126-0348-B22F-AF368E622002}"/>
              </a:ext>
            </a:extLst>
          </p:cNvPr>
          <p:cNvSpPr txBox="1"/>
          <p:nvPr/>
        </p:nvSpPr>
        <p:spPr>
          <a:xfrm>
            <a:off x="728662" y="2600325"/>
            <a:ext cx="5157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Types: Map&lt;Long, Serialized Bean&gt;</a:t>
            </a:r>
          </a:p>
          <a:p>
            <a:r>
              <a:rPr lang="en-US" dirty="0"/>
              <a:t>Logical Map Structure: Map&lt;UID, </a:t>
            </a:r>
            <a:r>
              <a:rPr lang="en-US" dirty="0" err="1"/>
              <a:t>DataObject</a:t>
            </a:r>
            <a:r>
              <a:rPr lang="en-US" dirty="0"/>
              <a:t>&gt;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688C0F0-B9B2-894E-BCE5-BEEB6711A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08163"/>
              </p:ext>
            </p:extLst>
          </p:nvPr>
        </p:nvGraphicFramePr>
        <p:xfrm>
          <a:off x="6096000" y="2515136"/>
          <a:ext cx="432911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557">
                  <a:extLst>
                    <a:ext uri="{9D8B030D-6E8A-4147-A177-3AD203B41FA5}">
                      <a16:colId xmlns:a16="http://schemas.microsoft.com/office/drawing/2014/main" val="2433967958"/>
                    </a:ext>
                  </a:extLst>
                </a:gridCol>
                <a:gridCol w="2164557">
                  <a:extLst>
                    <a:ext uri="{9D8B030D-6E8A-4147-A177-3AD203B41FA5}">
                      <a16:colId xmlns:a16="http://schemas.microsoft.com/office/drawing/2014/main" val="1228023137"/>
                    </a:ext>
                  </a:extLst>
                </a:gridCol>
              </a:tblGrid>
              <a:tr h="363671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364538"/>
                  </a:ext>
                </a:extLst>
              </a:tr>
              <a:tr h="363671">
                <a:tc>
                  <a:txBody>
                    <a:bodyPr/>
                    <a:lstStyle/>
                    <a:p>
                      <a:r>
                        <a:rPr lang="en-US" dirty="0"/>
                        <a:t>23762183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82455"/>
                  </a:ext>
                </a:extLst>
              </a:tr>
              <a:tr h="363671">
                <a:tc>
                  <a:txBody>
                    <a:bodyPr/>
                    <a:lstStyle/>
                    <a:p>
                      <a:r>
                        <a:rPr lang="en-US" dirty="0"/>
                        <a:t>23129873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620566"/>
                  </a:ext>
                </a:extLst>
              </a:tr>
              <a:tr h="363671">
                <a:tc>
                  <a:txBody>
                    <a:bodyPr/>
                    <a:lstStyle/>
                    <a:p>
                      <a:r>
                        <a:rPr lang="en-US" dirty="0"/>
                        <a:t>21203231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3405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E17C3DF-591D-0047-A0DC-6E818F767EEF}"/>
              </a:ext>
            </a:extLst>
          </p:cNvPr>
          <p:cNvSpPr txBox="1"/>
          <p:nvPr/>
        </p:nvSpPr>
        <p:spPr>
          <a:xfrm>
            <a:off x="250029" y="4663797"/>
            <a:ext cx="6115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Optimization</a:t>
            </a:r>
            <a:r>
              <a:rPr lang="en-US" dirty="0"/>
              <a:t>: If there is data that is frequently accessed in the same request, a compound key can be created to make sure that the data is partitioned onto the same node so all data lookup for a single client request happens in memory.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7AA8313-B20F-7D42-A452-F0C791A3E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317159"/>
              </p:ext>
            </p:extLst>
          </p:nvPr>
        </p:nvGraphicFramePr>
        <p:xfrm>
          <a:off x="6762750" y="4663797"/>
          <a:ext cx="432911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557">
                  <a:extLst>
                    <a:ext uri="{9D8B030D-6E8A-4147-A177-3AD203B41FA5}">
                      <a16:colId xmlns:a16="http://schemas.microsoft.com/office/drawing/2014/main" val="2433967958"/>
                    </a:ext>
                  </a:extLst>
                </a:gridCol>
                <a:gridCol w="2164557">
                  <a:extLst>
                    <a:ext uri="{9D8B030D-6E8A-4147-A177-3AD203B41FA5}">
                      <a16:colId xmlns:a16="http://schemas.microsoft.com/office/drawing/2014/main" val="1228023137"/>
                    </a:ext>
                  </a:extLst>
                </a:gridCol>
              </a:tblGrid>
              <a:tr h="363671">
                <a:tc>
                  <a:txBody>
                    <a:bodyPr/>
                    <a:lstStyle/>
                    <a:p>
                      <a:r>
                        <a:rPr lang="en-US" dirty="0"/>
                        <a:t>Key(UID,AIRLINE)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364538"/>
                  </a:ext>
                </a:extLst>
              </a:tr>
              <a:tr h="363671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82455"/>
                  </a:ext>
                </a:extLst>
              </a:tr>
              <a:tr h="363671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620566"/>
                  </a:ext>
                </a:extLst>
              </a:tr>
              <a:tr h="363671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340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08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1E80-9B0A-504E-9B6C-ACDFDFB5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C1C9FA-B99E-BD43-96DD-E2B64EDCD284}"/>
              </a:ext>
            </a:extLst>
          </p:cNvPr>
          <p:cNvSpPr txBox="1"/>
          <p:nvPr/>
        </p:nvSpPr>
        <p:spPr>
          <a:xfrm>
            <a:off x="1057274" y="1828800"/>
            <a:ext cx="62722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Requests Per Second for duration of performance test: </a:t>
            </a:r>
            <a:r>
              <a:rPr lang="en-US" dirty="0"/>
              <a:t>1000</a:t>
            </a:r>
          </a:p>
          <a:p>
            <a:r>
              <a:rPr lang="en-US" b="1" dirty="0"/>
              <a:t>Perf Test Duration: </a:t>
            </a:r>
            <a:r>
              <a:rPr lang="en-US" dirty="0"/>
              <a:t>4 hours</a:t>
            </a:r>
          </a:p>
          <a:p>
            <a:endParaRPr lang="en-US" dirty="0"/>
          </a:p>
          <a:p>
            <a:r>
              <a:rPr lang="en-US" b="1" dirty="0"/>
              <a:t>Total Cache Size: </a:t>
            </a:r>
            <a:r>
              <a:rPr lang="en-US" dirty="0"/>
              <a:t>450 GB</a:t>
            </a:r>
          </a:p>
          <a:p>
            <a:r>
              <a:rPr lang="en-US" b="1" dirty="0"/>
              <a:t>Updates to Cache Per Second: </a:t>
            </a:r>
            <a:r>
              <a:rPr lang="en-US" dirty="0"/>
              <a:t>100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07F7EC-3029-FF44-8361-98E9A67B06F3}"/>
              </a:ext>
            </a:extLst>
          </p:cNvPr>
          <p:cNvSpPr txBox="1"/>
          <p:nvPr/>
        </p:nvSpPr>
        <p:spPr>
          <a:xfrm>
            <a:off x="1200150" y="4000500"/>
            <a:ext cx="84439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Average Get Time:  </a:t>
            </a:r>
            <a:r>
              <a:rPr lang="en-US" dirty="0"/>
              <a:t>8ms</a:t>
            </a:r>
          </a:p>
          <a:p>
            <a:r>
              <a:rPr lang="en-US" b="1" dirty="0"/>
              <a:t>Average Put Time: </a:t>
            </a:r>
            <a:r>
              <a:rPr lang="en-US" dirty="0"/>
              <a:t>11ms</a:t>
            </a:r>
          </a:p>
          <a:p>
            <a:endParaRPr lang="en-US" dirty="0"/>
          </a:p>
          <a:p>
            <a:r>
              <a:rPr lang="en-US" b="1" dirty="0"/>
              <a:t>Average Get Time for first 15,000 Requests:</a:t>
            </a:r>
            <a:r>
              <a:rPr lang="en-US" dirty="0"/>
              <a:t> 27ms</a:t>
            </a:r>
          </a:p>
          <a:p>
            <a:r>
              <a:rPr lang="en-US" sz="1200" dirty="0"/>
              <a:t>The increased latency for the first 15K requests is related to JVM warm up.</a:t>
            </a:r>
          </a:p>
          <a:p>
            <a:endParaRPr lang="en-US" sz="1200" b="1" dirty="0"/>
          </a:p>
          <a:p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187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3070-745C-FA4D-83CC-B851B39A6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64280" cy="301627"/>
          </a:xfrm>
        </p:spPr>
        <p:txBody>
          <a:bodyPr>
            <a:normAutofit fontScale="90000"/>
          </a:bodyPr>
          <a:lstStyle/>
          <a:p>
            <a:r>
              <a:rPr lang="en-US" dirty="0"/>
              <a:t>Resiliency – </a:t>
            </a:r>
            <a:r>
              <a:rPr lang="en-US" sz="3100" dirty="0"/>
              <a:t>Active/Active in Multi Region and Multi AZ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265A7D-D974-004E-B31A-8905A2A3E9A4}"/>
              </a:ext>
            </a:extLst>
          </p:cNvPr>
          <p:cNvCxnSpPr/>
          <p:nvPr/>
        </p:nvCxnSpPr>
        <p:spPr>
          <a:xfrm>
            <a:off x="5815013" y="1928813"/>
            <a:ext cx="0" cy="415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732360-6638-DD43-8888-C82B203F2FA3}"/>
              </a:ext>
            </a:extLst>
          </p:cNvPr>
          <p:cNvSpPr txBox="1"/>
          <p:nvPr/>
        </p:nvSpPr>
        <p:spPr>
          <a:xfrm>
            <a:off x="2771775" y="1686998"/>
            <a:ext cx="58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3ED1C-8836-B04D-AA70-4C6B2AC09D70}"/>
              </a:ext>
            </a:extLst>
          </p:cNvPr>
          <p:cNvSpPr txBox="1"/>
          <p:nvPr/>
        </p:nvSpPr>
        <p:spPr>
          <a:xfrm>
            <a:off x="8272465" y="1686998"/>
            <a:ext cx="85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West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BF560D24-E0A6-3F40-BCE9-D4644F3B9527}"/>
              </a:ext>
            </a:extLst>
          </p:cNvPr>
          <p:cNvSpPr/>
          <p:nvPr/>
        </p:nvSpPr>
        <p:spPr>
          <a:xfrm>
            <a:off x="1428750" y="2471738"/>
            <a:ext cx="757238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HZ Cluster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4C23E44B-95DD-B742-B4C7-228C107306DE}"/>
              </a:ext>
            </a:extLst>
          </p:cNvPr>
          <p:cNvSpPr/>
          <p:nvPr/>
        </p:nvSpPr>
        <p:spPr>
          <a:xfrm>
            <a:off x="3981450" y="4367213"/>
            <a:ext cx="757238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HZ Cluster</a:t>
            </a:r>
          </a:p>
          <a:p>
            <a:pPr algn="ctr"/>
            <a:endParaRPr lang="en-US" dirty="0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CCFDF4AA-AF62-404D-A4F3-278A4950F3C9}"/>
              </a:ext>
            </a:extLst>
          </p:cNvPr>
          <p:cNvSpPr/>
          <p:nvPr/>
        </p:nvSpPr>
        <p:spPr>
          <a:xfrm>
            <a:off x="9701214" y="2457450"/>
            <a:ext cx="757238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HZ Cluster</a:t>
            </a:r>
          </a:p>
          <a:p>
            <a:pPr algn="ctr"/>
            <a:endParaRPr lang="en-US" dirty="0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4D4B4FFD-4951-2048-A8DE-E8E91A336F62}"/>
              </a:ext>
            </a:extLst>
          </p:cNvPr>
          <p:cNvSpPr/>
          <p:nvPr/>
        </p:nvSpPr>
        <p:spPr>
          <a:xfrm>
            <a:off x="7196139" y="4367213"/>
            <a:ext cx="757238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HZ Cluster</a:t>
            </a:r>
          </a:p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D72DC4-7B86-1F48-973E-6831979541C9}"/>
              </a:ext>
            </a:extLst>
          </p:cNvPr>
          <p:cNvCxnSpPr>
            <a:cxnSpLocks/>
          </p:cNvCxnSpPr>
          <p:nvPr/>
        </p:nvCxnSpPr>
        <p:spPr>
          <a:xfrm>
            <a:off x="3064668" y="2171700"/>
            <a:ext cx="0" cy="402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DAD548-4D52-5B42-9A1B-F262A6DD80AF}"/>
              </a:ext>
            </a:extLst>
          </p:cNvPr>
          <p:cNvCxnSpPr>
            <a:cxnSpLocks/>
          </p:cNvCxnSpPr>
          <p:nvPr/>
        </p:nvCxnSpPr>
        <p:spPr>
          <a:xfrm>
            <a:off x="8832057" y="2171700"/>
            <a:ext cx="28574" cy="402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041E37-8600-2041-A406-B46B0688A6AD}"/>
              </a:ext>
            </a:extLst>
          </p:cNvPr>
          <p:cNvSpPr txBox="1"/>
          <p:nvPr/>
        </p:nvSpPr>
        <p:spPr>
          <a:xfrm>
            <a:off x="1428750" y="5901809"/>
            <a:ext cx="70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5544C4-3F88-4441-9BE2-09730BD11D6F}"/>
              </a:ext>
            </a:extLst>
          </p:cNvPr>
          <p:cNvSpPr txBox="1"/>
          <p:nvPr/>
        </p:nvSpPr>
        <p:spPr>
          <a:xfrm>
            <a:off x="4140993" y="5901809"/>
            <a:ext cx="70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DE8F92-D2E8-7D49-8FD1-3BEF9091EA70}"/>
              </a:ext>
            </a:extLst>
          </p:cNvPr>
          <p:cNvSpPr txBox="1"/>
          <p:nvPr/>
        </p:nvSpPr>
        <p:spPr>
          <a:xfrm>
            <a:off x="6969920" y="5901809"/>
            <a:ext cx="70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C2CDFA-7075-2C47-9ECE-A2904E4B2E6C}"/>
              </a:ext>
            </a:extLst>
          </p:cNvPr>
          <p:cNvSpPr txBox="1"/>
          <p:nvPr/>
        </p:nvSpPr>
        <p:spPr>
          <a:xfrm>
            <a:off x="10302480" y="5901809"/>
            <a:ext cx="70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FC4122-2902-844F-95AF-DBD98C4DF456}"/>
              </a:ext>
            </a:extLst>
          </p:cNvPr>
          <p:cNvCxnSpPr>
            <a:endCxn id="13" idx="2"/>
          </p:cNvCxnSpPr>
          <p:nvPr/>
        </p:nvCxnSpPr>
        <p:spPr>
          <a:xfrm>
            <a:off x="2185988" y="2914650"/>
            <a:ext cx="7515226" cy="0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B1BB5E-06EB-7648-8CD9-4396509C1A82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4738688" y="4824413"/>
            <a:ext cx="2457451" cy="0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A6636-995A-5149-BF0B-F00446AE5262}"/>
              </a:ext>
            </a:extLst>
          </p:cNvPr>
          <p:cNvSpPr/>
          <p:nvPr/>
        </p:nvSpPr>
        <p:spPr>
          <a:xfrm>
            <a:off x="942975" y="957263"/>
            <a:ext cx="10186988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BDBF6E-0BB3-DE45-BBB0-EBF8DC602BDF}"/>
              </a:ext>
            </a:extLst>
          </p:cNvPr>
          <p:cNvCxnSpPr/>
          <p:nvPr/>
        </p:nvCxnSpPr>
        <p:spPr>
          <a:xfrm>
            <a:off x="1814513" y="1471614"/>
            <a:ext cx="0" cy="822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21D5A6-DB4A-314E-A1C9-DECFFCD9D4F0}"/>
              </a:ext>
            </a:extLst>
          </p:cNvPr>
          <p:cNvCxnSpPr/>
          <p:nvPr/>
        </p:nvCxnSpPr>
        <p:spPr>
          <a:xfrm>
            <a:off x="4486275" y="1443038"/>
            <a:ext cx="0" cy="2924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F43A91-DD4E-F34B-B3DE-AA84F09BD984}"/>
              </a:ext>
            </a:extLst>
          </p:cNvPr>
          <p:cNvCxnSpPr/>
          <p:nvPr/>
        </p:nvCxnSpPr>
        <p:spPr>
          <a:xfrm>
            <a:off x="7677151" y="1443038"/>
            <a:ext cx="0" cy="28146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76DDA3-8166-0A49-9269-E6C9C319A001}"/>
              </a:ext>
            </a:extLst>
          </p:cNvPr>
          <p:cNvCxnSpPr/>
          <p:nvPr/>
        </p:nvCxnSpPr>
        <p:spPr>
          <a:xfrm>
            <a:off x="10029825" y="1471614"/>
            <a:ext cx="0" cy="9858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777431-CBE4-7B44-A841-CB922BACA2F9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814513" y="3386138"/>
            <a:ext cx="2166937" cy="1438275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918C41-B931-8247-B8F0-E7C64D4A1406}"/>
              </a:ext>
            </a:extLst>
          </p:cNvPr>
          <p:cNvCxnSpPr>
            <a:cxnSpLocks/>
            <a:stCxn id="13" idx="3"/>
            <a:endCxn id="14" idx="4"/>
          </p:cNvCxnSpPr>
          <p:nvPr/>
        </p:nvCxnSpPr>
        <p:spPr>
          <a:xfrm flipH="1">
            <a:off x="7953377" y="3371850"/>
            <a:ext cx="2126456" cy="1452563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7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6123-2F15-214A-BC49-CCE493C0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Costing High Level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78BF-73EF-9F43-8161-FA752EAA9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Hazelcast</a:t>
            </a:r>
            <a:r>
              <a:rPr lang="en-US" dirty="0"/>
              <a:t> Open Source – </a:t>
            </a:r>
            <a:r>
              <a:rPr lang="en-US" dirty="0" err="1"/>
              <a:t>Hazelcast</a:t>
            </a:r>
            <a:r>
              <a:rPr lang="en-US" dirty="0"/>
              <a:t> open source comes at no cost, there is inherent risk in leveraging the open source solution, but </a:t>
            </a:r>
            <a:r>
              <a:rPr lang="en-US" dirty="0" err="1"/>
              <a:t>Hazelcast</a:t>
            </a:r>
            <a:r>
              <a:rPr lang="en-US" dirty="0"/>
              <a:t> has a large community to support development.</a:t>
            </a:r>
          </a:p>
          <a:p>
            <a:endParaRPr lang="en-US" dirty="0"/>
          </a:p>
          <a:p>
            <a:r>
              <a:rPr lang="en-US" dirty="0"/>
              <a:t>Infrastructure – AWS t2.2xlarge instance allow for burstable CPU performance to save money when CPUs are underutilized.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Development – Full build out for application should take ~ 3 months for fully automated and tested CICD application.  This is a one time cost that than transitions to application support.</a:t>
            </a:r>
          </a:p>
          <a:p>
            <a:endParaRPr lang="en-US" dirty="0"/>
          </a:p>
          <a:p>
            <a:r>
              <a:rPr lang="en-US" dirty="0"/>
              <a:t>Support/Operations – Two teams should be able to handle BAU support for the app. One team focused on new feature development and the other on production deployments and Production Support. </a:t>
            </a:r>
          </a:p>
        </p:txBody>
      </p:sp>
    </p:spTree>
    <p:extLst>
      <p:ext uri="{BB962C8B-B14F-4D97-AF65-F5344CB8AC3E}">
        <p14:creationId xmlns:p14="http://schemas.microsoft.com/office/powerpoint/2010/main" val="62586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C8BE-4134-8A46-93CB-157A5955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Cost Detail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EA1C18-8562-0A46-B554-62E215B70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672879"/>
              </p:ext>
            </p:extLst>
          </p:nvPr>
        </p:nvGraphicFramePr>
        <p:xfrm>
          <a:off x="838199" y="1555750"/>
          <a:ext cx="5384801" cy="6096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1267758">
                  <a:extLst>
                    <a:ext uri="{9D8B030D-6E8A-4147-A177-3AD203B41FA5}">
                      <a16:colId xmlns:a16="http://schemas.microsoft.com/office/drawing/2014/main" val="4067377712"/>
                    </a:ext>
                  </a:extLst>
                </a:gridCol>
                <a:gridCol w="827212">
                  <a:extLst>
                    <a:ext uri="{9D8B030D-6E8A-4147-A177-3AD203B41FA5}">
                      <a16:colId xmlns:a16="http://schemas.microsoft.com/office/drawing/2014/main" val="1984670863"/>
                    </a:ext>
                  </a:extLst>
                </a:gridCol>
                <a:gridCol w="941310">
                  <a:extLst>
                    <a:ext uri="{9D8B030D-6E8A-4147-A177-3AD203B41FA5}">
                      <a16:colId xmlns:a16="http://schemas.microsoft.com/office/drawing/2014/main" val="760063699"/>
                    </a:ext>
                  </a:extLst>
                </a:gridCol>
                <a:gridCol w="1397703">
                  <a:extLst>
                    <a:ext uri="{9D8B030D-6E8A-4147-A177-3AD203B41FA5}">
                      <a16:colId xmlns:a16="http://schemas.microsoft.com/office/drawing/2014/main" val="121855805"/>
                    </a:ext>
                  </a:extLst>
                </a:gridCol>
                <a:gridCol w="950818">
                  <a:extLst>
                    <a:ext uri="{9D8B030D-6E8A-4147-A177-3AD203B41FA5}">
                      <a16:colId xmlns:a16="http://schemas.microsoft.com/office/drawing/2014/main" val="365253982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AWS Instance type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Price/hr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OS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Number of Instances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Yearly Cost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90856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T2.2Xlarge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0.3712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Linux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39,047.27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83633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 Year Cost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$ 195,236.35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34363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6859A5-E4BE-EB41-9BA0-4C3AD5584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753376"/>
              </p:ext>
            </p:extLst>
          </p:nvPr>
        </p:nvGraphicFramePr>
        <p:xfrm>
          <a:off x="838199" y="3002517"/>
          <a:ext cx="5626100" cy="6096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1269284">
                  <a:extLst>
                    <a:ext uri="{9D8B030D-6E8A-4147-A177-3AD203B41FA5}">
                      <a16:colId xmlns:a16="http://schemas.microsoft.com/office/drawing/2014/main" val="1377529731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1763487015"/>
                    </a:ext>
                  </a:extLst>
                </a:gridCol>
                <a:gridCol w="1764304">
                  <a:extLst>
                    <a:ext uri="{9D8B030D-6E8A-4147-A177-3AD203B41FA5}">
                      <a16:colId xmlns:a16="http://schemas.microsoft.com/office/drawing/2014/main" val="1607444335"/>
                    </a:ext>
                  </a:extLst>
                </a:gridCol>
                <a:gridCol w="1399385">
                  <a:extLst>
                    <a:ext uri="{9D8B030D-6E8A-4147-A177-3AD203B41FA5}">
                      <a16:colId xmlns:a16="http://schemas.microsoft.com/office/drawing/2014/main" val="2742632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 of Teams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Developers/Team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Averagev Developer Salary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Yearly 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17091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 $                      100,000.00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$          1,500,000.00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15029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 Year Cost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         7,500,000.00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263346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6C5228-2F7B-6B4A-A8BD-94E53DF3C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669563"/>
              </p:ext>
            </p:extLst>
          </p:nvPr>
        </p:nvGraphicFramePr>
        <p:xfrm>
          <a:off x="838199" y="4323835"/>
          <a:ext cx="5626100" cy="6096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1269284">
                  <a:extLst>
                    <a:ext uri="{9D8B030D-6E8A-4147-A177-3AD203B41FA5}">
                      <a16:colId xmlns:a16="http://schemas.microsoft.com/office/drawing/2014/main" val="580363868"/>
                    </a:ext>
                  </a:extLst>
                </a:gridCol>
                <a:gridCol w="1193127">
                  <a:extLst>
                    <a:ext uri="{9D8B030D-6E8A-4147-A177-3AD203B41FA5}">
                      <a16:colId xmlns:a16="http://schemas.microsoft.com/office/drawing/2014/main" val="1385144185"/>
                    </a:ext>
                  </a:extLst>
                </a:gridCol>
                <a:gridCol w="1764304">
                  <a:extLst>
                    <a:ext uri="{9D8B030D-6E8A-4147-A177-3AD203B41FA5}">
                      <a16:colId xmlns:a16="http://schemas.microsoft.com/office/drawing/2014/main" val="4103361898"/>
                    </a:ext>
                  </a:extLst>
                </a:gridCol>
                <a:gridCol w="1399385">
                  <a:extLst>
                    <a:ext uri="{9D8B030D-6E8A-4147-A177-3AD203B41FA5}">
                      <a16:colId xmlns:a16="http://schemas.microsoft.com/office/drawing/2014/main" val="152453318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 of Teams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Developers/Team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Averagev Developer Salary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Yearly 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98772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$                      100,000.00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 $          1,500,000.00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64139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 Year Cost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         7,500,000.00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2062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CEA9F4C-B955-2D49-930E-A5CBED94FB5C}"/>
              </a:ext>
            </a:extLst>
          </p:cNvPr>
          <p:cNvSpPr txBox="1"/>
          <p:nvPr/>
        </p:nvSpPr>
        <p:spPr>
          <a:xfrm>
            <a:off x="714376" y="1056928"/>
            <a:ext cx="158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Infrastructure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77DE5A-3BEE-F045-9A5D-DC3A3FCAA498}"/>
              </a:ext>
            </a:extLst>
          </p:cNvPr>
          <p:cNvSpPr txBox="1"/>
          <p:nvPr/>
        </p:nvSpPr>
        <p:spPr>
          <a:xfrm>
            <a:off x="714376" y="2461992"/>
            <a:ext cx="158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737446-3EA1-8A40-96D2-E84048268983}"/>
              </a:ext>
            </a:extLst>
          </p:cNvPr>
          <p:cNvSpPr txBox="1"/>
          <p:nvPr/>
        </p:nvSpPr>
        <p:spPr>
          <a:xfrm>
            <a:off x="714376" y="3798370"/>
            <a:ext cx="158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BAU Support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A00914-DC1D-3940-8867-2BA9CE8F5D4A}"/>
              </a:ext>
            </a:extLst>
          </p:cNvPr>
          <p:cNvSpPr txBox="1"/>
          <p:nvPr/>
        </p:nvSpPr>
        <p:spPr>
          <a:xfrm>
            <a:off x="838199" y="5424488"/>
            <a:ext cx="6962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Software</a:t>
            </a:r>
            <a:r>
              <a:rPr lang="en-US" dirty="0"/>
              <a:t> – Open Source license requires no cost, but is reflected in negligible increase in cost of development teams and BAU Support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96929D-1CE9-474A-AB45-A61EFF6D437F}"/>
              </a:ext>
            </a:extLst>
          </p:cNvPr>
          <p:cNvSpPr txBox="1"/>
          <p:nvPr/>
        </p:nvSpPr>
        <p:spPr>
          <a:xfrm>
            <a:off x="7515225" y="2271713"/>
            <a:ext cx="361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5 Year Cost: $15,192,236.27</a:t>
            </a:r>
          </a:p>
        </p:txBody>
      </p:sp>
    </p:spTree>
    <p:extLst>
      <p:ext uri="{BB962C8B-B14F-4D97-AF65-F5344CB8AC3E}">
        <p14:creationId xmlns:p14="http://schemas.microsoft.com/office/powerpoint/2010/main" val="165221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586</Words>
  <Application>Microsoft Office PowerPoint</Application>
  <PresentationFormat>Widescreen</PresentationFormat>
  <Paragraphs>161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Hazelcast Cache Evaluation</vt:lpstr>
      <vt:lpstr>PowerPoint Presentation</vt:lpstr>
      <vt:lpstr>PowerPoint Presentation</vt:lpstr>
      <vt:lpstr>Data Design</vt:lpstr>
      <vt:lpstr>Performance</vt:lpstr>
      <vt:lpstr>Resiliency – Active/Active in Multi Region and Multi AZ</vt:lpstr>
      <vt:lpstr>Costing High Level Summary</vt:lpstr>
      <vt:lpstr>Cost Detail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McCullough, Alex</dc:creator>
  <cp:lastModifiedBy>abebe adamu</cp:lastModifiedBy>
  <cp:revision>12</cp:revision>
  <dcterms:created xsi:type="dcterms:W3CDTF">2018-04-17T19:24:16Z</dcterms:created>
  <dcterms:modified xsi:type="dcterms:W3CDTF">2018-04-30T19:21:29Z</dcterms:modified>
</cp:coreProperties>
</file>