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Shape 13"/>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Shape 14"/>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5" name="Shape 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Shape 70"/>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Shape 71"/>
          <p:cNvSpPr txBox="1"/>
          <p:nvPr>
            <p:ph idx="1" type="body"/>
          </p:nvPr>
        </p:nvSpPr>
        <p:spPr>
          <a:xfrm rot="5400000">
            <a:off x="2874750" y="-1217399"/>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Shape 76"/>
          <p:cNvSpPr txBox="1"/>
          <p:nvPr>
            <p:ph type="title"/>
          </p:nvPr>
        </p:nvSpPr>
        <p:spPr>
          <a:xfrm rot="5400000">
            <a:off x="6012600" y="771581"/>
            <a:ext cx="3291000"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Shape 77"/>
          <p:cNvSpPr txBox="1"/>
          <p:nvPr>
            <p:ph idx="1" type="body"/>
          </p:nvPr>
        </p:nvSpPr>
        <p:spPr>
          <a:xfrm rot="5400000">
            <a:off x="1821600" y="-1209619"/>
            <a:ext cx="32910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ctr" bIns="91425" lIns="91425" spcFirstLastPara="1" rIns="91425" wrap="square" tIns="91425"/>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4" name="Shape 8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Shape 19"/>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Shape 2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Shape 25"/>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Shape 26"/>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7" name="Shape 2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Shape 31"/>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Shape 32"/>
          <p:cNvSpPr txBox="1"/>
          <p:nvPr>
            <p:ph idx="1" type="body"/>
          </p:nvPr>
        </p:nvSpPr>
        <p:spPr>
          <a:xfrm>
            <a:off x="457200" y="900113"/>
            <a:ext cx="4038600" cy="2545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2" type="body"/>
          </p:nvPr>
        </p:nvSpPr>
        <p:spPr>
          <a:xfrm>
            <a:off x="4648200" y="900113"/>
            <a:ext cx="4038600" cy="2545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Shape 38"/>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Shape 39"/>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1" name="Shape 41"/>
          <p:cNvSpPr txBox="1"/>
          <p:nvPr>
            <p:ph idx="3" type="body"/>
          </p:nvPr>
        </p:nvSpPr>
        <p:spPr>
          <a:xfrm>
            <a:off x="4645026"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2" name="Shape 42"/>
          <p:cNvSpPr txBox="1"/>
          <p:nvPr>
            <p:ph idx="4" type="body"/>
          </p:nvPr>
        </p:nvSpPr>
        <p:spPr>
          <a:xfrm>
            <a:off x="4645026"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3" name="Shape 4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Shape 47"/>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Shape 4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Shape 56"/>
          <p:cNvSpPr txBox="1"/>
          <p:nvPr>
            <p:ph type="title"/>
          </p:nvPr>
        </p:nvSpPr>
        <p:spPr>
          <a:xfrm>
            <a:off x="457201" y="204787"/>
            <a:ext cx="3008400" cy="8715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Shape 57"/>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2" type="body"/>
          </p:nvPr>
        </p:nvSpPr>
        <p:spPr>
          <a:xfrm>
            <a:off x="457201" y="1076326"/>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Shape 63"/>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Shape 64"/>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descr="PowerpointBG1_16x9newlogo.jpg" id="11" name="Shape 11"/>
          <p:cNvPicPr preferRelativeResize="0"/>
          <p:nvPr/>
        </p:nvPicPr>
        <p:blipFill rotWithShape="1">
          <a:blip r:embed="rId1">
            <a:alphaModFix/>
          </a:blip>
          <a:srcRect b="0" l="0" r="0" t="0"/>
          <a:stretch/>
        </p:blipFill>
        <p:spPr>
          <a:xfrm>
            <a:off x="13527" y="0"/>
            <a:ext cx="9130474"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685800" y="912019"/>
            <a:ext cx="7772400" cy="110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Group 4</a:t>
            </a:r>
            <a:endParaRPr/>
          </a:p>
        </p:txBody>
      </p:sp>
      <p:sp>
        <p:nvSpPr>
          <p:cNvPr id="90" name="Shape 90"/>
          <p:cNvSpPr txBox="1"/>
          <p:nvPr/>
        </p:nvSpPr>
        <p:spPr>
          <a:xfrm>
            <a:off x="1193525" y="2042250"/>
            <a:ext cx="6678000" cy="144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Robert Montgomery</a:t>
            </a:r>
            <a:endParaRPr sz="2400"/>
          </a:p>
          <a:p>
            <a:pPr indent="0" lvl="0" marL="0">
              <a:spcBef>
                <a:spcPts val="0"/>
              </a:spcBef>
              <a:spcAft>
                <a:spcPts val="0"/>
              </a:spcAft>
              <a:buNone/>
            </a:pPr>
            <a:r>
              <a:rPr lang="en" sz="2400"/>
              <a:t>Jarred Wilson</a:t>
            </a:r>
            <a:endParaRPr sz="2400"/>
          </a:p>
          <a:p>
            <a:pPr indent="0" lvl="0" marL="0">
              <a:spcBef>
                <a:spcPts val="0"/>
              </a:spcBef>
              <a:spcAft>
                <a:spcPts val="0"/>
              </a:spcAft>
              <a:buNone/>
            </a:pPr>
            <a:r>
              <a:rPr lang="en" sz="2400"/>
              <a:t>Malcolm Frank</a:t>
            </a:r>
            <a:endParaRPr sz="2400"/>
          </a:p>
          <a:p>
            <a:pPr indent="0" lvl="0" marL="0">
              <a:spcBef>
                <a:spcPts val="0"/>
              </a:spcBef>
              <a:spcAft>
                <a:spcPts val="0"/>
              </a:spcAft>
              <a:buNone/>
            </a:pPr>
            <a:r>
              <a:rPr lang="en" sz="2400"/>
              <a:t>Macauley Odinaka</a:t>
            </a:r>
            <a:endParaRPr sz="2400"/>
          </a:p>
          <a:p>
            <a:pPr indent="0" lvl="0" marL="0">
              <a:spcBef>
                <a:spcPts val="0"/>
              </a:spcBef>
              <a:spcAft>
                <a:spcPts val="0"/>
              </a:spcAft>
              <a:buNone/>
            </a:pPr>
            <a:r>
              <a:rPr lang="en" sz="2400"/>
              <a:t>Dickson Diku</a:t>
            </a:r>
            <a:endParaRPr sz="2400"/>
          </a:p>
          <a:p>
            <a:pPr indent="0" lvl="0" marL="0">
              <a:spcBef>
                <a:spcPts val="0"/>
              </a:spcBef>
              <a:spcAft>
                <a:spcPts val="0"/>
              </a:spcAft>
              <a:buNone/>
            </a:pPr>
            <a:r>
              <a:rPr lang="en" sz="2400"/>
              <a:t>Abebe Adamu</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Why Redis?</a:t>
            </a:r>
            <a:endParaRPr/>
          </a:p>
        </p:txBody>
      </p:sp>
      <p:sp>
        <p:nvSpPr>
          <p:cNvPr id="149" name="Shape 149"/>
          <p:cNvSpPr txBox="1"/>
          <p:nvPr>
            <p:ph idx="1" type="body"/>
          </p:nvPr>
        </p:nvSpPr>
        <p:spPr>
          <a:xfrm>
            <a:off x="311700" y="1205575"/>
            <a:ext cx="8520600" cy="3416400"/>
          </a:xfrm>
          <a:prstGeom prst="rect">
            <a:avLst/>
          </a:prstGeom>
        </p:spPr>
        <p:txBody>
          <a:bodyPr anchorCtr="0" anchor="t" bIns="91425" lIns="91425" spcFirstLastPara="1" rIns="91425" wrap="square" tIns="91425">
            <a:noAutofit/>
          </a:bodyPr>
          <a:lstStyle/>
          <a:p>
            <a:pPr indent="-419100" lvl="0" marL="457200">
              <a:spcBef>
                <a:spcPts val="640"/>
              </a:spcBef>
              <a:spcAft>
                <a:spcPts val="0"/>
              </a:spcAft>
              <a:buSzPts val="3000"/>
              <a:buChar char="•"/>
            </a:pPr>
            <a:r>
              <a:rPr lang="en" sz="3000"/>
              <a:t>Familiar within the company</a:t>
            </a:r>
            <a:endParaRPr sz="3000"/>
          </a:p>
          <a:p>
            <a:pPr indent="-419100" lvl="0" marL="457200">
              <a:spcBef>
                <a:spcPts val="0"/>
              </a:spcBef>
              <a:spcAft>
                <a:spcPts val="0"/>
              </a:spcAft>
              <a:buSzPts val="3000"/>
              <a:buChar char="•"/>
            </a:pPr>
            <a:r>
              <a:rPr lang="en" sz="3000"/>
              <a:t>Scalable</a:t>
            </a:r>
            <a:endParaRPr sz="3000"/>
          </a:p>
          <a:p>
            <a:pPr indent="-419100" lvl="0" marL="457200" rtl="0">
              <a:spcBef>
                <a:spcPts val="0"/>
              </a:spcBef>
              <a:spcAft>
                <a:spcPts val="0"/>
              </a:spcAft>
              <a:buSzPts val="3000"/>
              <a:buChar char="•"/>
            </a:pPr>
            <a:r>
              <a:rPr lang="en" sz="3000"/>
              <a:t>Speed</a:t>
            </a:r>
            <a:endParaRPr sz="3000"/>
          </a:p>
          <a:p>
            <a:pPr indent="-419100" lvl="0" marL="457200" rtl="0">
              <a:spcBef>
                <a:spcPts val="0"/>
              </a:spcBef>
              <a:spcAft>
                <a:spcPts val="0"/>
              </a:spcAft>
              <a:buSzPts val="3000"/>
              <a:buChar char="•"/>
            </a:pPr>
            <a:r>
              <a:rPr lang="en" sz="3000"/>
              <a:t>Supports Clustering</a:t>
            </a:r>
            <a:endParaRPr sz="3000"/>
          </a:p>
          <a:p>
            <a:pPr indent="-419100" lvl="0" marL="457200" rtl="0">
              <a:spcBef>
                <a:spcPts val="0"/>
              </a:spcBef>
              <a:spcAft>
                <a:spcPts val="0"/>
              </a:spcAft>
              <a:buSzPts val="3000"/>
              <a:buChar char="•"/>
            </a:pPr>
            <a:r>
              <a:rPr lang="en" sz="3000"/>
              <a:t>Redundancy </a:t>
            </a:r>
            <a:endParaRPr sz="3000"/>
          </a:p>
          <a:p>
            <a:pPr indent="-419100" lvl="0" marL="457200" rtl="0">
              <a:spcBef>
                <a:spcPts val="0"/>
              </a:spcBef>
              <a:spcAft>
                <a:spcPts val="0"/>
              </a:spcAft>
              <a:buSzPts val="3000"/>
              <a:buChar char="•"/>
            </a:pPr>
            <a:r>
              <a:rPr lang="en" sz="3000"/>
              <a:t>Open Source</a:t>
            </a:r>
            <a:endParaRPr sz="3000"/>
          </a:p>
          <a:p>
            <a:pPr indent="-419100" lvl="0" marL="457200">
              <a:spcBef>
                <a:spcPts val="0"/>
              </a:spcBef>
              <a:spcAft>
                <a:spcPts val="0"/>
              </a:spcAft>
              <a:buSzPts val="3000"/>
              <a:buChar char="•"/>
            </a:pPr>
            <a:r>
              <a:rPr lang="en" sz="3000"/>
              <a:t>Testable</a:t>
            </a:r>
            <a:endParaRPr sz="3000"/>
          </a:p>
        </p:txBody>
      </p:sp>
      <p:pic>
        <p:nvPicPr>
          <p:cNvPr id="150" name="Shape 150"/>
          <p:cNvPicPr preferRelativeResize="0"/>
          <p:nvPr/>
        </p:nvPicPr>
        <p:blipFill rotWithShape="1">
          <a:blip r:embed="rId3">
            <a:alphaModFix/>
          </a:blip>
          <a:srcRect b="35637" l="44570" r="0" t="0"/>
          <a:stretch/>
        </p:blipFill>
        <p:spPr>
          <a:xfrm>
            <a:off x="4206913" y="2230171"/>
            <a:ext cx="2121325" cy="1750857"/>
          </a:xfrm>
          <a:prstGeom prst="rect">
            <a:avLst/>
          </a:prstGeom>
          <a:noFill/>
          <a:ln>
            <a:noFill/>
          </a:ln>
          <a:effectLst>
            <a:outerShdw blurRad="57150" rotWithShape="0" algn="bl" dir="5400000" dist="19050">
              <a:srgbClr val="000000">
                <a:alpha val="50000"/>
              </a:srgbClr>
            </a:outerShdw>
          </a:effectLst>
        </p:spPr>
      </p:pic>
      <p:pic>
        <p:nvPicPr>
          <p:cNvPr id="151" name="Shape 151"/>
          <p:cNvPicPr preferRelativeResize="0"/>
          <p:nvPr/>
        </p:nvPicPr>
        <p:blipFill rotWithShape="1">
          <a:blip r:embed="rId4">
            <a:alphaModFix/>
          </a:blip>
          <a:srcRect b="0" l="0" r="43823" t="23728"/>
          <a:stretch/>
        </p:blipFill>
        <p:spPr>
          <a:xfrm>
            <a:off x="6631150" y="355200"/>
            <a:ext cx="2121326" cy="2085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DEMO</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 What else needs to be completed </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AutoNum type="arabicPeriod"/>
            </a:pPr>
            <a:r>
              <a:rPr lang="en"/>
              <a:t>Funding/Support from client</a:t>
            </a:r>
            <a:endParaRPr/>
          </a:p>
          <a:p>
            <a:pPr indent="-431800" lvl="0" marL="457200" rtl="0">
              <a:spcBef>
                <a:spcPts val="0"/>
              </a:spcBef>
              <a:spcAft>
                <a:spcPts val="0"/>
              </a:spcAft>
              <a:buSzPts val="3200"/>
              <a:buAutoNum type="arabicPeriod"/>
            </a:pPr>
            <a:r>
              <a:rPr lang="en"/>
              <a:t>Research Documentation</a:t>
            </a:r>
            <a:endParaRPr/>
          </a:p>
          <a:p>
            <a:pPr indent="-431800" lvl="0" marL="457200" rtl="0">
              <a:spcBef>
                <a:spcPts val="0"/>
              </a:spcBef>
              <a:spcAft>
                <a:spcPts val="0"/>
              </a:spcAft>
              <a:buSzPts val="3200"/>
              <a:buAutoNum type="arabicPeriod"/>
            </a:pPr>
            <a:r>
              <a:rPr lang="en"/>
              <a:t>Proof of Concept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a:t>
            </a:r>
            <a:r>
              <a:rPr lang="en"/>
              <a:t>roject’s completion on a scale of 10% to 100%</a:t>
            </a:r>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t/>
            </a:r>
            <a:endParaRPr/>
          </a:p>
        </p:txBody>
      </p:sp>
      <p:sp>
        <p:nvSpPr>
          <p:cNvPr id="170" name="Shape 170"/>
          <p:cNvSpPr txBox="1"/>
          <p:nvPr/>
        </p:nvSpPr>
        <p:spPr>
          <a:xfrm>
            <a:off x="6621300" y="1857800"/>
            <a:ext cx="5527200" cy="6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50% Completed</a:t>
            </a:r>
            <a:endParaRPr/>
          </a:p>
          <a:p>
            <a:pPr indent="0" lvl="0" marL="0">
              <a:spcBef>
                <a:spcPts val="0"/>
              </a:spcBef>
              <a:spcAft>
                <a:spcPts val="0"/>
              </a:spcAft>
              <a:buNone/>
            </a:pPr>
            <a:r>
              <a:t/>
            </a:r>
            <a:endParaRPr/>
          </a:p>
        </p:txBody>
      </p:sp>
      <p:pic>
        <p:nvPicPr>
          <p:cNvPr id="171" name="Shape 171"/>
          <p:cNvPicPr preferRelativeResize="0"/>
          <p:nvPr/>
        </p:nvPicPr>
        <p:blipFill>
          <a:blip r:embed="rId3">
            <a:alphaModFix/>
          </a:blip>
          <a:stretch>
            <a:fillRect/>
          </a:stretch>
        </p:blipFill>
        <p:spPr>
          <a:xfrm>
            <a:off x="573500" y="1378225"/>
            <a:ext cx="5191400" cy="3210050"/>
          </a:xfrm>
          <a:prstGeom prst="rect">
            <a:avLst/>
          </a:prstGeom>
          <a:noFill/>
          <a:ln>
            <a:noFill/>
          </a:ln>
          <a:effectLst>
            <a:outerShdw blurRad="57150" rotWithShape="0" algn="bl" dir="5400000" dist="11430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Any other remarks or open issues</a:t>
            </a:r>
            <a:endParaRPr/>
          </a:p>
        </p:txBody>
      </p:sp>
      <p:sp>
        <p:nvSpPr>
          <p:cNvPr id="177" name="Shape 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a:spcBef>
                <a:spcPts val="640"/>
              </a:spcBef>
              <a:spcAft>
                <a:spcPts val="0"/>
              </a:spcAft>
              <a:buSzPts val="3000"/>
              <a:buChar char="●"/>
            </a:pPr>
            <a:r>
              <a:rPr lang="en" sz="3000"/>
              <a:t> We need </a:t>
            </a:r>
            <a:r>
              <a:rPr lang="en" sz="3000"/>
              <a:t>at least</a:t>
            </a:r>
            <a:r>
              <a:rPr lang="en" sz="3000"/>
              <a:t> 10 servers to test the scalability of </a:t>
            </a:r>
            <a:r>
              <a:rPr lang="en" sz="3000"/>
              <a:t>100 billion requests per month at associated peak usage. Currently we have not been provided sufficient equipment to build a proof of concept.</a:t>
            </a:r>
            <a:endParaRPr sz="3000"/>
          </a:p>
          <a:p>
            <a:pPr indent="-419100" lvl="0" marL="457200">
              <a:spcBef>
                <a:spcPts val="0"/>
              </a:spcBef>
              <a:spcAft>
                <a:spcPts val="0"/>
              </a:spcAft>
              <a:buSzPts val="3000"/>
              <a:buChar char="●"/>
            </a:pPr>
            <a:r>
              <a:rPr lang="en" sz="3000"/>
              <a:t>Amazon elasticache has limits on the number of requests that can be made.</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Comments/Questions</a:t>
            </a:r>
            <a:endParaRPr/>
          </a:p>
        </p:txBody>
      </p:sp>
      <p:sp>
        <p:nvSpPr>
          <p:cNvPr id="183" name="Shape 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t/>
            </a:r>
            <a:endParaRPr/>
          </a:p>
        </p:txBody>
      </p:sp>
      <p:pic>
        <p:nvPicPr>
          <p:cNvPr id="184" name="Shape 184"/>
          <p:cNvPicPr preferRelativeResize="0"/>
          <p:nvPr/>
        </p:nvPicPr>
        <p:blipFill>
          <a:blip r:embed="rId3">
            <a:alphaModFix/>
          </a:blip>
          <a:stretch>
            <a:fillRect/>
          </a:stretch>
        </p:blipFill>
        <p:spPr>
          <a:xfrm>
            <a:off x="311700" y="1200600"/>
            <a:ext cx="4555200"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352425" y="190363"/>
            <a:ext cx="8439150" cy="2219325"/>
          </a:xfrm>
          <a:prstGeom prst="rect">
            <a:avLst/>
          </a:prstGeom>
          <a:noFill/>
          <a:ln>
            <a:noFill/>
          </a:ln>
        </p:spPr>
      </p:pic>
      <p:sp>
        <p:nvSpPr>
          <p:cNvPr id="96" name="Shape 96"/>
          <p:cNvSpPr txBox="1"/>
          <p:nvPr/>
        </p:nvSpPr>
        <p:spPr>
          <a:xfrm>
            <a:off x="369425" y="2827500"/>
            <a:ext cx="8439300" cy="147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T</a:t>
            </a:r>
            <a:r>
              <a:rPr lang="en" sz="1800"/>
              <a:t>ravelport is a travel e-commerce platform focused on providing distribution, technology, payment and other solutions for travel and tourism industry. This platform enables travel providers, agencies, corporations and developers to search, share,buy and sell travel.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TravelPort at Cumberland</a:t>
            </a:r>
            <a:endParaRPr/>
          </a:p>
        </p:txBody>
      </p:sp>
      <p:pic>
        <p:nvPicPr>
          <p:cNvPr id="102" name="Shape 102"/>
          <p:cNvPicPr preferRelativeResize="0"/>
          <p:nvPr/>
        </p:nvPicPr>
        <p:blipFill>
          <a:blip r:embed="rId3">
            <a:alphaModFix/>
          </a:blip>
          <a:stretch>
            <a:fillRect/>
          </a:stretch>
        </p:blipFill>
        <p:spPr>
          <a:xfrm>
            <a:off x="553575" y="1152475"/>
            <a:ext cx="3810000" cy="2971800"/>
          </a:xfrm>
          <a:prstGeom prst="rect">
            <a:avLst/>
          </a:prstGeom>
          <a:noFill/>
          <a:ln>
            <a:noFill/>
          </a:ln>
          <a:effectLst>
            <a:outerShdw blurRad="57150" rotWithShape="0" algn="bl" dir="5400000" dist="19050">
              <a:srgbClr val="000000">
                <a:alpha val="50000"/>
              </a:srgbClr>
            </a:outerShdw>
          </a:effectLst>
        </p:spPr>
      </p:pic>
      <p:sp>
        <p:nvSpPr>
          <p:cNvPr id="103" name="Shape 103"/>
          <p:cNvSpPr txBox="1"/>
          <p:nvPr/>
        </p:nvSpPr>
        <p:spPr>
          <a:xfrm>
            <a:off x="4788275" y="1307200"/>
            <a:ext cx="3495300" cy="281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Len Greski is the VP of Software Engineering and leads the Platform Services Technology team at Travelport.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What your app/project is meant to do?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a:spcBef>
                <a:spcPts val="640"/>
              </a:spcBef>
              <a:spcAft>
                <a:spcPts val="0"/>
              </a:spcAft>
              <a:buSzPts val="2200"/>
              <a:buChar char="●"/>
            </a:pPr>
            <a:r>
              <a:rPr lang="en" sz="2200"/>
              <a:t>Design c</a:t>
            </a:r>
            <a:r>
              <a:rPr lang="en" sz="2200"/>
              <a:t>ache application that can scale to 100 billion requests per month at associated peak usage</a:t>
            </a:r>
            <a:endParaRPr sz="2200"/>
          </a:p>
          <a:p>
            <a:pPr indent="-368300" lvl="0" marL="457200" rtl="0">
              <a:spcBef>
                <a:spcPts val="0"/>
              </a:spcBef>
              <a:spcAft>
                <a:spcPts val="0"/>
              </a:spcAft>
              <a:buSzPts val="2200"/>
              <a:buChar char="●"/>
            </a:pPr>
            <a:r>
              <a:rPr lang="en" sz="2200"/>
              <a:t>Be able to write/read data to cache</a:t>
            </a:r>
            <a:endParaRPr sz="2200"/>
          </a:p>
          <a:p>
            <a:pPr indent="-368300" lvl="0" marL="457200" rtl="0">
              <a:spcBef>
                <a:spcPts val="0"/>
              </a:spcBef>
              <a:spcAft>
                <a:spcPts val="0"/>
              </a:spcAft>
              <a:buSzPts val="2200"/>
              <a:buChar char="●"/>
            </a:pPr>
            <a:r>
              <a:rPr lang="en" sz="2200"/>
              <a:t>Reduce latency and meet fault tolerance requirements</a:t>
            </a:r>
            <a:endParaRPr sz="2200"/>
          </a:p>
          <a:p>
            <a:pPr indent="-368300" lvl="0" marL="457200" rtl="0">
              <a:spcBef>
                <a:spcPts val="0"/>
              </a:spcBef>
              <a:spcAft>
                <a:spcPts val="0"/>
              </a:spcAft>
              <a:buSzPts val="2200"/>
              <a:buChar char="●"/>
            </a:pPr>
            <a:r>
              <a:rPr lang="en" sz="2200"/>
              <a:t>Research technologies in the in-memory database space, and select a technology with which to build the proof concept application</a:t>
            </a:r>
            <a:endParaRPr sz="2200"/>
          </a:p>
          <a:p>
            <a:pPr indent="-368300" lvl="0" marL="457200" rtl="0">
              <a:spcBef>
                <a:spcPts val="0"/>
              </a:spcBef>
              <a:spcAft>
                <a:spcPts val="0"/>
              </a:spcAft>
              <a:buSzPts val="2200"/>
              <a:buChar char="●"/>
            </a:pPr>
            <a:r>
              <a:rPr lang="en" sz="2200"/>
              <a:t>Develop a solution architecture that eliminates the single points of failure associated with a number of in-memory database technologies.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 What problem does it solve?</a:t>
            </a:r>
            <a:endParaRPr/>
          </a:p>
        </p:txBody>
      </p:sp>
      <p:sp>
        <p:nvSpPr>
          <p:cNvPr id="115" name="Shape 115"/>
          <p:cNvSpPr txBox="1"/>
          <p:nvPr>
            <p:ph idx="1" type="body"/>
          </p:nvPr>
        </p:nvSpPr>
        <p:spPr>
          <a:xfrm>
            <a:off x="311700" y="1252625"/>
            <a:ext cx="8520600" cy="33162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a:t>Our proposed solution architecture will allow Travelport to implement a caching strategy that will optimize the request/response time associated with search processes.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Most popular in-Memory Database</a:t>
            </a:r>
            <a:endParaRPr/>
          </a:p>
        </p:txBody>
      </p:sp>
      <p:sp>
        <p:nvSpPr>
          <p:cNvPr id="121" name="Shape 121"/>
          <p:cNvSpPr txBox="1"/>
          <p:nvPr>
            <p:ph idx="1" type="body"/>
          </p:nvPr>
        </p:nvSpPr>
        <p:spPr>
          <a:xfrm>
            <a:off x="311700" y="1170175"/>
            <a:ext cx="8520600" cy="3416400"/>
          </a:xfrm>
          <a:prstGeom prst="rect">
            <a:avLst/>
          </a:prstGeom>
        </p:spPr>
        <p:txBody>
          <a:bodyPr anchorCtr="0" anchor="t" bIns="91425" lIns="91425" spcFirstLastPara="1" rIns="91425" wrap="square" tIns="91425">
            <a:noAutofit/>
          </a:bodyPr>
          <a:lstStyle/>
          <a:p>
            <a:pPr indent="-342900" lvl="0" marL="457200" rtl="0">
              <a:lnSpc>
                <a:spcPct val="115000"/>
              </a:lnSpc>
              <a:spcBef>
                <a:spcPts val="400"/>
              </a:spcBef>
              <a:spcAft>
                <a:spcPts val="0"/>
              </a:spcAft>
              <a:buClr>
                <a:srgbClr val="0D2A35"/>
              </a:buClr>
              <a:buSzPts val="1800"/>
              <a:buFont typeface="Arial"/>
              <a:buChar char="•"/>
            </a:pPr>
            <a:r>
              <a:rPr b="1" lang="en" sz="1800">
                <a:solidFill>
                  <a:srgbClr val="0D2A35"/>
                </a:solidFill>
                <a:latin typeface="Arial"/>
                <a:ea typeface="Arial"/>
                <a:cs typeface="Arial"/>
                <a:sym typeface="Arial"/>
              </a:rPr>
              <a:t>Redis</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Couchbase</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ManCache</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Oracle Time Ten</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Apache Cassandra</a:t>
            </a:r>
            <a:endParaRPr b="1" sz="1800">
              <a:solidFill>
                <a:srgbClr val="0D2A35"/>
              </a:solidFill>
              <a:latin typeface="Arial"/>
              <a:ea typeface="Arial"/>
              <a:cs typeface="Arial"/>
              <a:sym typeface="Arial"/>
            </a:endParaRPr>
          </a:p>
          <a:p>
            <a:pPr indent="0" lvl="0" marL="0" rtl="0">
              <a:lnSpc>
                <a:spcPct val="115000"/>
              </a:lnSpc>
              <a:spcBef>
                <a:spcPts val="1500"/>
              </a:spcBef>
              <a:spcAft>
                <a:spcPts val="1500"/>
              </a:spcAft>
              <a:buNone/>
            </a:pPr>
            <a:r>
              <a:t/>
            </a:r>
            <a:endParaRPr b="1" sz="1800">
              <a:solidFill>
                <a:srgbClr val="0D2A3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Most popular in-Memory Database</a:t>
            </a:r>
            <a:endParaRPr/>
          </a:p>
        </p:txBody>
      </p:sp>
      <p:sp>
        <p:nvSpPr>
          <p:cNvPr id="127" name="Shape 127"/>
          <p:cNvSpPr txBox="1"/>
          <p:nvPr>
            <p:ph idx="1" type="body"/>
          </p:nvPr>
        </p:nvSpPr>
        <p:spPr>
          <a:xfrm>
            <a:off x="311700" y="1170175"/>
            <a:ext cx="8520600" cy="3416400"/>
          </a:xfrm>
          <a:prstGeom prst="rect">
            <a:avLst/>
          </a:prstGeom>
        </p:spPr>
        <p:txBody>
          <a:bodyPr anchorCtr="0" anchor="t" bIns="91425" lIns="91425" spcFirstLastPara="1" rIns="91425" wrap="square" tIns="91425">
            <a:noAutofit/>
          </a:bodyPr>
          <a:lstStyle/>
          <a:p>
            <a:pPr indent="-342900" lvl="0" marL="457200" rtl="0">
              <a:lnSpc>
                <a:spcPct val="115000"/>
              </a:lnSpc>
              <a:spcBef>
                <a:spcPts val="400"/>
              </a:spcBef>
              <a:spcAft>
                <a:spcPts val="0"/>
              </a:spcAft>
              <a:buClr>
                <a:srgbClr val="0D2A35"/>
              </a:buClr>
              <a:buSzPts val="1800"/>
              <a:buFont typeface="Arial"/>
              <a:buChar char="•"/>
            </a:pPr>
            <a:r>
              <a:rPr b="1" lang="en" sz="1800">
                <a:solidFill>
                  <a:srgbClr val="0D2A35"/>
                </a:solidFill>
                <a:latin typeface="Arial"/>
                <a:ea typeface="Arial"/>
                <a:cs typeface="Arial"/>
                <a:sym typeface="Arial"/>
              </a:rPr>
              <a:t>Redis</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Couchbase</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ManCache</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Oracle Time Ten</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Apache Cassandra</a:t>
            </a:r>
            <a:endParaRPr b="1" sz="1800">
              <a:solidFill>
                <a:srgbClr val="0D2A35"/>
              </a:solidFill>
              <a:latin typeface="Arial"/>
              <a:ea typeface="Arial"/>
              <a:cs typeface="Arial"/>
              <a:sym typeface="Arial"/>
            </a:endParaRPr>
          </a:p>
          <a:p>
            <a:pPr indent="-342900" lvl="0" marL="457200" rtl="0">
              <a:lnSpc>
                <a:spcPct val="115000"/>
              </a:lnSpc>
              <a:spcBef>
                <a:spcPts val="0"/>
              </a:spcBef>
              <a:spcAft>
                <a:spcPts val="0"/>
              </a:spcAft>
              <a:buClr>
                <a:srgbClr val="0D2A35"/>
              </a:buClr>
              <a:buSzPts val="1800"/>
              <a:buFont typeface="Arial"/>
              <a:buChar char="•"/>
            </a:pPr>
            <a:r>
              <a:rPr b="1" lang="en" sz="1800">
                <a:solidFill>
                  <a:srgbClr val="0D2A35"/>
                </a:solidFill>
                <a:latin typeface="Arial"/>
                <a:ea typeface="Arial"/>
                <a:cs typeface="Arial"/>
                <a:sym typeface="Arial"/>
              </a:rPr>
              <a:t>Amazon elasticache</a:t>
            </a:r>
            <a:endParaRPr b="1" sz="1800">
              <a:solidFill>
                <a:srgbClr val="0D2A3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Methodology</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a:t>We</a:t>
            </a:r>
            <a:r>
              <a:rPr lang="en"/>
              <a:t> using Scrum sof</a:t>
            </a:r>
            <a:r>
              <a:rPr lang="en"/>
              <a:t>tware methodology with 2-weeks sprints. Scrum is one of the most popular frameworks for implementing agile. So popular, in fact, that many people think scrum and agile are the same thing.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31575" y="4614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What technologies are you using?</a:t>
            </a:r>
            <a:endParaRPr/>
          </a:p>
        </p:txBody>
      </p:sp>
      <p:sp>
        <p:nvSpPr>
          <p:cNvPr id="139" name="Shape 139"/>
          <p:cNvSpPr txBox="1"/>
          <p:nvPr>
            <p:ph idx="1" type="body"/>
          </p:nvPr>
        </p:nvSpPr>
        <p:spPr>
          <a:xfrm>
            <a:off x="2866375" y="2367675"/>
            <a:ext cx="944400" cy="8640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4800"/>
              <a:t>+</a:t>
            </a:r>
            <a:endParaRPr sz="4800"/>
          </a:p>
        </p:txBody>
      </p:sp>
      <p:pic>
        <p:nvPicPr>
          <p:cNvPr id="140" name="Shape 140"/>
          <p:cNvPicPr preferRelativeResize="0"/>
          <p:nvPr/>
        </p:nvPicPr>
        <p:blipFill>
          <a:blip r:embed="rId3">
            <a:alphaModFix/>
          </a:blip>
          <a:stretch>
            <a:fillRect/>
          </a:stretch>
        </p:blipFill>
        <p:spPr>
          <a:xfrm>
            <a:off x="210125" y="1956475"/>
            <a:ext cx="2501800" cy="1503150"/>
          </a:xfrm>
          <a:prstGeom prst="rect">
            <a:avLst/>
          </a:prstGeom>
          <a:noFill/>
          <a:ln>
            <a:noFill/>
          </a:ln>
        </p:spPr>
      </p:pic>
      <p:pic>
        <p:nvPicPr>
          <p:cNvPr id="141" name="Shape 141"/>
          <p:cNvPicPr preferRelativeResize="0"/>
          <p:nvPr/>
        </p:nvPicPr>
        <p:blipFill>
          <a:blip r:embed="rId4">
            <a:alphaModFix/>
          </a:blip>
          <a:stretch>
            <a:fillRect/>
          </a:stretch>
        </p:blipFill>
        <p:spPr>
          <a:xfrm>
            <a:off x="3197000" y="1405700"/>
            <a:ext cx="2857500" cy="2409825"/>
          </a:xfrm>
          <a:prstGeom prst="rect">
            <a:avLst/>
          </a:prstGeom>
          <a:noFill/>
          <a:ln>
            <a:noFill/>
          </a:ln>
        </p:spPr>
      </p:pic>
      <p:pic>
        <p:nvPicPr>
          <p:cNvPr id="142" name="Shape 142"/>
          <p:cNvPicPr preferRelativeResize="0"/>
          <p:nvPr/>
        </p:nvPicPr>
        <p:blipFill>
          <a:blip r:embed="rId5">
            <a:alphaModFix/>
          </a:blip>
          <a:stretch>
            <a:fillRect/>
          </a:stretch>
        </p:blipFill>
        <p:spPr>
          <a:xfrm>
            <a:off x="5594250" y="1663488"/>
            <a:ext cx="4478949" cy="2351450"/>
          </a:xfrm>
          <a:prstGeom prst="rect">
            <a:avLst/>
          </a:prstGeom>
          <a:noFill/>
          <a:ln>
            <a:noFill/>
          </a:ln>
        </p:spPr>
      </p:pic>
      <p:sp>
        <p:nvSpPr>
          <p:cNvPr id="143" name="Shape 143"/>
          <p:cNvSpPr txBox="1"/>
          <p:nvPr>
            <p:ph idx="1" type="body"/>
          </p:nvPr>
        </p:nvSpPr>
        <p:spPr>
          <a:xfrm>
            <a:off x="5881025" y="2407213"/>
            <a:ext cx="944400" cy="8640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 sz="4800"/>
              <a:t>+</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