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
  </p:notesMasterIdLst>
  <p:sldIdLst>
    <p:sldId id="256" r:id="rId2"/>
  </p:sldIdLst>
  <p:sldSz cx="43891200" cy="32918400"/>
  <p:notesSz cx="20104100" cy="13404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072">
          <p15:clr>
            <a:srgbClr val="000000"/>
          </p15:clr>
        </p15:guide>
        <p15:guide id="2" pos="4716">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3437" y="-3710"/>
      </p:cViewPr>
      <p:guideLst>
        <p:guide orient="horz" pos="7072"/>
        <p:guide pos="47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351350" y="1005350"/>
            <a:ext cx="13403400" cy="5026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2010400" y="6367300"/>
            <a:ext cx="16083275" cy="60321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2010400" y="6367300"/>
            <a:ext cx="16083275" cy="60321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a:spLocks noGrp="1" noRot="1" noChangeAspect="1"/>
          </p:cNvSpPr>
          <p:nvPr>
            <p:ph type="sldImg" idx="2"/>
          </p:nvPr>
        </p:nvSpPr>
        <p:spPr>
          <a:xfrm>
            <a:off x="6700838" y="1004888"/>
            <a:ext cx="6704012" cy="50276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764798" y="123317"/>
            <a:ext cx="32361600" cy="236988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5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body" idx="1"/>
          </p:nvPr>
        </p:nvSpPr>
        <p:spPr>
          <a:xfrm>
            <a:off x="2194560" y="7571232"/>
            <a:ext cx="39502081" cy="276999"/>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Shape 18"/>
          <p:cNvSpPr txBox="1">
            <a:spLocks noGrp="1"/>
          </p:cNvSpPr>
          <p:nvPr>
            <p:ph type="ftr" idx="11"/>
          </p:nvPr>
        </p:nvSpPr>
        <p:spPr>
          <a:xfrm>
            <a:off x="14923008" y="30614113"/>
            <a:ext cx="14045184" cy="63094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2194561" y="30614113"/>
            <a:ext cx="10094976" cy="630942"/>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31601666" y="30614113"/>
            <a:ext cx="10094976" cy="630942"/>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4100">
                <a:solidFill>
                  <a:srgbClr val="888888"/>
                </a:solidFill>
                <a:latin typeface="Calibri"/>
                <a:ea typeface="Calibri"/>
                <a:cs typeface="Calibri"/>
                <a:sym typeface="Calibri"/>
              </a:defRPr>
            </a:lvl1pPr>
            <a:lvl2pPr marL="0" marR="0" lvl="1" indent="0" algn="r" rtl="0">
              <a:spcBef>
                <a:spcPts val="0"/>
              </a:spcBef>
              <a:buNone/>
              <a:defRPr sz="4100">
                <a:solidFill>
                  <a:srgbClr val="888888"/>
                </a:solidFill>
                <a:latin typeface="Calibri"/>
                <a:ea typeface="Calibri"/>
                <a:cs typeface="Calibri"/>
                <a:sym typeface="Calibri"/>
              </a:defRPr>
            </a:lvl2pPr>
            <a:lvl3pPr marL="0" marR="0" lvl="2" indent="0" algn="r" rtl="0">
              <a:spcBef>
                <a:spcPts val="0"/>
              </a:spcBef>
              <a:buNone/>
              <a:defRPr sz="4100">
                <a:solidFill>
                  <a:srgbClr val="888888"/>
                </a:solidFill>
                <a:latin typeface="Calibri"/>
                <a:ea typeface="Calibri"/>
                <a:cs typeface="Calibri"/>
                <a:sym typeface="Calibri"/>
              </a:defRPr>
            </a:lvl3pPr>
            <a:lvl4pPr marL="0" marR="0" lvl="3" indent="0" algn="r" rtl="0">
              <a:spcBef>
                <a:spcPts val="0"/>
              </a:spcBef>
              <a:buNone/>
              <a:defRPr sz="4100">
                <a:solidFill>
                  <a:srgbClr val="888888"/>
                </a:solidFill>
                <a:latin typeface="Calibri"/>
                <a:ea typeface="Calibri"/>
                <a:cs typeface="Calibri"/>
                <a:sym typeface="Calibri"/>
              </a:defRPr>
            </a:lvl4pPr>
            <a:lvl5pPr marL="0" marR="0" lvl="4" indent="0" algn="r" rtl="0">
              <a:spcBef>
                <a:spcPts val="0"/>
              </a:spcBef>
              <a:buNone/>
              <a:defRPr sz="4100">
                <a:solidFill>
                  <a:srgbClr val="888888"/>
                </a:solidFill>
                <a:latin typeface="Calibri"/>
                <a:ea typeface="Calibri"/>
                <a:cs typeface="Calibri"/>
                <a:sym typeface="Calibri"/>
              </a:defRPr>
            </a:lvl5pPr>
            <a:lvl6pPr marL="0" marR="0" lvl="5" indent="0" algn="r" rtl="0">
              <a:spcBef>
                <a:spcPts val="0"/>
              </a:spcBef>
              <a:buNone/>
              <a:defRPr sz="4100">
                <a:solidFill>
                  <a:srgbClr val="888888"/>
                </a:solidFill>
                <a:latin typeface="Calibri"/>
                <a:ea typeface="Calibri"/>
                <a:cs typeface="Calibri"/>
                <a:sym typeface="Calibri"/>
              </a:defRPr>
            </a:lvl6pPr>
            <a:lvl7pPr marL="0" marR="0" lvl="6" indent="0" algn="r" rtl="0">
              <a:spcBef>
                <a:spcPts val="0"/>
              </a:spcBef>
              <a:buNone/>
              <a:defRPr sz="4100">
                <a:solidFill>
                  <a:srgbClr val="888888"/>
                </a:solidFill>
                <a:latin typeface="Calibri"/>
                <a:ea typeface="Calibri"/>
                <a:cs typeface="Calibri"/>
                <a:sym typeface="Calibri"/>
              </a:defRPr>
            </a:lvl7pPr>
            <a:lvl8pPr marL="0" marR="0" lvl="7" indent="0" algn="r" rtl="0">
              <a:spcBef>
                <a:spcPts val="0"/>
              </a:spcBef>
              <a:buNone/>
              <a:defRPr sz="4100">
                <a:solidFill>
                  <a:srgbClr val="888888"/>
                </a:solidFill>
                <a:latin typeface="Calibri"/>
                <a:ea typeface="Calibri"/>
                <a:cs typeface="Calibri"/>
                <a:sym typeface="Calibri"/>
              </a:defRPr>
            </a:lvl8pPr>
            <a:lvl9pPr marL="0" marR="0" lvl="8" indent="0" algn="r" rtl="0">
              <a:spcBef>
                <a:spcPts val="0"/>
              </a:spcBef>
              <a:buNone/>
              <a:defRPr sz="41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3291839" y="10204703"/>
            <a:ext cx="37307522" cy="1031051"/>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67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subTitle" idx="1"/>
          </p:nvPr>
        </p:nvSpPr>
        <p:spPr>
          <a:xfrm>
            <a:off x="6583680" y="18434305"/>
            <a:ext cx="30723839" cy="276999"/>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marR="0" lvl="1" algn="l" rtl="0">
              <a:spcBef>
                <a:spcPts val="0"/>
              </a:spcBef>
              <a:spcAft>
                <a:spcPts val="0"/>
              </a:spcAft>
              <a:buSzPts val="1400"/>
              <a:buNone/>
              <a:defRPr sz="1800" b="0" i="0" u="none" strike="noStrike" cap="none">
                <a:latin typeface="Calibri"/>
                <a:ea typeface="Calibri"/>
                <a:cs typeface="Calibri"/>
                <a:sym typeface="Calibri"/>
              </a:defRPr>
            </a:lvl2pPr>
            <a:lvl3pPr marR="0" lvl="2" algn="l" rtl="0">
              <a:spcBef>
                <a:spcPts val="0"/>
              </a:spcBef>
              <a:spcAft>
                <a:spcPts val="0"/>
              </a:spcAft>
              <a:buSzPts val="1400"/>
              <a:buNone/>
              <a:defRPr sz="1800" b="0" i="0" u="none" strike="noStrike" cap="none">
                <a:latin typeface="Calibri"/>
                <a:ea typeface="Calibri"/>
                <a:cs typeface="Calibri"/>
                <a:sym typeface="Calibri"/>
              </a:defRPr>
            </a:lvl3pPr>
            <a:lvl4pPr marR="0" lvl="3" algn="l" rtl="0">
              <a:spcBef>
                <a:spcPts val="0"/>
              </a:spcBef>
              <a:spcAft>
                <a:spcPts val="0"/>
              </a:spcAft>
              <a:buSzPts val="1400"/>
              <a:buNone/>
              <a:defRPr sz="1800" b="0" i="0" u="none" strike="noStrike" cap="none">
                <a:latin typeface="Calibri"/>
                <a:ea typeface="Calibri"/>
                <a:cs typeface="Calibri"/>
                <a:sym typeface="Calibri"/>
              </a:defRPr>
            </a:lvl4pPr>
            <a:lvl5pPr marR="0" lvl="4" algn="l" rtl="0">
              <a:spcBef>
                <a:spcPts val="0"/>
              </a:spcBef>
              <a:spcAft>
                <a:spcPts val="0"/>
              </a:spcAft>
              <a:buSzPts val="1400"/>
              <a:buNone/>
              <a:defRPr sz="1800" b="0" i="0" u="none" strike="noStrike" cap="none">
                <a:latin typeface="Calibri"/>
                <a:ea typeface="Calibri"/>
                <a:cs typeface="Calibri"/>
                <a:sym typeface="Calibri"/>
              </a:defRPr>
            </a:lvl5pPr>
            <a:lvl6pPr marR="0" lvl="5" algn="l" rtl="0">
              <a:spcBef>
                <a:spcPts val="0"/>
              </a:spcBef>
              <a:spcAft>
                <a:spcPts val="0"/>
              </a:spcAft>
              <a:buSzPts val="1400"/>
              <a:buNone/>
              <a:defRPr sz="1800" b="0" i="0" u="none" strike="noStrike" cap="none">
                <a:latin typeface="Calibri"/>
                <a:ea typeface="Calibri"/>
                <a:cs typeface="Calibri"/>
                <a:sym typeface="Calibri"/>
              </a:defRPr>
            </a:lvl6pPr>
            <a:lvl7pPr marR="0" lvl="6" algn="l" rtl="0">
              <a:spcBef>
                <a:spcPts val="0"/>
              </a:spcBef>
              <a:spcAft>
                <a:spcPts val="0"/>
              </a:spcAft>
              <a:buSzPts val="1400"/>
              <a:buNone/>
              <a:defRPr sz="1800" b="0" i="0" u="none" strike="noStrike" cap="none">
                <a:latin typeface="Calibri"/>
                <a:ea typeface="Calibri"/>
                <a:cs typeface="Calibri"/>
                <a:sym typeface="Calibri"/>
              </a:defRPr>
            </a:lvl7pPr>
            <a:lvl8pPr marR="0" lvl="7" algn="l" rtl="0">
              <a:spcBef>
                <a:spcPts val="0"/>
              </a:spcBef>
              <a:spcAft>
                <a:spcPts val="0"/>
              </a:spcAft>
              <a:buSzPts val="1400"/>
              <a:buNone/>
              <a:defRPr sz="1800" b="0" i="0" u="none" strike="noStrike" cap="none">
                <a:latin typeface="Calibri"/>
                <a:ea typeface="Calibri"/>
                <a:cs typeface="Calibri"/>
                <a:sym typeface="Calibri"/>
              </a:defRPr>
            </a:lvl8pPr>
            <a:lvl9pPr marR="0" lvl="8"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4" name="Shape 24"/>
          <p:cNvSpPr txBox="1">
            <a:spLocks noGrp="1"/>
          </p:cNvSpPr>
          <p:nvPr>
            <p:ph type="ftr" idx="11"/>
          </p:nvPr>
        </p:nvSpPr>
        <p:spPr>
          <a:xfrm>
            <a:off x="14923008" y="30614113"/>
            <a:ext cx="14045184" cy="63094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2194561" y="30614113"/>
            <a:ext cx="10094976" cy="630942"/>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31601666" y="30614113"/>
            <a:ext cx="10094976" cy="630942"/>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4100">
                <a:solidFill>
                  <a:srgbClr val="888888"/>
                </a:solidFill>
                <a:latin typeface="Calibri"/>
                <a:ea typeface="Calibri"/>
                <a:cs typeface="Calibri"/>
                <a:sym typeface="Calibri"/>
              </a:defRPr>
            </a:lvl1pPr>
            <a:lvl2pPr marL="0" marR="0" lvl="1" indent="0" algn="r" rtl="0">
              <a:spcBef>
                <a:spcPts val="0"/>
              </a:spcBef>
              <a:buNone/>
              <a:defRPr sz="4100">
                <a:solidFill>
                  <a:srgbClr val="888888"/>
                </a:solidFill>
                <a:latin typeface="Calibri"/>
                <a:ea typeface="Calibri"/>
                <a:cs typeface="Calibri"/>
                <a:sym typeface="Calibri"/>
              </a:defRPr>
            </a:lvl2pPr>
            <a:lvl3pPr marL="0" marR="0" lvl="2" indent="0" algn="r" rtl="0">
              <a:spcBef>
                <a:spcPts val="0"/>
              </a:spcBef>
              <a:buNone/>
              <a:defRPr sz="4100">
                <a:solidFill>
                  <a:srgbClr val="888888"/>
                </a:solidFill>
                <a:latin typeface="Calibri"/>
                <a:ea typeface="Calibri"/>
                <a:cs typeface="Calibri"/>
                <a:sym typeface="Calibri"/>
              </a:defRPr>
            </a:lvl3pPr>
            <a:lvl4pPr marL="0" marR="0" lvl="3" indent="0" algn="r" rtl="0">
              <a:spcBef>
                <a:spcPts val="0"/>
              </a:spcBef>
              <a:buNone/>
              <a:defRPr sz="4100">
                <a:solidFill>
                  <a:srgbClr val="888888"/>
                </a:solidFill>
                <a:latin typeface="Calibri"/>
                <a:ea typeface="Calibri"/>
                <a:cs typeface="Calibri"/>
                <a:sym typeface="Calibri"/>
              </a:defRPr>
            </a:lvl4pPr>
            <a:lvl5pPr marL="0" marR="0" lvl="4" indent="0" algn="r" rtl="0">
              <a:spcBef>
                <a:spcPts val="0"/>
              </a:spcBef>
              <a:buNone/>
              <a:defRPr sz="4100">
                <a:solidFill>
                  <a:srgbClr val="888888"/>
                </a:solidFill>
                <a:latin typeface="Calibri"/>
                <a:ea typeface="Calibri"/>
                <a:cs typeface="Calibri"/>
                <a:sym typeface="Calibri"/>
              </a:defRPr>
            </a:lvl5pPr>
            <a:lvl6pPr marL="0" marR="0" lvl="5" indent="0" algn="r" rtl="0">
              <a:spcBef>
                <a:spcPts val="0"/>
              </a:spcBef>
              <a:buNone/>
              <a:defRPr sz="4100">
                <a:solidFill>
                  <a:srgbClr val="888888"/>
                </a:solidFill>
                <a:latin typeface="Calibri"/>
                <a:ea typeface="Calibri"/>
                <a:cs typeface="Calibri"/>
                <a:sym typeface="Calibri"/>
              </a:defRPr>
            </a:lvl6pPr>
            <a:lvl7pPr marL="0" marR="0" lvl="6" indent="0" algn="r" rtl="0">
              <a:spcBef>
                <a:spcPts val="0"/>
              </a:spcBef>
              <a:buNone/>
              <a:defRPr sz="4100">
                <a:solidFill>
                  <a:srgbClr val="888888"/>
                </a:solidFill>
                <a:latin typeface="Calibri"/>
                <a:ea typeface="Calibri"/>
                <a:cs typeface="Calibri"/>
                <a:sym typeface="Calibri"/>
              </a:defRPr>
            </a:lvl7pPr>
            <a:lvl8pPr marL="0" marR="0" lvl="7" indent="0" algn="r" rtl="0">
              <a:spcBef>
                <a:spcPts val="0"/>
              </a:spcBef>
              <a:buNone/>
              <a:defRPr sz="4100">
                <a:solidFill>
                  <a:srgbClr val="888888"/>
                </a:solidFill>
                <a:latin typeface="Calibri"/>
                <a:ea typeface="Calibri"/>
                <a:cs typeface="Calibri"/>
                <a:sym typeface="Calibri"/>
              </a:defRPr>
            </a:lvl8pPr>
            <a:lvl9pPr marL="0" marR="0" lvl="8" indent="0" algn="r" rtl="0">
              <a:spcBef>
                <a:spcPts val="0"/>
              </a:spcBef>
              <a:buNone/>
              <a:defRPr sz="41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5764798" y="123317"/>
            <a:ext cx="32361600" cy="236988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5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2194560" y="7571232"/>
            <a:ext cx="19092673" cy="276999"/>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Shape 30"/>
          <p:cNvSpPr txBox="1">
            <a:spLocks noGrp="1"/>
          </p:cNvSpPr>
          <p:nvPr>
            <p:ph type="body" idx="2"/>
          </p:nvPr>
        </p:nvSpPr>
        <p:spPr>
          <a:xfrm>
            <a:off x="22603967" y="7571232"/>
            <a:ext cx="19092673" cy="276999"/>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1" name="Shape 31"/>
          <p:cNvSpPr txBox="1">
            <a:spLocks noGrp="1"/>
          </p:cNvSpPr>
          <p:nvPr>
            <p:ph type="ftr" idx="11"/>
          </p:nvPr>
        </p:nvSpPr>
        <p:spPr>
          <a:xfrm>
            <a:off x="14923008" y="30614113"/>
            <a:ext cx="14045184" cy="63094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2194561" y="30614113"/>
            <a:ext cx="10094976" cy="630942"/>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31601666" y="30614113"/>
            <a:ext cx="10094976" cy="630942"/>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4100">
                <a:solidFill>
                  <a:srgbClr val="888888"/>
                </a:solidFill>
                <a:latin typeface="Calibri"/>
                <a:ea typeface="Calibri"/>
                <a:cs typeface="Calibri"/>
                <a:sym typeface="Calibri"/>
              </a:defRPr>
            </a:lvl1pPr>
            <a:lvl2pPr marL="0" marR="0" lvl="1" indent="0" algn="r" rtl="0">
              <a:spcBef>
                <a:spcPts val="0"/>
              </a:spcBef>
              <a:buNone/>
              <a:defRPr sz="4100">
                <a:solidFill>
                  <a:srgbClr val="888888"/>
                </a:solidFill>
                <a:latin typeface="Calibri"/>
                <a:ea typeface="Calibri"/>
                <a:cs typeface="Calibri"/>
                <a:sym typeface="Calibri"/>
              </a:defRPr>
            </a:lvl2pPr>
            <a:lvl3pPr marL="0" marR="0" lvl="2" indent="0" algn="r" rtl="0">
              <a:spcBef>
                <a:spcPts val="0"/>
              </a:spcBef>
              <a:buNone/>
              <a:defRPr sz="4100">
                <a:solidFill>
                  <a:srgbClr val="888888"/>
                </a:solidFill>
                <a:latin typeface="Calibri"/>
                <a:ea typeface="Calibri"/>
                <a:cs typeface="Calibri"/>
                <a:sym typeface="Calibri"/>
              </a:defRPr>
            </a:lvl3pPr>
            <a:lvl4pPr marL="0" marR="0" lvl="3" indent="0" algn="r" rtl="0">
              <a:spcBef>
                <a:spcPts val="0"/>
              </a:spcBef>
              <a:buNone/>
              <a:defRPr sz="4100">
                <a:solidFill>
                  <a:srgbClr val="888888"/>
                </a:solidFill>
                <a:latin typeface="Calibri"/>
                <a:ea typeface="Calibri"/>
                <a:cs typeface="Calibri"/>
                <a:sym typeface="Calibri"/>
              </a:defRPr>
            </a:lvl4pPr>
            <a:lvl5pPr marL="0" marR="0" lvl="4" indent="0" algn="r" rtl="0">
              <a:spcBef>
                <a:spcPts val="0"/>
              </a:spcBef>
              <a:buNone/>
              <a:defRPr sz="4100">
                <a:solidFill>
                  <a:srgbClr val="888888"/>
                </a:solidFill>
                <a:latin typeface="Calibri"/>
                <a:ea typeface="Calibri"/>
                <a:cs typeface="Calibri"/>
                <a:sym typeface="Calibri"/>
              </a:defRPr>
            </a:lvl5pPr>
            <a:lvl6pPr marL="0" marR="0" lvl="5" indent="0" algn="r" rtl="0">
              <a:spcBef>
                <a:spcPts val="0"/>
              </a:spcBef>
              <a:buNone/>
              <a:defRPr sz="4100">
                <a:solidFill>
                  <a:srgbClr val="888888"/>
                </a:solidFill>
                <a:latin typeface="Calibri"/>
                <a:ea typeface="Calibri"/>
                <a:cs typeface="Calibri"/>
                <a:sym typeface="Calibri"/>
              </a:defRPr>
            </a:lvl6pPr>
            <a:lvl7pPr marL="0" marR="0" lvl="6" indent="0" algn="r" rtl="0">
              <a:spcBef>
                <a:spcPts val="0"/>
              </a:spcBef>
              <a:buNone/>
              <a:defRPr sz="4100">
                <a:solidFill>
                  <a:srgbClr val="888888"/>
                </a:solidFill>
                <a:latin typeface="Calibri"/>
                <a:ea typeface="Calibri"/>
                <a:cs typeface="Calibri"/>
                <a:sym typeface="Calibri"/>
              </a:defRPr>
            </a:lvl7pPr>
            <a:lvl8pPr marL="0" marR="0" lvl="7" indent="0" algn="r" rtl="0">
              <a:spcBef>
                <a:spcPts val="0"/>
              </a:spcBef>
              <a:buNone/>
              <a:defRPr sz="4100">
                <a:solidFill>
                  <a:srgbClr val="888888"/>
                </a:solidFill>
                <a:latin typeface="Calibri"/>
                <a:ea typeface="Calibri"/>
                <a:cs typeface="Calibri"/>
                <a:sym typeface="Calibri"/>
              </a:defRPr>
            </a:lvl8pPr>
            <a:lvl9pPr marL="0" marR="0" lvl="8" indent="0" algn="r" rtl="0">
              <a:spcBef>
                <a:spcPts val="0"/>
              </a:spcBef>
              <a:buNone/>
              <a:defRPr sz="41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5764798" y="123317"/>
            <a:ext cx="32361600" cy="236988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5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ftr" idx="11"/>
          </p:nvPr>
        </p:nvSpPr>
        <p:spPr>
          <a:xfrm>
            <a:off x="14923008" y="30614113"/>
            <a:ext cx="14045184" cy="63094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2194561" y="30614113"/>
            <a:ext cx="10094976" cy="630942"/>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31601666" y="30614113"/>
            <a:ext cx="10094976" cy="630942"/>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4100">
                <a:solidFill>
                  <a:srgbClr val="888888"/>
                </a:solidFill>
                <a:latin typeface="Calibri"/>
                <a:ea typeface="Calibri"/>
                <a:cs typeface="Calibri"/>
                <a:sym typeface="Calibri"/>
              </a:defRPr>
            </a:lvl1pPr>
            <a:lvl2pPr marL="0" marR="0" lvl="1" indent="0" algn="r" rtl="0">
              <a:spcBef>
                <a:spcPts val="0"/>
              </a:spcBef>
              <a:buNone/>
              <a:defRPr sz="4100">
                <a:solidFill>
                  <a:srgbClr val="888888"/>
                </a:solidFill>
                <a:latin typeface="Calibri"/>
                <a:ea typeface="Calibri"/>
                <a:cs typeface="Calibri"/>
                <a:sym typeface="Calibri"/>
              </a:defRPr>
            </a:lvl2pPr>
            <a:lvl3pPr marL="0" marR="0" lvl="2" indent="0" algn="r" rtl="0">
              <a:spcBef>
                <a:spcPts val="0"/>
              </a:spcBef>
              <a:buNone/>
              <a:defRPr sz="4100">
                <a:solidFill>
                  <a:srgbClr val="888888"/>
                </a:solidFill>
                <a:latin typeface="Calibri"/>
                <a:ea typeface="Calibri"/>
                <a:cs typeface="Calibri"/>
                <a:sym typeface="Calibri"/>
              </a:defRPr>
            </a:lvl3pPr>
            <a:lvl4pPr marL="0" marR="0" lvl="3" indent="0" algn="r" rtl="0">
              <a:spcBef>
                <a:spcPts val="0"/>
              </a:spcBef>
              <a:buNone/>
              <a:defRPr sz="4100">
                <a:solidFill>
                  <a:srgbClr val="888888"/>
                </a:solidFill>
                <a:latin typeface="Calibri"/>
                <a:ea typeface="Calibri"/>
                <a:cs typeface="Calibri"/>
                <a:sym typeface="Calibri"/>
              </a:defRPr>
            </a:lvl4pPr>
            <a:lvl5pPr marL="0" marR="0" lvl="4" indent="0" algn="r" rtl="0">
              <a:spcBef>
                <a:spcPts val="0"/>
              </a:spcBef>
              <a:buNone/>
              <a:defRPr sz="4100">
                <a:solidFill>
                  <a:srgbClr val="888888"/>
                </a:solidFill>
                <a:latin typeface="Calibri"/>
                <a:ea typeface="Calibri"/>
                <a:cs typeface="Calibri"/>
                <a:sym typeface="Calibri"/>
              </a:defRPr>
            </a:lvl5pPr>
            <a:lvl6pPr marL="0" marR="0" lvl="5" indent="0" algn="r" rtl="0">
              <a:spcBef>
                <a:spcPts val="0"/>
              </a:spcBef>
              <a:buNone/>
              <a:defRPr sz="4100">
                <a:solidFill>
                  <a:srgbClr val="888888"/>
                </a:solidFill>
                <a:latin typeface="Calibri"/>
                <a:ea typeface="Calibri"/>
                <a:cs typeface="Calibri"/>
                <a:sym typeface="Calibri"/>
              </a:defRPr>
            </a:lvl6pPr>
            <a:lvl7pPr marL="0" marR="0" lvl="6" indent="0" algn="r" rtl="0">
              <a:spcBef>
                <a:spcPts val="0"/>
              </a:spcBef>
              <a:buNone/>
              <a:defRPr sz="4100">
                <a:solidFill>
                  <a:srgbClr val="888888"/>
                </a:solidFill>
                <a:latin typeface="Calibri"/>
                <a:ea typeface="Calibri"/>
                <a:cs typeface="Calibri"/>
                <a:sym typeface="Calibri"/>
              </a:defRPr>
            </a:lvl7pPr>
            <a:lvl8pPr marL="0" marR="0" lvl="7" indent="0" algn="r" rtl="0">
              <a:spcBef>
                <a:spcPts val="0"/>
              </a:spcBef>
              <a:buNone/>
              <a:defRPr sz="4100">
                <a:solidFill>
                  <a:srgbClr val="888888"/>
                </a:solidFill>
                <a:latin typeface="Calibri"/>
                <a:ea typeface="Calibri"/>
                <a:cs typeface="Calibri"/>
                <a:sym typeface="Calibri"/>
              </a:defRPr>
            </a:lvl8pPr>
            <a:lvl9pPr marL="0" marR="0" lvl="8" indent="0" algn="r" rtl="0">
              <a:spcBef>
                <a:spcPts val="0"/>
              </a:spcBef>
              <a:buNone/>
              <a:defRPr sz="41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Shape 40"/>
          <p:cNvSpPr txBox="1">
            <a:spLocks noGrp="1"/>
          </p:cNvSpPr>
          <p:nvPr>
            <p:ph type="ftr" idx="11"/>
          </p:nvPr>
        </p:nvSpPr>
        <p:spPr>
          <a:xfrm>
            <a:off x="14923008" y="30614113"/>
            <a:ext cx="14045184" cy="63094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2194561" y="30614113"/>
            <a:ext cx="10094976" cy="630942"/>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31601666" y="30614113"/>
            <a:ext cx="10094976" cy="630942"/>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4100">
                <a:solidFill>
                  <a:srgbClr val="888888"/>
                </a:solidFill>
                <a:latin typeface="Calibri"/>
                <a:ea typeface="Calibri"/>
                <a:cs typeface="Calibri"/>
                <a:sym typeface="Calibri"/>
              </a:defRPr>
            </a:lvl1pPr>
            <a:lvl2pPr marL="0" marR="0" lvl="1" indent="0" algn="r" rtl="0">
              <a:spcBef>
                <a:spcPts val="0"/>
              </a:spcBef>
              <a:buNone/>
              <a:defRPr sz="4100">
                <a:solidFill>
                  <a:srgbClr val="888888"/>
                </a:solidFill>
                <a:latin typeface="Calibri"/>
                <a:ea typeface="Calibri"/>
                <a:cs typeface="Calibri"/>
                <a:sym typeface="Calibri"/>
              </a:defRPr>
            </a:lvl2pPr>
            <a:lvl3pPr marL="0" marR="0" lvl="2" indent="0" algn="r" rtl="0">
              <a:spcBef>
                <a:spcPts val="0"/>
              </a:spcBef>
              <a:buNone/>
              <a:defRPr sz="4100">
                <a:solidFill>
                  <a:srgbClr val="888888"/>
                </a:solidFill>
                <a:latin typeface="Calibri"/>
                <a:ea typeface="Calibri"/>
                <a:cs typeface="Calibri"/>
                <a:sym typeface="Calibri"/>
              </a:defRPr>
            </a:lvl3pPr>
            <a:lvl4pPr marL="0" marR="0" lvl="3" indent="0" algn="r" rtl="0">
              <a:spcBef>
                <a:spcPts val="0"/>
              </a:spcBef>
              <a:buNone/>
              <a:defRPr sz="4100">
                <a:solidFill>
                  <a:srgbClr val="888888"/>
                </a:solidFill>
                <a:latin typeface="Calibri"/>
                <a:ea typeface="Calibri"/>
                <a:cs typeface="Calibri"/>
                <a:sym typeface="Calibri"/>
              </a:defRPr>
            </a:lvl4pPr>
            <a:lvl5pPr marL="0" marR="0" lvl="4" indent="0" algn="r" rtl="0">
              <a:spcBef>
                <a:spcPts val="0"/>
              </a:spcBef>
              <a:buNone/>
              <a:defRPr sz="4100">
                <a:solidFill>
                  <a:srgbClr val="888888"/>
                </a:solidFill>
                <a:latin typeface="Calibri"/>
                <a:ea typeface="Calibri"/>
                <a:cs typeface="Calibri"/>
                <a:sym typeface="Calibri"/>
              </a:defRPr>
            </a:lvl5pPr>
            <a:lvl6pPr marL="0" marR="0" lvl="5" indent="0" algn="r" rtl="0">
              <a:spcBef>
                <a:spcPts val="0"/>
              </a:spcBef>
              <a:buNone/>
              <a:defRPr sz="4100">
                <a:solidFill>
                  <a:srgbClr val="888888"/>
                </a:solidFill>
                <a:latin typeface="Calibri"/>
                <a:ea typeface="Calibri"/>
                <a:cs typeface="Calibri"/>
                <a:sym typeface="Calibri"/>
              </a:defRPr>
            </a:lvl6pPr>
            <a:lvl7pPr marL="0" marR="0" lvl="6" indent="0" algn="r" rtl="0">
              <a:spcBef>
                <a:spcPts val="0"/>
              </a:spcBef>
              <a:buNone/>
              <a:defRPr sz="4100">
                <a:solidFill>
                  <a:srgbClr val="888888"/>
                </a:solidFill>
                <a:latin typeface="Calibri"/>
                <a:ea typeface="Calibri"/>
                <a:cs typeface="Calibri"/>
                <a:sym typeface="Calibri"/>
              </a:defRPr>
            </a:lvl7pPr>
            <a:lvl8pPr marL="0" marR="0" lvl="7" indent="0" algn="r" rtl="0">
              <a:spcBef>
                <a:spcPts val="0"/>
              </a:spcBef>
              <a:buNone/>
              <a:defRPr sz="4100">
                <a:solidFill>
                  <a:srgbClr val="888888"/>
                </a:solidFill>
                <a:latin typeface="Calibri"/>
                <a:ea typeface="Calibri"/>
                <a:cs typeface="Calibri"/>
                <a:sym typeface="Calibri"/>
              </a:defRPr>
            </a:lvl8pPr>
            <a:lvl9pPr marL="0" marR="0" lvl="8" indent="0" algn="r" rtl="0">
              <a:spcBef>
                <a:spcPts val="0"/>
              </a:spcBef>
              <a:buNone/>
              <a:defRPr sz="41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4661407" y="2196498"/>
            <a:ext cx="20731479" cy="235992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4100">
              <a:solidFill>
                <a:schemeClr val="dk1"/>
              </a:solidFill>
              <a:latin typeface="Calibri"/>
              <a:ea typeface="Calibri"/>
              <a:cs typeface="Calibri"/>
              <a:sym typeface="Calibri"/>
            </a:endParaRPr>
          </a:p>
        </p:txBody>
      </p:sp>
      <p:sp>
        <p:nvSpPr>
          <p:cNvPr id="7" name="Shape 7"/>
          <p:cNvSpPr/>
          <p:nvPr/>
        </p:nvSpPr>
        <p:spPr>
          <a:xfrm>
            <a:off x="23132288" y="2196498"/>
            <a:ext cx="2831591" cy="2359921"/>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4100">
              <a:solidFill>
                <a:schemeClr val="dk1"/>
              </a:solidFill>
              <a:latin typeface="Calibri"/>
              <a:ea typeface="Calibri"/>
              <a:cs typeface="Calibri"/>
              <a:sym typeface="Calibri"/>
            </a:endParaRPr>
          </a:p>
        </p:txBody>
      </p:sp>
      <p:sp>
        <p:nvSpPr>
          <p:cNvPr id="8" name="Shape 8"/>
          <p:cNvSpPr/>
          <p:nvPr/>
        </p:nvSpPr>
        <p:spPr>
          <a:xfrm>
            <a:off x="24121870" y="2196498"/>
            <a:ext cx="15102838" cy="2359921"/>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4100">
              <a:solidFill>
                <a:schemeClr val="dk1"/>
              </a:solidFill>
              <a:latin typeface="Calibri"/>
              <a:ea typeface="Calibri"/>
              <a:cs typeface="Calibri"/>
              <a:sym typeface="Calibri"/>
            </a:endParaRPr>
          </a:p>
        </p:txBody>
      </p:sp>
      <p:sp>
        <p:nvSpPr>
          <p:cNvPr id="9" name="Shape 9"/>
          <p:cNvSpPr txBox="1">
            <a:spLocks noGrp="1"/>
          </p:cNvSpPr>
          <p:nvPr>
            <p:ph type="title"/>
          </p:nvPr>
        </p:nvSpPr>
        <p:spPr>
          <a:xfrm>
            <a:off x="5764798" y="123317"/>
            <a:ext cx="32361600" cy="1031051"/>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67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Shape 10"/>
          <p:cNvSpPr txBox="1">
            <a:spLocks noGrp="1"/>
          </p:cNvSpPr>
          <p:nvPr>
            <p:ph type="body" idx="1"/>
          </p:nvPr>
        </p:nvSpPr>
        <p:spPr>
          <a:xfrm>
            <a:off x="2194560" y="7571232"/>
            <a:ext cx="39502081" cy="276999"/>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Shape 11"/>
          <p:cNvSpPr txBox="1">
            <a:spLocks noGrp="1"/>
          </p:cNvSpPr>
          <p:nvPr>
            <p:ph type="ftr" idx="11"/>
          </p:nvPr>
        </p:nvSpPr>
        <p:spPr>
          <a:xfrm>
            <a:off x="14923008" y="30614113"/>
            <a:ext cx="14045184" cy="63094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2194561" y="30614113"/>
            <a:ext cx="10094976" cy="630942"/>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100">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31601666" y="30614113"/>
            <a:ext cx="10094976" cy="630942"/>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4100">
                <a:solidFill>
                  <a:srgbClr val="888888"/>
                </a:solidFill>
                <a:latin typeface="Calibri"/>
                <a:ea typeface="Calibri"/>
                <a:cs typeface="Calibri"/>
                <a:sym typeface="Calibri"/>
              </a:defRPr>
            </a:lvl1pPr>
            <a:lvl2pPr marL="0" marR="0" lvl="1" indent="0" algn="r" rtl="0">
              <a:spcBef>
                <a:spcPts val="0"/>
              </a:spcBef>
              <a:buNone/>
              <a:defRPr sz="4100">
                <a:solidFill>
                  <a:srgbClr val="888888"/>
                </a:solidFill>
                <a:latin typeface="Calibri"/>
                <a:ea typeface="Calibri"/>
                <a:cs typeface="Calibri"/>
                <a:sym typeface="Calibri"/>
              </a:defRPr>
            </a:lvl2pPr>
            <a:lvl3pPr marL="0" marR="0" lvl="2" indent="0" algn="r" rtl="0">
              <a:spcBef>
                <a:spcPts val="0"/>
              </a:spcBef>
              <a:buNone/>
              <a:defRPr sz="4100">
                <a:solidFill>
                  <a:srgbClr val="888888"/>
                </a:solidFill>
                <a:latin typeface="Calibri"/>
                <a:ea typeface="Calibri"/>
                <a:cs typeface="Calibri"/>
                <a:sym typeface="Calibri"/>
              </a:defRPr>
            </a:lvl3pPr>
            <a:lvl4pPr marL="0" marR="0" lvl="3" indent="0" algn="r" rtl="0">
              <a:spcBef>
                <a:spcPts val="0"/>
              </a:spcBef>
              <a:buNone/>
              <a:defRPr sz="4100">
                <a:solidFill>
                  <a:srgbClr val="888888"/>
                </a:solidFill>
                <a:latin typeface="Calibri"/>
                <a:ea typeface="Calibri"/>
                <a:cs typeface="Calibri"/>
                <a:sym typeface="Calibri"/>
              </a:defRPr>
            </a:lvl4pPr>
            <a:lvl5pPr marL="0" marR="0" lvl="4" indent="0" algn="r" rtl="0">
              <a:spcBef>
                <a:spcPts val="0"/>
              </a:spcBef>
              <a:buNone/>
              <a:defRPr sz="4100">
                <a:solidFill>
                  <a:srgbClr val="888888"/>
                </a:solidFill>
                <a:latin typeface="Calibri"/>
                <a:ea typeface="Calibri"/>
                <a:cs typeface="Calibri"/>
                <a:sym typeface="Calibri"/>
              </a:defRPr>
            </a:lvl5pPr>
            <a:lvl6pPr marL="0" marR="0" lvl="5" indent="0" algn="r" rtl="0">
              <a:spcBef>
                <a:spcPts val="0"/>
              </a:spcBef>
              <a:buNone/>
              <a:defRPr sz="4100">
                <a:solidFill>
                  <a:srgbClr val="888888"/>
                </a:solidFill>
                <a:latin typeface="Calibri"/>
                <a:ea typeface="Calibri"/>
                <a:cs typeface="Calibri"/>
                <a:sym typeface="Calibri"/>
              </a:defRPr>
            </a:lvl6pPr>
            <a:lvl7pPr marL="0" marR="0" lvl="6" indent="0" algn="r" rtl="0">
              <a:spcBef>
                <a:spcPts val="0"/>
              </a:spcBef>
              <a:buNone/>
              <a:defRPr sz="4100">
                <a:solidFill>
                  <a:srgbClr val="888888"/>
                </a:solidFill>
                <a:latin typeface="Calibri"/>
                <a:ea typeface="Calibri"/>
                <a:cs typeface="Calibri"/>
                <a:sym typeface="Calibri"/>
              </a:defRPr>
            </a:lvl7pPr>
            <a:lvl8pPr marL="0" marR="0" lvl="7" indent="0" algn="r" rtl="0">
              <a:spcBef>
                <a:spcPts val="0"/>
              </a:spcBef>
              <a:buNone/>
              <a:defRPr sz="4100">
                <a:solidFill>
                  <a:srgbClr val="888888"/>
                </a:solidFill>
                <a:latin typeface="Calibri"/>
                <a:ea typeface="Calibri"/>
                <a:cs typeface="Calibri"/>
                <a:sym typeface="Calibri"/>
              </a:defRPr>
            </a:lvl8pPr>
            <a:lvl9pPr marL="0" marR="0" lvl="8" indent="0" algn="r" rtl="0">
              <a:spcBef>
                <a:spcPts val="0"/>
              </a:spcBef>
              <a:buNone/>
              <a:defRPr sz="41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b="0" u="none"/>
          </a:p>
        </p:txBody>
      </p:sp>
      <p:sp>
        <p:nvSpPr>
          <p:cNvPr id="14" name="Shape 14"/>
          <p:cNvSpPr/>
          <p:nvPr/>
        </p:nvSpPr>
        <p:spPr>
          <a:xfrm>
            <a:off x="0" y="1"/>
            <a:ext cx="43891201" cy="2864571"/>
          </a:xfrm>
          <a:custGeom>
            <a:avLst/>
            <a:gdLst/>
            <a:ahLst/>
            <a:cxnLst/>
            <a:rect l="0" t="0" r="0" b="0"/>
            <a:pathLst>
              <a:path w="20104100" h="1166495" extrusionOk="0">
                <a:moveTo>
                  <a:pt x="0" y="1166224"/>
                </a:moveTo>
                <a:lnTo>
                  <a:pt x="20104099" y="1166224"/>
                </a:lnTo>
                <a:lnTo>
                  <a:pt x="20104099" y="0"/>
                </a:lnTo>
                <a:lnTo>
                  <a:pt x="0" y="0"/>
                </a:lnTo>
                <a:lnTo>
                  <a:pt x="0" y="1166224"/>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41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datastax.com/resources/tutorials/partitioning-and-replication" TargetMode="External"/><Relationship Id="rId13" Type="http://schemas.openxmlformats.org/officeDocument/2006/relationships/hyperlink" Target="mailto:rmontg16@students.kennesaw.edu" TargetMode="External"/><Relationship Id="rId18" Type="http://schemas.openxmlformats.org/officeDocument/2006/relationships/hyperlink" Target="mailto:mfrank45@students.kennesaw.edu" TargetMode="External"/><Relationship Id="rId3" Type="http://schemas.openxmlformats.org/officeDocument/2006/relationships/image" Target="../media/image4.png"/><Relationship Id="rId21" Type="http://schemas.openxmlformats.org/officeDocument/2006/relationships/image" Target="../media/image7.png"/><Relationship Id="rId7" Type="http://schemas.openxmlformats.org/officeDocument/2006/relationships/hyperlink" Target="https://medium.com/netflix-techblog/benchmarking-cassandra-scalability-on-aws-over-a-million-writes-per-second-39f45f066c9e" TargetMode="External"/><Relationship Id="rId12" Type="http://schemas.openxmlformats.org/officeDocument/2006/relationships/hyperlink" Target="https://memorynotfound.com/spring-boot-hazelcast-caching-example-configuration/" TargetMode="External"/><Relationship Id="rId17" Type="http://schemas.openxmlformats.org/officeDocument/2006/relationships/hyperlink" Target="mailto:ddiku@students.kennesaw.edu" TargetMode="External"/><Relationship Id="rId2" Type="http://schemas.openxmlformats.org/officeDocument/2006/relationships/notesSlide" Target="../notesSlides/notesSlide1.xml"/><Relationship Id="rId16" Type="http://schemas.openxmlformats.org/officeDocument/2006/relationships/hyperlink" Target="mailto:aadamu@students.kennesaw.edu" TargetMode="External"/><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docs.hazelcast.org/docs/latest-development/manual/html/Performance/Threading_Model/I:O_Threading.html" TargetMode="External"/><Relationship Id="rId11" Type="http://schemas.openxmlformats.org/officeDocument/2006/relationships/hyperlink" Target="https://www.vmware.com/products/pivotal-gemfire.html" TargetMode="External"/><Relationship Id="rId5" Type="http://schemas.openxmlformats.org/officeDocument/2006/relationships/hyperlink" Target="https://hazelcast.com/resources/benchmark-redis-vs-hazelcast/" TargetMode="External"/><Relationship Id="rId15" Type="http://schemas.openxmlformats.org/officeDocument/2006/relationships/hyperlink" Target="mailto:jwill836@students.kennesaw.edu" TargetMode="External"/><Relationship Id="rId10" Type="http://schemas.openxmlformats.org/officeDocument/2006/relationships/hyperlink" Target="https://pivotal.io/pivotal-gemfire" TargetMode="External"/><Relationship Id="rId19" Type="http://schemas.openxmlformats.org/officeDocument/2006/relationships/image" Target="../media/image5.png"/><Relationship Id="rId4" Type="http://schemas.openxmlformats.org/officeDocument/2006/relationships/hyperlink" Target="https://hazelcast.com/use-cases/imdg/" TargetMode="External"/><Relationship Id="rId9" Type="http://schemas.openxmlformats.org/officeDocument/2006/relationships/hyperlink" Target="https://www.oracle.com/database/timesten-in-memory-database/index.html" TargetMode="External"/><Relationship Id="rId14" Type="http://schemas.openxmlformats.org/officeDocument/2006/relationships/hyperlink" Target="mailto:modinaka@students.kennesaw.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5764798" y="669429"/>
            <a:ext cx="36858627" cy="16927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0" b="1">
                <a:latin typeface="Arial"/>
                <a:ea typeface="Arial"/>
                <a:cs typeface="Arial"/>
                <a:sym typeface="Arial"/>
              </a:rPr>
              <a:t>High Performance Caching of Data</a:t>
            </a:r>
            <a:endParaRPr sz="11000" b="1" i="0" u="none" strike="noStrike" cap="none">
              <a:solidFill>
                <a:schemeClr val="dk1"/>
              </a:solidFill>
              <a:latin typeface="Arial"/>
              <a:ea typeface="Arial"/>
              <a:cs typeface="Arial"/>
              <a:sym typeface="Arial"/>
            </a:endParaRPr>
          </a:p>
        </p:txBody>
      </p:sp>
      <p:sp>
        <p:nvSpPr>
          <p:cNvPr id="48" name="Shape 48"/>
          <p:cNvSpPr txBox="1"/>
          <p:nvPr/>
        </p:nvSpPr>
        <p:spPr>
          <a:xfrm>
            <a:off x="349503" y="2854763"/>
            <a:ext cx="12945900" cy="738600"/>
          </a:xfrm>
          <a:prstGeom prst="rect">
            <a:avLst/>
          </a:prstGeom>
          <a:solidFill>
            <a:schemeClr val="dk1"/>
          </a:solidFill>
          <a:ln>
            <a:noFill/>
          </a:ln>
        </p:spPr>
        <p:txBody>
          <a:bodyPr spcFirstLastPara="1" wrap="square" lIns="0" tIns="0" rIns="0" bIns="0" anchor="t" anchorCtr="0">
            <a:noAutofit/>
          </a:bodyPr>
          <a:lstStyle/>
          <a:p>
            <a:pPr marL="29110" marR="0" lvl="0" indent="0" algn="ctr" rtl="0">
              <a:spcBef>
                <a:spcPts val="0"/>
              </a:spcBef>
              <a:spcAft>
                <a:spcPts val="0"/>
              </a:spcAft>
              <a:buNone/>
            </a:pPr>
            <a:r>
              <a:rPr lang="en-US" sz="4800" b="1">
                <a:solidFill>
                  <a:srgbClr val="FFC000"/>
                </a:solidFill>
                <a:latin typeface="Arial"/>
                <a:ea typeface="Arial"/>
                <a:cs typeface="Arial"/>
                <a:sym typeface="Arial"/>
              </a:rPr>
              <a:t>Abstract</a:t>
            </a:r>
            <a:endParaRPr sz="4800" b="1">
              <a:solidFill>
                <a:srgbClr val="FFC000"/>
              </a:solidFill>
              <a:latin typeface="Arial"/>
              <a:ea typeface="Arial"/>
              <a:cs typeface="Arial"/>
              <a:sym typeface="Arial"/>
            </a:endParaRPr>
          </a:p>
        </p:txBody>
      </p:sp>
      <p:sp>
        <p:nvSpPr>
          <p:cNvPr id="49" name="Shape 49"/>
          <p:cNvSpPr/>
          <p:nvPr/>
        </p:nvSpPr>
        <p:spPr>
          <a:xfrm>
            <a:off x="0" y="30175200"/>
            <a:ext cx="43891201" cy="2738696"/>
          </a:xfrm>
          <a:custGeom>
            <a:avLst/>
            <a:gdLst/>
            <a:ahLst/>
            <a:cxnLst/>
            <a:rect l="0" t="0" r="0" b="0"/>
            <a:pathLst>
              <a:path w="20104100" h="1588134" extrusionOk="0">
                <a:moveTo>
                  <a:pt x="20104099" y="0"/>
                </a:moveTo>
                <a:lnTo>
                  <a:pt x="0" y="0"/>
                </a:lnTo>
                <a:lnTo>
                  <a:pt x="0" y="1587847"/>
                </a:lnTo>
                <a:lnTo>
                  <a:pt x="20104099" y="1587847"/>
                </a:lnTo>
                <a:lnTo>
                  <a:pt x="2010409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4100">
              <a:solidFill>
                <a:schemeClr val="dk1"/>
              </a:solidFill>
              <a:latin typeface="Calibri"/>
              <a:ea typeface="Calibri"/>
              <a:cs typeface="Calibri"/>
              <a:sym typeface="Calibri"/>
            </a:endParaRPr>
          </a:p>
        </p:txBody>
      </p:sp>
      <p:sp>
        <p:nvSpPr>
          <p:cNvPr id="50" name="Shape 50"/>
          <p:cNvSpPr txBox="1"/>
          <p:nvPr/>
        </p:nvSpPr>
        <p:spPr>
          <a:xfrm>
            <a:off x="10962132" y="30708600"/>
            <a:ext cx="32941687" cy="184665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800" b="1">
                <a:solidFill>
                  <a:srgbClr val="FFC000"/>
                </a:solidFill>
                <a:latin typeface="Arial"/>
                <a:ea typeface="Arial"/>
                <a:cs typeface="Arial"/>
                <a:sym typeface="Arial"/>
              </a:rPr>
              <a:t>Author(s): Macauley Odinak</a:t>
            </a:r>
            <a:r>
              <a:rPr lang="en-US" sz="4800" b="1">
                <a:solidFill>
                  <a:srgbClr val="FFC000"/>
                </a:solidFill>
              </a:rPr>
              <a:t>a, Robert Montgomery, Abebe Adamu, Dickson Diku, Malcolm Frank, Jarred Wilson</a:t>
            </a:r>
            <a:endParaRPr sz="4800"/>
          </a:p>
          <a:p>
            <a:pPr marL="0" marR="0" lvl="0" indent="0" algn="l" rtl="0">
              <a:spcBef>
                <a:spcPts val="0"/>
              </a:spcBef>
              <a:spcAft>
                <a:spcPts val="0"/>
              </a:spcAft>
              <a:buNone/>
            </a:pPr>
            <a:r>
              <a:rPr lang="en-US" sz="4800" b="1">
                <a:solidFill>
                  <a:srgbClr val="FFC000"/>
                </a:solidFill>
                <a:latin typeface="Arial"/>
                <a:ea typeface="Arial"/>
                <a:cs typeface="Arial"/>
                <a:sym typeface="Arial"/>
              </a:rPr>
              <a:t>Advisors(s): Dr. Reza Parizi</a:t>
            </a:r>
            <a:endParaRPr sz="4800">
              <a:solidFill>
                <a:schemeClr val="dk1"/>
              </a:solidFill>
              <a:latin typeface="Arial"/>
              <a:ea typeface="Arial"/>
              <a:cs typeface="Arial"/>
              <a:sym typeface="Arial"/>
            </a:endParaRPr>
          </a:p>
        </p:txBody>
      </p:sp>
      <p:sp>
        <p:nvSpPr>
          <p:cNvPr id="51" name="Shape 51"/>
          <p:cNvSpPr/>
          <p:nvPr/>
        </p:nvSpPr>
        <p:spPr>
          <a:xfrm>
            <a:off x="1109471" y="30528363"/>
            <a:ext cx="7991855" cy="223763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4100">
              <a:solidFill>
                <a:schemeClr val="dk1"/>
              </a:solidFill>
              <a:latin typeface="Calibri"/>
              <a:ea typeface="Calibri"/>
              <a:cs typeface="Calibri"/>
              <a:sym typeface="Calibri"/>
            </a:endParaRPr>
          </a:p>
        </p:txBody>
      </p:sp>
      <p:sp>
        <p:nvSpPr>
          <p:cNvPr id="52" name="Shape 52"/>
          <p:cNvSpPr txBox="1"/>
          <p:nvPr/>
        </p:nvSpPr>
        <p:spPr>
          <a:xfrm>
            <a:off x="457200" y="762000"/>
            <a:ext cx="4648198" cy="1828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0000" tIns="60000" rIns="120000" bIns="60000" anchor="t" anchorCtr="0">
            <a:noAutofit/>
          </a:bodyPr>
          <a:lstStyle/>
          <a:p>
            <a:pPr marL="0" marR="0" lvl="0" indent="0" algn="l" rtl="0">
              <a:spcBef>
                <a:spcPts val="0"/>
              </a:spcBef>
              <a:spcAft>
                <a:spcPts val="0"/>
              </a:spcAft>
              <a:buNone/>
            </a:pPr>
            <a:r>
              <a:rPr lang="en-US" sz="12000" b="1">
                <a:solidFill>
                  <a:schemeClr val="dk1"/>
                </a:solidFill>
              </a:rPr>
              <a:t>UC-61</a:t>
            </a:r>
            <a:endParaRPr sz="12000" b="1" cap="none">
              <a:solidFill>
                <a:schemeClr val="dk1"/>
              </a:solidFill>
              <a:latin typeface="Arial"/>
              <a:ea typeface="Arial"/>
              <a:cs typeface="Arial"/>
              <a:sym typeface="Arial"/>
            </a:endParaRPr>
          </a:p>
          <a:p>
            <a:pPr marL="0" marR="0" lvl="0" indent="0" algn="just" rtl="0">
              <a:spcBef>
                <a:spcPts val="0"/>
              </a:spcBef>
              <a:spcAft>
                <a:spcPts val="0"/>
              </a:spcAft>
              <a:buNone/>
            </a:pPr>
            <a:endParaRPr sz="2400" cap="none">
              <a:solidFill>
                <a:schemeClr val="dk1"/>
              </a:solidFill>
              <a:latin typeface="Arial"/>
              <a:ea typeface="Arial"/>
              <a:cs typeface="Arial"/>
              <a:sym typeface="Arial"/>
            </a:endParaRPr>
          </a:p>
        </p:txBody>
      </p:sp>
      <p:sp>
        <p:nvSpPr>
          <p:cNvPr id="53" name="Shape 53"/>
          <p:cNvSpPr txBox="1"/>
          <p:nvPr/>
        </p:nvSpPr>
        <p:spPr>
          <a:xfrm>
            <a:off x="457200" y="3593427"/>
            <a:ext cx="12962258" cy="4757646"/>
          </a:xfrm>
          <a:prstGeom prst="rect">
            <a:avLst/>
          </a:prstGeom>
          <a:noFill/>
          <a:ln>
            <a:noFill/>
          </a:ln>
        </p:spPr>
        <p:txBody>
          <a:bodyPr spcFirstLastPara="1" wrap="square" lIns="120000" tIns="60000" rIns="120000" bIns="60000" anchor="t" anchorCtr="0">
            <a:noAutofit/>
          </a:bodyPr>
          <a:lstStyle/>
          <a:p>
            <a:pPr marL="0" marR="0" lvl="0" indent="0" algn="just" rtl="0">
              <a:spcBef>
                <a:spcPts val="0"/>
              </a:spcBef>
              <a:spcAft>
                <a:spcPts val="0"/>
              </a:spcAft>
              <a:buNone/>
            </a:pPr>
            <a:endParaRPr sz="3000">
              <a:solidFill>
                <a:schemeClr val="dk1"/>
              </a:solidFill>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2800">
                <a:solidFill>
                  <a:schemeClr val="dk1"/>
                </a:solidFill>
              </a:rPr>
              <a:t>In-memory database systems are used to be able to access data more quickly than retrieving it from the disk.  The reduction in latency is critical to databases that have high demands on traffic.  There are three main requirements to building a production-ready in-memory caching system: speed, failover, and load balancing.  Not every caching system has the same approach to meeting these requirements, but they typically support a common feature set that is needed to meet the industry’s needs. </a:t>
            </a:r>
            <a:endParaRPr sz="2800">
              <a:solidFill>
                <a:schemeClr val="dk1"/>
              </a:solidFill>
            </a:endParaRPr>
          </a:p>
          <a:p>
            <a:pPr marL="0" marR="0" lvl="0" indent="0" algn="l" rtl="0">
              <a:spcBef>
                <a:spcPts val="0"/>
              </a:spcBef>
              <a:spcAft>
                <a:spcPts val="0"/>
              </a:spcAft>
              <a:buNone/>
            </a:pPr>
            <a:endParaRPr sz="2800">
              <a:solidFill>
                <a:schemeClr val="dk1"/>
              </a:solidFill>
              <a:latin typeface="Cambria"/>
              <a:ea typeface="Cambria"/>
              <a:cs typeface="Cambria"/>
              <a:sym typeface="Cambria"/>
            </a:endParaRPr>
          </a:p>
        </p:txBody>
      </p:sp>
      <p:sp>
        <p:nvSpPr>
          <p:cNvPr id="54" name="Shape 54"/>
          <p:cNvSpPr txBox="1"/>
          <p:nvPr/>
        </p:nvSpPr>
        <p:spPr>
          <a:xfrm>
            <a:off x="30327600" y="2858496"/>
            <a:ext cx="12946006" cy="738664"/>
          </a:xfrm>
          <a:prstGeom prst="rect">
            <a:avLst/>
          </a:prstGeom>
          <a:solidFill>
            <a:schemeClr val="dk1"/>
          </a:solidFill>
          <a:ln>
            <a:noFill/>
          </a:ln>
        </p:spPr>
        <p:txBody>
          <a:bodyPr spcFirstLastPara="1" wrap="square" lIns="0" tIns="0" rIns="0" bIns="0" anchor="t" anchorCtr="0">
            <a:noAutofit/>
          </a:bodyPr>
          <a:lstStyle/>
          <a:p>
            <a:pPr marL="29110" marR="0" lvl="0" indent="0" algn="ctr" rtl="0">
              <a:spcBef>
                <a:spcPts val="0"/>
              </a:spcBef>
              <a:spcAft>
                <a:spcPts val="0"/>
              </a:spcAft>
              <a:buNone/>
            </a:pPr>
            <a:r>
              <a:rPr lang="en-US" sz="4800" b="1">
                <a:solidFill>
                  <a:srgbClr val="FFC000"/>
                </a:solidFill>
                <a:latin typeface="Arial"/>
                <a:ea typeface="Arial"/>
                <a:cs typeface="Arial"/>
                <a:sym typeface="Arial"/>
              </a:rPr>
              <a:t>Conclusions</a:t>
            </a:r>
            <a:endParaRPr/>
          </a:p>
        </p:txBody>
      </p:sp>
      <p:sp>
        <p:nvSpPr>
          <p:cNvPr id="55" name="Shape 55"/>
          <p:cNvSpPr txBox="1"/>
          <p:nvPr/>
        </p:nvSpPr>
        <p:spPr>
          <a:xfrm>
            <a:off x="15461219" y="21115609"/>
            <a:ext cx="12945900" cy="738600"/>
          </a:xfrm>
          <a:prstGeom prst="rect">
            <a:avLst/>
          </a:prstGeom>
          <a:solidFill>
            <a:schemeClr val="dk1"/>
          </a:solidFill>
          <a:ln>
            <a:noFill/>
          </a:ln>
        </p:spPr>
        <p:txBody>
          <a:bodyPr spcFirstLastPara="1" wrap="square" lIns="0" tIns="0" rIns="0" bIns="0" anchor="t" anchorCtr="0">
            <a:noAutofit/>
          </a:bodyPr>
          <a:lstStyle/>
          <a:p>
            <a:pPr marL="29110" marR="0" lvl="0" indent="0" algn="ctr" rtl="0">
              <a:spcBef>
                <a:spcPts val="0"/>
              </a:spcBef>
              <a:spcAft>
                <a:spcPts val="0"/>
              </a:spcAft>
              <a:buNone/>
            </a:pPr>
            <a:r>
              <a:rPr lang="en-US" sz="4800" b="1">
                <a:solidFill>
                  <a:srgbClr val="FFC000"/>
                </a:solidFill>
                <a:latin typeface="Arial"/>
                <a:ea typeface="Arial"/>
                <a:cs typeface="Arial"/>
                <a:sym typeface="Arial"/>
              </a:rPr>
              <a:t>Results</a:t>
            </a:r>
            <a:endParaRPr/>
          </a:p>
        </p:txBody>
      </p:sp>
      <p:sp>
        <p:nvSpPr>
          <p:cNvPr id="56" name="Shape 56"/>
          <p:cNvSpPr txBox="1"/>
          <p:nvPr/>
        </p:nvSpPr>
        <p:spPr>
          <a:xfrm>
            <a:off x="501903" y="8753515"/>
            <a:ext cx="12946006" cy="738664"/>
          </a:xfrm>
          <a:prstGeom prst="rect">
            <a:avLst/>
          </a:prstGeom>
          <a:solidFill>
            <a:schemeClr val="dk1"/>
          </a:solidFill>
          <a:ln>
            <a:noFill/>
          </a:ln>
        </p:spPr>
        <p:txBody>
          <a:bodyPr spcFirstLastPara="1" wrap="square" lIns="0" tIns="0" rIns="0" bIns="0" anchor="t" anchorCtr="0">
            <a:noAutofit/>
          </a:bodyPr>
          <a:lstStyle/>
          <a:p>
            <a:pPr marL="29110" marR="0" lvl="0" indent="0" algn="ctr" rtl="0">
              <a:spcBef>
                <a:spcPts val="0"/>
              </a:spcBef>
              <a:spcAft>
                <a:spcPts val="0"/>
              </a:spcAft>
              <a:buNone/>
            </a:pPr>
            <a:r>
              <a:rPr lang="en-US" sz="4800" b="1">
                <a:solidFill>
                  <a:srgbClr val="FFC000"/>
                </a:solidFill>
                <a:latin typeface="Arial"/>
                <a:ea typeface="Arial"/>
                <a:cs typeface="Arial"/>
                <a:sym typeface="Arial"/>
              </a:rPr>
              <a:t>Introduction</a:t>
            </a:r>
            <a:endParaRPr sz="4800" b="1">
              <a:solidFill>
                <a:srgbClr val="FFC000"/>
              </a:solidFill>
              <a:latin typeface="Arial"/>
              <a:ea typeface="Arial"/>
              <a:cs typeface="Arial"/>
              <a:sym typeface="Arial"/>
            </a:endParaRPr>
          </a:p>
        </p:txBody>
      </p:sp>
      <p:sp>
        <p:nvSpPr>
          <p:cNvPr id="57" name="Shape 57"/>
          <p:cNvSpPr txBox="1"/>
          <p:nvPr/>
        </p:nvSpPr>
        <p:spPr>
          <a:xfrm>
            <a:off x="15536825" y="2776375"/>
            <a:ext cx="12962400" cy="15643200"/>
          </a:xfrm>
          <a:prstGeom prst="rect">
            <a:avLst/>
          </a:prstGeom>
          <a:noFill/>
          <a:ln>
            <a:noFill/>
          </a:ln>
        </p:spPr>
        <p:txBody>
          <a:bodyPr spcFirstLastPara="1" wrap="square" lIns="120000" tIns="60000" rIns="120000" bIns="60000" anchor="t" anchorCtr="0">
            <a:noAutofit/>
          </a:bodyPr>
          <a:lstStyle/>
          <a:p>
            <a:pPr marL="0" marR="0" lvl="0" indent="0" algn="just" rtl="0">
              <a:spcBef>
                <a:spcPts val="2400"/>
              </a:spcBef>
              <a:spcAft>
                <a:spcPts val="0"/>
              </a:spcAft>
              <a:buNone/>
            </a:pPr>
            <a:endParaRPr sz="4800" b="1">
              <a:solidFill>
                <a:schemeClr val="dk1"/>
              </a:solidFill>
            </a:endParaRPr>
          </a:p>
          <a:p>
            <a:pPr marL="0" marR="0" lvl="0" indent="0" algn="just" rtl="0">
              <a:spcBef>
                <a:spcPts val="2400"/>
              </a:spcBef>
              <a:spcAft>
                <a:spcPts val="0"/>
              </a:spcAft>
              <a:buNone/>
            </a:pPr>
            <a:endParaRPr sz="2800">
              <a:solidFill>
                <a:schemeClr val="dk1"/>
              </a:solidFill>
            </a:endParaRPr>
          </a:p>
          <a:p>
            <a:pPr marL="0" marR="0" lvl="0" indent="0" algn="just" rtl="0">
              <a:spcBef>
                <a:spcPts val="2400"/>
              </a:spcBef>
              <a:spcAft>
                <a:spcPts val="0"/>
              </a:spcAft>
              <a:buNone/>
            </a:pPr>
            <a:endParaRPr sz="2800">
              <a:solidFill>
                <a:schemeClr val="dk1"/>
              </a:solidFill>
            </a:endParaRPr>
          </a:p>
          <a:p>
            <a:pPr marL="0" marR="0" lvl="0" indent="0" algn="just" rtl="0">
              <a:spcBef>
                <a:spcPts val="2400"/>
              </a:spcBef>
              <a:spcAft>
                <a:spcPts val="0"/>
              </a:spcAft>
              <a:buNone/>
            </a:pPr>
            <a:r>
              <a:rPr lang="en-US" sz="2800">
                <a:solidFill>
                  <a:schemeClr val="dk1"/>
                </a:solidFill>
              </a:rPr>
              <a:t>Travelport is a travel e-commerce platform focused on providing distribution, technology, payment and other solutions for travel and tourism industry. This platform enables travel provider, agencies, corporations and developers to search, share, buy and sell travel.</a:t>
            </a:r>
            <a:endParaRPr sz="2800" b="1">
              <a:solidFill>
                <a:schemeClr val="dk1"/>
              </a:solidFill>
              <a:latin typeface="Arial"/>
              <a:ea typeface="Arial"/>
              <a:cs typeface="Arial"/>
              <a:sym typeface="Arial"/>
            </a:endParaRPr>
          </a:p>
          <a:p>
            <a:pPr marL="0" marR="0" lvl="0" indent="0" algn="just" rtl="0">
              <a:spcBef>
                <a:spcPts val="2400"/>
              </a:spcBef>
              <a:spcAft>
                <a:spcPts val="0"/>
              </a:spcAft>
              <a:buNone/>
            </a:pPr>
            <a:r>
              <a:rPr lang="en-US" sz="4800" b="1">
                <a:solidFill>
                  <a:schemeClr val="dk1"/>
                </a:solidFill>
                <a:latin typeface="Arial"/>
                <a:ea typeface="Arial"/>
                <a:cs typeface="Arial"/>
                <a:sym typeface="Arial"/>
              </a:rPr>
              <a:t>Highlights</a:t>
            </a:r>
            <a:endParaRPr sz="2800">
              <a:solidFill>
                <a:schemeClr val="dk1"/>
              </a:solidFill>
            </a:endParaRPr>
          </a:p>
          <a:p>
            <a:pPr marL="0" marR="0" lvl="0" indent="0" algn="l" rtl="0">
              <a:spcBef>
                <a:spcPts val="280"/>
              </a:spcBef>
              <a:spcAft>
                <a:spcPts val="0"/>
              </a:spcAft>
              <a:buNone/>
            </a:pPr>
            <a:r>
              <a:rPr lang="en-US" sz="2800">
                <a:solidFill>
                  <a:schemeClr val="dk1"/>
                </a:solidFill>
              </a:rPr>
              <a:t>We used Hazelcast in-memory database.</a:t>
            </a:r>
            <a:endParaRPr sz="2800">
              <a:solidFill>
                <a:schemeClr val="dk1"/>
              </a:solidFill>
            </a:endParaRPr>
          </a:p>
          <a:p>
            <a:pPr marL="0" marR="0" lvl="0" indent="0" algn="l" rtl="0">
              <a:spcBef>
                <a:spcPts val="280"/>
              </a:spcBef>
              <a:spcAft>
                <a:spcPts val="0"/>
              </a:spcAft>
              <a:buNone/>
            </a:pPr>
            <a:r>
              <a:rPr lang="en-US" sz="2800">
                <a:solidFill>
                  <a:schemeClr val="dk1"/>
                </a:solidFill>
              </a:rPr>
              <a:t>We used Gemfire in-memory database.</a:t>
            </a:r>
            <a:endParaRPr sz="2800">
              <a:solidFill>
                <a:schemeClr val="dk1"/>
              </a:solidFill>
            </a:endParaRPr>
          </a:p>
          <a:p>
            <a:pPr marL="0" marR="0" lvl="0" indent="0" algn="l" rtl="0">
              <a:spcBef>
                <a:spcPts val="280"/>
              </a:spcBef>
              <a:spcAft>
                <a:spcPts val="0"/>
              </a:spcAft>
              <a:buNone/>
            </a:pPr>
            <a:r>
              <a:rPr lang="en-US" sz="2800">
                <a:solidFill>
                  <a:schemeClr val="dk1"/>
                </a:solidFill>
              </a:rPr>
              <a:t>We learned about single point of failure, redundancy, clusters and nodes.</a:t>
            </a:r>
            <a:endParaRPr sz="2800">
              <a:solidFill>
                <a:schemeClr val="dk1"/>
              </a:solidFill>
            </a:endParaRPr>
          </a:p>
          <a:p>
            <a:pPr marL="0" marR="0" lvl="0" indent="0" algn="l" rtl="0">
              <a:spcBef>
                <a:spcPts val="280"/>
              </a:spcBef>
              <a:spcAft>
                <a:spcPts val="0"/>
              </a:spcAft>
              <a:buNone/>
            </a:pPr>
            <a:r>
              <a:rPr lang="en-US" sz="2800">
                <a:solidFill>
                  <a:schemeClr val="dk1"/>
                </a:solidFill>
              </a:rPr>
              <a:t>We used java as the programming language for the API.</a:t>
            </a:r>
            <a:endParaRPr sz="2800">
              <a:solidFill>
                <a:schemeClr val="dk1"/>
              </a:solidFill>
            </a:endParaRPr>
          </a:p>
          <a:p>
            <a:pPr marL="0" marR="0" lvl="0" indent="0" algn="l" rtl="0">
              <a:spcBef>
                <a:spcPts val="280"/>
              </a:spcBef>
              <a:spcAft>
                <a:spcPts val="0"/>
              </a:spcAft>
              <a:buNone/>
            </a:pPr>
            <a:endParaRPr sz="2800">
              <a:solidFill>
                <a:schemeClr val="dk1"/>
              </a:solidFill>
            </a:endParaRPr>
          </a:p>
          <a:p>
            <a:pPr marL="0" marR="0" lvl="0" indent="0" algn="just" rtl="0">
              <a:spcBef>
                <a:spcPts val="2400"/>
              </a:spcBef>
              <a:spcAft>
                <a:spcPts val="0"/>
              </a:spcAft>
              <a:buNone/>
            </a:pPr>
            <a:r>
              <a:rPr lang="en-US" sz="4800" b="1">
                <a:solidFill>
                  <a:schemeClr val="dk1"/>
                </a:solidFill>
                <a:latin typeface="Arial"/>
                <a:ea typeface="Arial"/>
                <a:cs typeface="Arial"/>
                <a:sym typeface="Arial"/>
              </a:rPr>
              <a:t>Experience</a:t>
            </a:r>
            <a:endParaRPr sz="1600">
              <a:solidFill>
                <a:schemeClr val="dk1"/>
              </a:solidFill>
              <a:latin typeface="Times New Roman"/>
              <a:ea typeface="Times New Roman"/>
              <a:cs typeface="Times New Roman"/>
              <a:sym typeface="Times New Roman"/>
            </a:endParaRPr>
          </a:p>
          <a:p>
            <a:pPr marL="0" lvl="0" indent="0" rtl="0">
              <a:spcBef>
                <a:spcPts val="280"/>
              </a:spcBef>
              <a:spcAft>
                <a:spcPts val="0"/>
              </a:spcAft>
              <a:buClr>
                <a:schemeClr val="dk1"/>
              </a:buClr>
              <a:buFont typeface="Arial"/>
              <a:buNone/>
            </a:pPr>
            <a:endParaRPr sz="2800">
              <a:solidFill>
                <a:schemeClr val="dk1"/>
              </a:solidFill>
            </a:endParaRPr>
          </a:p>
          <a:p>
            <a:pPr marL="0" lvl="0" indent="0" rtl="0">
              <a:spcBef>
                <a:spcPts val="280"/>
              </a:spcBef>
              <a:spcAft>
                <a:spcPts val="0"/>
              </a:spcAft>
              <a:buNone/>
            </a:pPr>
            <a:r>
              <a:rPr lang="en-US" sz="2800">
                <a:solidFill>
                  <a:schemeClr val="dk1"/>
                </a:solidFill>
              </a:rPr>
              <a:t>Working with the capstone group and Travelport  allowed us to obtain insight into a world where customer satisfaction and retention are vital to the overall success of the company. Each student contributor has the basic knowledge of the software engineering fundamentals. We were able to collaborate with the VP of Solution Engineering(Leonard Greski) at Travelport and apply the concepts and techniques we have learned throughout our tenure at Kennesaw State University. </a:t>
            </a:r>
            <a:endParaRPr/>
          </a:p>
          <a:p>
            <a:pPr marL="0" marR="0" lvl="0" indent="0" algn="just" rtl="0">
              <a:spcBef>
                <a:spcPts val="1400"/>
              </a:spcBef>
              <a:spcAft>
                <a:spcPts val="0"/>
              </a:spcAft>
              <a:buNone/>
            </a:pPr>
            <a:endParaRPr/>
          </a:p>
          <a:p>
            <a:pPr marL="0" marR="0" lvl="0" indent="0" algn="just" rtl="0">
              <a:spcBef>
                <a:spcPts val="2400"/>
              </a:spcBef>
              <a:spcAft>
                <a:spcPts val="0"/>
              </a:spcAft>
              <a:buNone/>
            </a:pPr>
            <a:r>
              <a:rPr lang="en-US" sz="4800" b="1">
                <a:solidFill>
                  <a:schemeClr val="dk1"/>
                </a:solidFill>
                <a:latin typeface="Arial"/>
                <a:ea typeface="Arial"/>
                <a:cs typeface="Arial"/>
                <a:sym typeface="Arial"/>
              </a:rPr>
              <a:t>Future</a:t>
            </a:r>
            <a:r>
              <a:rPr lang="en-US" sz="4000" b="1">
                <a:solidFill>
                  <a:schemeClr val="dk1"/>
                </a:solidFill>
                <a:latin typeface="Arial"/>
                <a:ea typeface="Arial"/>
                <a:cs typeface="Arial"/>
                <a:sym typeface="Arial"/>
              </a:rPr>
              <a:t> </a:t>
            </a:r>
            <a:r>
              <a:rPr lang="en-US" sz="4800" b="1">
                <a:solidFill>
                  <a:schemeClr val="dk1"/>
                </a:solidFill>
                <a:latin typeface="Arial"/>
                <a:ea typeface="Arial"/>
                <a:cs typeface="Arial"/>
                <a:sym typeface="Arial"/>
              </a:rPr>
              <a:t>Career Plans</a:t>
            </a:r>
            <a:endParaRPr/>
          </a:p>
          <a:p>
            <a:pPr marL="0" lvl="0" indent="0" rtl="0">
              <a:spcBef>
                <a:spcPts val="160"/>
              </a:spcBef>
              <a:spcAft>
                <a:spcPts val="0"/>
              </a:spcAft>
              <a:buSzPts val="1600"/>
              <a:buNone/>
            </a:pPr>
            <a:r>
              <a:rPr lang="en-US" sz="2800">
                <a:solidFill>
                  <a:schemeClr val="dk1"/>
                </a:solidFill>
              </a:rPr>
              <a:t>Everyone on our team will graduate from Kennesaw State University within the year of 2018 with a bachelor’s degree in software engineering. Most of us plan to work fulltime in the corporate environment for at least a year maybe two. It is likely that we will pursue careers at the respective companies that we have interned with  during our tenure at Kennesaw State University. Most group members agree that once we have had our fill of the corporate world we will fully commit to being an entrepreneurs. There is discussion of us collectively launching a IT consulting brand in the near future.</a:t>
            </a:r>
            <a:endParaRPr sz="2800">
              <a:solidFill>
                <a:schemeClr val="dk1"/>
              </a:solidFill>
            </a:endParaRPr>
          </a:p>
          <a:p>
            <a:pPr marL="0" lvl="0" indent="0" rtl="0">
              <a:spcBef>
                <a:spcPts val="160"/>
              </a:spcBef>
              <a:spcAft>
                <a:spcPts val="0"/>
              </a:spcAft>
              <a:buSzPts val="1600"/>
              <a:buNone/>
            </a:pPr>
            <a:endParaRPr sz="2800">
              <a:solidFill>
                <a:schemeClr val="dk1"/>
              </a:solidFill>
            </a:endParaRPr>
          </a:p>
          <a:p>
            <a:pPr marL="0" lvl="0" indent="0" rtl="0">
              <a:spcBef>
                <a:spcPts val="160"/>
              </a:spcBef>
              <a:spcAft>
                <a:spcPts val="0"/>
              </a:spcAft>
              <a:buSzPts val="1600"/>
              <a:buNone/>
            </a:pPr>
            <a:endParaRPr sz="2800">
              <a:solidFill>
                <a:schemeClr val="dk1"/>
              </a:solidFill>
            </a:endParaRPr>
          </a:p>
          <a:p>
            <a:pPr marL="29110" lvl="0" indent="0" algn="l" rtl="0">
              <a:spcBef>
                <a:spcPts val="0"/>
              </a:spcBef>
              <a:spcAft>
                <a:spcPts val="0"/>
              </a:spcAft>
              <a:buClr>
                <a:srgbClr val="000000"/>
              </a:buClr>
              <a:buFont typeface="Arial"/>
              <a:buNone/>
            </a:pPr>
            <a:endParaRPr sz="2800">
              <a:solidFill>
                <a:schemeClr val="dk1"/>
              </a:solidFill>
            </a:endParaRPr>
          </a:p>
        </p:txBody>
      </p:sp>
      <p:sp>
        <p:nvSpPr>
          <p:cNvPr id="58" name="Shape 58"/>
          <p:cNvSpPr txBox="1"/>
          <p:nvPr/>
        </p:nvSpPr>
        <p:spPr>
          <a:xfrm>
            <a:off x="30327600" y="3778094"/>
            <a:ext cx="12945900" cy="6296700"/>
          </a:xfrm>
          <a:prstGeom prst="rect">
            <a:avLst/>
          </a:prstGeom>
          <a:noFill/>
          <a:ln>
            <a:noFill/>
          </a:ln>
        </p:spPr>
        <p:txBody>
          <a:bodyPr spcFirstLastPara="1" wrap="square" lIns="120000" tIns="60000" rIns="120000" bIns="60000" anchor="t" anchorCtr="0">
            <a:noAutofit/>
          </a:bodyPr>
          <a:lstStyle/>
          <a:p>
            <a:pPr marL="0" marR="0" lvl="0" indent="0" algn="just" rtl="0">
              <a:spcBef>
                <a:spcPts val="0"/>
              </a:spcBef>
              <a:spcAft>
                <a:spcPts val="0"/>
              </a:spcAft>
              <a:buNone/>
            </a:pPr>
            <a:r>
              <a:rPr lang="en-US" sz="2800">
                <a:solidFill>
                  <a:schemeClr val="dk1"/>
                </a:solidFill>
              </a:rPr>
              <a:t>In conclusion, we implemented proof of concept applications with both Gemfire and Hazelcast in memory data-grids. Though both in-memory data-grids work for this project we chose Hazelcast, primarily because it required the least amount of resources to implement. </a:t>
            </a:r>
            <a:endParaRPr sz="2800">
              <a:solidFill>
                <a:schemeClr val="dk1"/>
              </a:solidFill>
            </a:endParaRPr>
          </a:p>
          <a:p>
            <a:pPr marL="0" marR="0" lvl="0" indent="0" algn="just" rtl="0">
              <a:spcBef>
                <a:spcPts val="0"/>
              </a:spcBef>
              <a:spcAft>
                <a:spcPts val="0"/>
              </a:spcAft>
              <a:buNone/>
            </a:pPr>
            <a:endParaRPr sz="2800">
              <a:solidFill>
                <a:schemeClr val="dk1"/>
              </a:solidFill>
            </a:endParaRPr>
          </a:p>
          <a:p>
            <a:pPr marL="0" marR="0" lvl="0" indent="0" algn="just" rtl="0">
              <a:spcBef>
                <a:spcPts val="0"/>
              </a:spcBef>
              <a:spcAft>
                <a:spcPts val="0"/>
              </a:spcAft>
              <a:buNone/>
            </a:pPr>
            <a:r>
              <a:rPr lang="en-US" sz="2800">
                <a:solidFill>
                  <a:schemeClr val="dk1"/>
                </a:solidFill>
              </a:rPr>
              <a:t>Using Hazelcast, Spring Boot, and Java we were able to complete our proof of concept application and run an API simulation that meets the scaling capabilities specified in our client’s requirements. </a:t>
            </a:r>
            <a:endParaRPr sz="2800">
              <a:solidFill>
                <a:schemeClr val="dk1"/>
              </a:solidFill>
            </a:endParaRPr>
          </a:p>
        </p:txBody>
      </p:sp>
      <p:sp>
        <p:nvSpPr>
          <p:cNvPr id="59" name="Shape 59"/>
          <p:cNvSpPr txBox="1"/>
          <p:nvPr/>
        </p:nvSpPr>
        <p:spPr>
          <a:xfrm>
            <a:off x="609601" y="9677401"/>
            <a:ext cx="12685907" cy="4893683"/>
          </a:xfrm>
          <a:prstGeom prst="rect">
            <a:avLst/>
          </a:prstGeom>
          <a:noFill/>
          <a:ln>
            <a:noFill/>
          </a:ln>
        </p:spPr>
        <p:txBody>
          <a:bodyPr spcFirstLastPara="1" wrap="square" lIns="120000" tIns="60000" rIns="120000" bIns="60000" anchor="t" anchorCtr="0">
            <a:noAutofit/>
          </a:bodyPr>
          <a:lstStyle/>
          <a:p>
            <a:pPr marL="0" marR="0" lvl="0" indent="0" algn="just" rtl="0">
              <a:spcBef>
                <a:spcPts val="0"/>
              </a:spcBef>
              <a:spcAft>
                <a:spcPts val="0"/>
              </a:spcAft>
              <a:buNone/>
            </a:pPr>
            <a:endParaRPr sz="2800">
              <a:solidFill>
                <a:schemeClr val="dk1"/>
              </a:solidFill>
              <a:latin typeface="Arial"/>
              <a:ea typeface="Arial"/>
              <a:cs typeface="Arial"/>
              <a:sym typeface="Arial"/>
            </a:endParaRPr>
          </a:p>
          <a:p>
            <a:pPr marL="0" marR="0" lvl="0" indent="0" algn="l" rtl="0">
              <a:spcBef>
                <a:spcPts val="0"/>
              </a:spcBef>
              <a:spcAft>
                <a:spcPts val="0"/>
              </a:spcAft>
              <a:buNone/>
            </a:pPr>
            <a:r>
              <a:rPr lang="en-US" sz="2800">
                <a:solidFill>
                  <a:schemeClr val="dk1"/>
                </a:solidFill>
              </a:rPr>
              <a:t>Travelport is undertaking an effort to improve the way they cache inventory data using an in-memory database during their search process. The project</a:t>
            </a:r>
            <a:endParaRPr sz="2800">
              <a:solidFill>
                <a:schemeClr val="dk1"/>
              </a:solidFill>
            </a:endParaRPr>
          </a:p>
          <a:p>
            <a:pPr marL="0" marR="0" lvl="0" indent="0" algn="l" rtl="0">
              <a:spcBef>
                <a:spcPts val="0"/>
              </a:spcBef>
              <a:spcAft>
                <a:spcPts val="0"/>
              </a:spcAft>
              <a:buNone/>
            </a:pPr>
            <a:r>
              <a:rPr lang="en-US" sz="2800">
                <a:solidFill>
                  <a:schemeClr val="dk1"/>
                </a:solidFill>
              </a:rPr>
              <a:t>objectives are listed below:</a:t>
            </a:r>
            <a:endParaRPr sz="2800">
              <a:solidFill>
                <a:schemeClr val="dk1"/>
              </a:solidFill>
            </a:endParaRPr>
          </a:p>
          <a:p>
            <a:pPr marL="457200" marR="0" lvl="0" indent="-406400" algn="l" rtl="0">
              <a:spcBef>
                <a:spcPts val="0"/>
              </a:spcBef>
              <a:spcAft>
                <a:spcPts val="0"/>
              </a:spcAft>
              <a:buClr>
                <a:schemeClr val="dk1"/>
              </a:buClr>
              <a:buSzPts val="2800"/>
              <a:buAutoNum type="arabicPeriod"/>
            </a:pPr>
            <a:r>
              <a:rPr lang="en-US" sz="2800">
                <a:solidFill>
                  <a:schemeClr val="dk1"/>
                </a:solidFill>
              </a:rPr>
              <a:t>Research technologies in the in-memory database space, and select a technology in which to build a proof of concept.</a:t>
            </a:r>
            <a:endParaRPr sz="2800">
              <a:solidFill>
                <a:schemeClr val="dk1"/>
              </a:solidFill>
            </a:endParaRPr>
          </a:p>
          <a:p>
            <a:pPr marL="457200" marR="0" lvl="0" indent="-406400" algn="l" rtl="0">
              <a:spcBef>
                <a:spcPts val="0"/>
              </a:spcBef>
              <a:spcAft>
                <a:spcPts val="0"/>
              </a:spcAft>
              <a:buClr>
                <a:schemeClr val="dk1"/>
              </a:buClr>
              <a:buSzPts val="2800"/>
              <a:buAutoNum type="arabicPeriod"/>
            </a:pPr>
            <a:r>
              <a:rPr lang="en-US" sz="2800">
                <a:solidFill>
                  <a:schemeClr val="dk1"/>
                </a:solidFill>
              </a:rPr>
              <a:t>Develop behavioral and non-behavioral requirements for a cache application that can scale to 100 billion requests per month at associated peak usage</a:t>
            </a:r>
            <a:endParaRPr sz="2800">
              <a:solidFill>
                <a:schemeClr val="dk1"/>
              </a:solidFill>
            </a:endParaRPr>
          </a:p>
          <a:p>
            <a:pPr marL="457200" marR="0" lvl="0" indent="-406400" algn="l" rtl="0">
              <a:spcBef>
                <a:spcPts val="0"/>
              </a:spcBef>
              <a:spcAft>
                <a:spcPts val="0"/>
              </a:spcAft>
              <a:buClr>
                <a:schemeClr val="dk1"/>
              </a:buClr>
              <a:buSzPts val="2800"/>
              <a:buAutoNum type="arabicPeriod"/>
            </a:pPr>
            <a:r>
              <a:rPr lang="en-US" sz="2800">
                <a:solidFill>
                  <a:schemeClr val="dk1"/>
                </a:solidFill>
              </a:rPr>
              <a:t>Avoid single point of failure</a:t>
            </a:r>
            <a:endParaRPr sz="2800">
              <a:solidFill>
                <a:schemeClr val="dk1"/>
              </a:solidFill>
            </a:endParaRPr>
          </a:p>
        </p:txBody>
      </p:sp>
      <p:sp>
        <p:nvSpPr>
          <p:cNvPr id="60" name="Shape 60"/>
          <p:cNvSpPr txBox="1"/>
          <p:nvPr/>
        </p:nvSpPr>
        <p:spPr>
          <a:xfrm>
            <a:off x="502000" y="19604750"/>
            <a:ext cx="12945900" cy="9855000"/>
          </a:xfrm>
          <a:prstGeom prst="rect">
            <a:avLst/>
          </a:prstGeom>
          <a:noFill/>
          <a:ln>
            <a:noFill/>
          </a:ln>
        </p:spPr>
        <p:txBody>
          <a:bodyPr spcFirstLastPara="1" wrap="square" lIns="120000" tIns="60000" rIns="120000" bIns="60000" anchor="t" anchorCtr="0">
            <a:noAutofit/>
          </a:bodyPr>
          <a:lstStyle/>
          <a:p>
            <a:pPr marL="0" marR="0" lvl="0" indent="0" algn="just" rtl="0">
              <a:spcBef>
                <a:spcPts val="0"/>
              </a:spcBef>
              <a:spcAft>
                <a:spcPts val="0"/>
              </a:spcAft>
              <a:buNone/>
            </a:pPr>
            <a:endParaRPr sz="4000" b="1">
              <a:solidFill>
                <a:schemeClr val="dk1"/>
              </a:solidFill>
              <a:latin typeface="Arial"/>
              <a:ea typeface="Arial"/>
              <a:cs typeface="Arial"/>
              <a:sym typeface="Arial"/>
            </a:endParaRPr>
          </a:p>
        </p:txBody>
      </p:sp>
      <p:sp>
        <p:nvSpPr>
          <p:cNvPr id="61" name="Shape 61"/>
          <p:cNvSpPr txBox="1"/>
          <p:nvPr/>
        </p:nvSpPr>
        <p:spPr>
          <a:xfrm>
            <a:off x="28605604" y="20432337"/>
            <a:ext cx="12700800" cy="7539600"/>
          </a:xfrm>
          <a:prstGeom prst="rect">
            <a:avLst/>
          </a:prstGeom>
          <a:noFill/>
          <a:ln>
            <a:noFill/>
          </a:ln>
        </p:spPr>
        <p:txBody>
          <a:bodyPr spcFirstLastPara="1" wrap="square" lIns="120000" tIns="60000" rIns="120000" bIns="60000" anchor="t" anchorCtr="0">
            <a:noAutofit/>
          </a:bodyPr>
          <a:lstStyle/>
          <a:p>
            <a:pPr algn="just"/>
            <a:endParaRPr lang="en-US" dirty="0"/>
          </a:p>
          <a:p>
            <a:pPr marL="457200" indent="-457200" algn="just">
              <a:buFont typeface="+mj-lt"/>
              <a:buAutoNum type="arabicPeriod"/>
            </a:pPr>
            <a:r>
              <a:rPr lang="en-US" sz="2000" i="1" dirty="0" err="1"/>
              <a:t>Hazelcast</a:t>
            </a:r>
            <a:r>
              <a:rPr lang="en-US" sz="2000" i="1" dirty="0"/>
              <a:t> IMDG for In-Memory Data Grid</a:t>
            </a:r>
            <a:r>
              <a:rPr lang="en-US" sz="2000" dirty="0"/>
              <a:t>. (2018). </a:t>
            </a:r>
            <a:r>
              <a:rPr lang="en-US" sz="2000" i="1" dirty="0"/>
              <a:t>Hazelcast.com</a:t>
            </a:r>
            <a:r>
              <a:rPr lang="en-US" sz="2000" dirty="0"/>
              <a:t>. Retrieved 29 April 2018, from </a:t>
            </a:r>
            <a:r>
              <a:rPr lang="en-US" sz="2000" dirty="0">
                <a:hlinkClick r:id="rId4"/>
              </a:rPr>
              <a:t>https://hazelcast.com/use-cases/imdg/</a:t>
            </a:r>
            <a:endParaRPr lang="en-US" sz="2000" dirty="0"/>
          </a:p>
          <a:p>
            <a:pPr marL="457200" indent="-457200" algn="just">
              <a:buFont typeface="+mj-lt"/>
              <a:buAutoNum type="arabicPeriod"/>
            </a:pPr>
            <a:r>
              <a:rPr lang="en-US" sz="2000" i="1" dirty="0" err="1"/>
              <a:t>Redis</a:t>
            </a:r>
            <a:r>
              <a:rPr lang="en-US" sz="2000" i="1" dirty="0"/>
              <a:t> 3.2.8 vs </a:t>
            </a:r>
            <a:r>
              <a:rPr lang="en-US" sz="2000" i="1" dirty="0" err="1"/>
              <a:t>Hazelcast</a:t>
            </a:r>
            <a:r>
              <a:rPr lang="en-US" sz="2000" i="1" dirty="0"/>
              <a:t> IMDG 3.8 Benchmark</a:t>
            </a:r>
            <a:r>
              <a:rPr lang="en-US" sz="2000" dirty="0"/>
              <a:t>. (2018). </a:t>
            </a:r>
            <a:r>
              <a:rPr lang="en-US" sz="2000" i="1" dirty="0"/>
              <a:t>Hazelcast.com</a:t>
            </a:r>
            <a:r>
              <a:rPr lang="en-US" sz="2000" dirty="0"/>
              <a:t>. Retrieved 29 April 2018, from </a:t>
            </a:r>
            <a:r>
              <a:rPr lang="en-US" sz="2000" dirty="0">
                <a:hlinkClick r:id="rId5"/>
              </a:rPr>
              <a:t>https://hazelcast.com/resources/benchmark-redis-vs-hazelcast/</a:t>
            </a:r>
            <a:endParaRPr lang="en-US" sz="2000" dirty="0"/>
          </a:p>
          <a:p>
            <a:pPr marL="457200" indent="-457200" algn="just">
              <a:buFont typeface="+mj-lt"/>
              <a:buAutoNum type="arabicPeriod"/>
            </a:pPr>
            <a:r>
              <a:rPr lang="en-US" sz="2000" i="1" dirty="0"/>
              <a:t>I:O Threading - </a:t>
            </a:r>
            <a:r>
              <a:rPr lang="en-US" sz="2000" i="1" dirty="0" err="1"/>
              <a:t>Hazelcast</a:t>
            </a:r>
            <a:r>
              <a:rPr lang="en-US" sz="2000" i="1" dirty="0"/>
              <a:t> Reference Manual</a:t>
            </a:r>
            <a:r>
              <a:rPr lang="en-US" sz="2000" dirty="0"/>
              <a:t>. (2018). </a:t>
            </a:r>
            <a:r>
              <a:rPr lang="en-US" sz="2000" i="1" dirty="0"/>
              <a:t>Docs.hazelcast.org</a:t>
            </a:r>
            <a:r>
              <a:rPr lang="en-US" sz="2000" dirty="0"/>
              <a:t>. Retrieved 29 April 2018, from </a:t>
            </a:r>
            <a:r>
              <a:rPr lang="en-US" sz="2000" dirty="0">
                <a:hlinkClick r:id="rId6"/>
              </a:rPr>
              <a:t>http://docs.hazelcast.org/docs/latest-development/manual/html/Performance/Threading_Model/I:O_Threading.html</a:t>
            </a:r>
            <a:endParaRPr lang="en-US" sz="2000" dirty="0"/>
          </a:p>
          <a:p>
            <a:pPr marL="457200" indent="-457200" algn="just">
              <a:buFont typeface="+mj-lt"/>
              <a:buAutoNum type="arabicPeriod"/>
            </a:pPr>
            <a:r>
              <a:rPr lang="en-US" sz="2000" i="1" dirty="0" err="1"/>
              <a:t>Redis</a:t>
            </a:r>
            <a:r>
              <a:rPr lang="en-US" sz="2000" i="1" dirty="0"/>
              <a:t> 3.2.8 vs </a:t>
            </a:r>
            <a:r>
              <a:rPr lang="en-US" sz="2000" i="1" dirty="0" err="1"/>
              <a:t>Hazelcast</a:t>
            </a:r>
            <a:r>
              <a:rPr lang="en-US" sz="2000" i="1" dirty="0"/>
              <a:t> IMDG 3.8 Benchmark</a:t>
            </a:r>
            <a:r>
              <a:rPr lang="en-US" sz="2000" dirty="0"/>
              <a:t>. (2018). </a:t>
            </a:r>
            <a:r>
              <a:rPr lang="en-US" sz="2000" i="1" dirty="0"/>
              <a:t>Hazelcast.com</a:t>
            </a:r>
            <a:r>
              <a:rPr lang="en-US" sz="2000" dirty="0"/>
              <a:t>. Retrieved 29 April 2018, from </a:t>
            </a:r>
            <a:r>
              <a:rPr lang="en-US" sz="2000" dirty="0">
                <a:hlinkClick r:id="rId5"/>
              </a:rPr>
              <a:t>https://hazelcast.com/resources/benchmark-redis-vs-hazelcast/</a:t>
            </a:r>
            <a:endParaRPr lang="en-US" sz="2000" dirty="0"/>
          </a:p>
          <a:p>
            <a:pPr marL="457200" indent="-457200" algn="just">
              <a:buFont typeface="+mj-lt"/>
              <a:buAutoNum type="arabicPeriod"/>
            </a:pPr>
            <a:r>
              <a:rPr lang="en-US" sz="2000" i="1" dirty="0"/>
              <a:t>Benchmarking Cassandra Scalability on AWS – Netflix </a:t>
            </a:r>
            <a:r>
              <a:rPr lang="en-US" sz="2000" i="1" dirty="0" err="1"/>
              <a:t>TechBlog</a:t>
            </a:r>
            <a:r>
              <a:rPr lang="en-US" sz="2000" i="1" dirty="0"/>
              <a:t> – Medium</a:t>
            </a:r>
            <a:r>
              <a:rPr lang="en-US" sz="2000" dirty="0"/>
              <a:t>. (2011). </a:t>
            </a:r>
            <a:r>
              <a:rPr lang="en-US" sz="2000" i="1" dirty="0"/>
              <a:t>Medium</a:t>
            </a:r>
            <a:r>
              <a:rPr lang="en-US" sz="2000" dirty="0"/>
              <a:t>. Retrieved 29 April 2018, from </a:t>
            </a:r>
            <a:r>
              <a:rPr lang="en-US" sz="2000" dirty="0">
                <a:hlinkClick r:id="rId7"/>
              </a:rPr>
              <a:t>https://medium.com/netflix-techblog/benchmarking-cassandra-scalability-on-aws-over-a-million-writes-per-second-39f45f066c9e</a:t>
            </a:r>
            <a:endParaRPr lang="en-US" sz="2000" dirty="0"/>
          </a:p>
          <a:p>
            <a:pPr marL="457200" indent="-457200" algn="just">
              <a:buFont typeface="+mj-lt"/>
              <a:buAutoNum type="arabicPeriod"/>
            </a:pPr>
            <a:r>
              <a:rPr lang="en-US" sz="2000" i="1" dirty="0"/>
              <a:t>Cassandra Essentials Tutorials: Understanding Partitioning and Replication in Cassandra</a:t>
            </a:r>
            <a:r>
              <a:rPr lang="en-US" sz="2000" dirty="0"/>
              <a:t>. (2018). </a:t>
            </a:r>
            <a:r>
              <a:rPr lang="en-US" sz="2000" i="1" dirty="0"/>
              <a:t>DataStax: always-on data platform | NoSQL | Apache Cassandra</a:t>
            </a:r>
            <a:r>
              <a:rPr lang="en-US" sz="2000" dirty="0"/>
              <a:t>. Retrieved 29 April 2018, from </a:t>
            </a:r>
            <a:r>
              <a:rPr lang="en-US" sz="2000" dirty="0">
                <a:hlinkClick r:id="rId8"/>
              </a:rPr>
              <a:t>https://www.datastax.com/resources/tutorials/partitioning-and-replication</a:t>
            </a:r>
            <a:endParaRPr lang="en-US" sz="2000" dirty="0"/>
          </a:p>
          <a:p>
            <a:pPr marL="457200" indent="-457200" algn="just">
              <a:buFont typeface="+mj-lt"/>
              <a:buAutoNum type="arabicPeriod"/>
            </a:pPr>
            <a:r>
              <a:rPr lang="en-US" sz="2000" i="1" dirty="0" err="1"/>
              <a:t>TimesTen</a:t>
            </a:r>
            <a:r>
              <a:rPr lang="en-US" sz="2000" i="1" dirty="0"/>
              <a:t> In-Memory Database | Database | Oracle</a:t>
            </a:r>
            <a:r>
              <a:rPr lang="en-US" sz="2000" dirty="0"/>
              <a:t>. (2018). </a:t>
            </a:r>
            <a:r>
              <a:rPr lang="en-US" sz="2000" i="1" dirty="0"/>
              <a:t>Oracle.com</a:t>
            </a:r>
            <a:r>
              <a:rPr lang="en-US" sz="2000" dirty="0"/>
              <a:t>. Retrieved 29 April 2018, from </a:t>
            </a:r>
            <a:r>
              <a:rPr lang="en-US" sz="2000" dirty="0">
                <a:hlinkClick r:id="rId9"/>
              </a:rPr>
              <a:t>https://www.oracle.com/database/timesten-in-memory-database/index.html</a:t>
            </a:r>
            <a:endParaRPr lang="en-US" sz="2000" dirty="0"/>
          </a:p>
          <a:p>
            <a:pPr marL="457200" indent="-457200" algn="just">
              <a:buFont typeface="+mj-lt"/>
              <a:buAutoNum type="arabicPeriod"/>
            </a:pPr>
            <a:r>
              <a:rPr lang="en-US" sz="2000" i="1" dirty="0"/>
              <a:t>Pivotal </a:t>
            </a:r>
            <a:r>
              <a:rPr lang="en-US" sz="2000" i="1" dirty="0" err="1"/>
              <a:t>GemFire</a:t>
            </a:r>
            <a:r>
              <a:rPr lang="en-US" sz="2000" dirty="0"/>
              <a:t>. (2018). </a:t>
            </a:r>
            <a:r>
              <a:rPr lang="en-US" sz="2000" i="1" dirty="0"/>
              <a:t>Pivotal.io</a:t>
            </a:r>
            <a:r>
              <a:rPr lang="en-US" sz="2000" dirty="0"/>
              <a:t>. Retrieved 29 April 2018, from </a:t>
            </a:r>
            <a:r>
              <a:rPr lang="en-US" sz="2000" dirty="0">
                <a:hlinkClick r:id="rId10"/>
              </a:rPr>
              <a:t>https://pivotal.io/pivotal-gemfire</a:t>
            </a:r>
            <a:endParaRPr lang="en-US" sz="2000" dirty="0"/>
          </a:p>
          <a:p>
            <a:pPr marL="457200" indent="-457200" algn="just">
              <a:buFont typeface="+mj-lt"/>
              <a:buAutoNum type="arabicPeriod"/>
            </a:pPr>
            <a:r>
              <a:rPr lang="en-US" sz="2000" i="1" dirty="0"/>
              <a:t>Pivotal </a:t>
            </a:r>
            <a:r>
              <a:rPr lang="en-US" sz="2000" i="1" dirty="0" err="1"/>
              <a:t>GemFire</a:t>
            </a:r>
            <a:r>
              <a:rPr lang="en-US" sz="2000" i="1" dirty="0"/>
              <a:t> formerly VMware </a:t>
            </a:r>
            <a:r>
              <a:rPr lang="en-US" sz="2000" i="1" dirty="0" err="1"/>
              <a:t>vFabric</a:t>
            </a:r>
            <a:r>
              <a:rPr lang="en-US" sz="2000" i="1" dirty="0"/>
              <a:t> </a:t>
            </a:r>
            <a:r>
              <a:rPr lang="en-US" sz="2000" i="1" dirty="0" err="1"/>
              <a:t>GemFire</a:t>
            </a:r>
            <a:r>
              <a:rPr lang="en-US" sz="2000" i="1" dirty="0"/>
              <a:t> - Distributed Data Management Platform</a:t>
            </a:r>
            <a:r>
              <a:rPr lang="en-US" sz="2000" dirty="0"/>
              <a:t>. (2018). </a:t>
            </a:r>
            <a:r>
              <a:rPr lang="en-US" sz="2000" i="1" dirty="0"/>
              <a:t>VMWare</a:t>
            </a:r>
            <a:r>
              <a:rPr lang="en-US" sz="2000" dirty="0"/>
              <a:t>. Retrieved 29 April 2018, from </a:t>
            </a:r>
            <a:r>
              <a:rPr lang="en-US" sz="2000" dirty="0">
                <a:hlinkClick r:id="rId11"/>
              </a:rPr>
              <a:t>https://www.vmware.com/products/pivotal-gemfire.html</a:t>
            </a:r>
            <a:endParaRPr lang="en-US" sz="2000" dirty="0"/>
          </a:p>
          <a:p>
            <a:pPr marL="457200" indent="-457200" algn="just">
              <a:buFont typeface="+mj-lt"/>
              <a:buAutoNum type="arabicPeriod"/>
            </a:pPr>
            <a:r>
              <a:rPr lang="en-US" sz="2000" i="1" dirty="0"/>
              <a:t>Spring Boot </a:t>
            </a:r>
            <a:r>
              <a:rPr lang="en-US" sz="2000" i="1" dirty="0" err="1"/>
              <a:t>Hazelcast</a:t>
            </a:r>
            <a:r>
              <a:rPr lang="en-US" sz="2000" i="1" dirty="0"/>
              <a:t> Caching Example Configuration</a:t>
            </a:r>
            <a:r>
              <a:rPr lang="en-US" sz="2000" dirty="0"/>
              <a:t>. (2017). </a:t>
            </a:r>
            <a:r>
              <a:rPr lang="en-US" sz="2000" i="1" dirty="0" err="1"/>
              <a:t>Memorynotfound</a:t>
            </a:r>
            <a:r>
              <a:rPr lang="en-US" sz="2000" dirty="0"/>
              <a:t>. Retrieved 29 April 2018, from </a:t>
            </a:r>
            <a:r>
              <a:rPr lang="en-US" sz="2000" dirty="0">
                <a:hlinkClick r:id="rId12"/>
              </a:rPr>
              <a:t>https://memorynotfound.com/spring-boot-hazelcast-caching-example-configuration/</a:t>
            </a:r>
            <a:endParaRPr lang="en-US" sz="2000"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marR="0" lvl="0" indent="0" algn="just" rtl="0">
              <a:spcBef>
                <a:spcPts val="0"/>
              </a:spcBef>
              <a:spcAft>
                <a:spcPts val="0"/>
              </a:spcAft>
              <a:buNone/>
            </a:pPr>
            <a:br>
              <a:rPr lang="en-US" sz="2400" dirty="0">
                <a:solidFill>
                  <a:schemeClr val="dk1"/>
                </a:solidFill>
              </a:rPr>
            </a:br>
            <a:br>
              <a:rPr lang="en-US" sz="2400" dirty="0">
                <a:solidFill>
                  <a:schemeClr val="dk1"/>
                </a:solidFill>
              </a:rPr>
            </a:br>
            <a:endParaRPr lang="en-US" sz="2400" dirty="0">
              <a:solidFill>
                <a:schemeClr val="dk1"/>
              </a:solidFill>
            </a:endParaRPr>
          </a:p>
          <a:p>
            <a:pPr marL="0" marR="0" lvl="0" indent="0" algn="just" rtl="0">
              <a:spcBef>
                <a:spcPts val="0"/>
              </a:spcBef>
              <a:spcAft>
                <a:spcPts val="0"/>
              </a:spcAft>
              <a:buNone/>
            </a:pPr>
            <a:endParaRPr sz="2400" dirty="0">
              <a:solidFill>
                <a:schemeClr val="dk1"/>
              </a:solidFill>
            </a:endParaRPr>
          </a:p>
        </p:txBody>
      </p:sp>
      <p:sp>
        <p:nvSpPr>
          <p:cNvPr id="62" name="Shape 62"/>
          <p:cNvSpPr txBox="1"/>
          <p:nvPr/>
        </p:nvSpPr>
        <p:spPr>
          <a:xfrm>
            <a:off x="30327600" y="10813361"/>
            <a:ext cx="12946006" cy="4269775"/>
          </a:xfrm>
          <a:prstGeom prst="rect">
            <a:avLst/>
          </a:prstGeom>
          <a:noFill/>
          <a:ln>
            <a:noFill/>
          </a:ln>
        </p:spPr>
        <p:txBody>
          <a:bodyPr spcFirstLastPara="1" wrap="square" lIns="120000" tIns="60000" rIns="120000" bIns="60000" anchor="t" anchorCtr="0">
            <a:noAutofit/>
          </a:bodyPr>
          <a:lstStyle/>
          <a:p>
            <a:pPr marL="0" marR="0" lvl="0" indent="0" algn="just" rtl="0">
              <a:spcBef>
                <a:spcPts val="0"/>
              </a:spcBef>
              <a:spcAft>
                <a:spcPts val="0"/>
              </a:spcAft>
              <a:buNone/>
            </a:pPr>
            <a:endParaRPr sz="1100">
              <a:solidFill>
                <a:schemeClr val="dk1"/>
              </a:solidFill>
              <a:latin typeface="Arial"/>
              <a:ea typeface="Arial"/>
              <a:cs typeface="Arial"/>
              <a:sym typeface="Arial"/>
            </a:endParaRPr>
          </a:p>
          <a:p>
            <a:pPr marL="0" marR="0" lvl="0" indent="0" algn="just" rtl="0">
              <a:spcBef>
                <a:spcPts val="0"/>
              </a:spcBef>
              <a:spcAft>
                <a:spcPts val="0"/>
              </a:spcAft>
              <a:buNone/>
            </a:pPr>
            <a:r>
              <a:rPr lang="en-US" sz="2800">
                <a:solidFill>
                  <a:schemeClr val="dk1"/>
                </a:solidFill>
              </a:rPr>
              <a:t>Robert Montgomery - Student Contributor</a:t>
            </a:r>
            <a:endParaRPr sz="2800">
              <a:solidFill>
                <a:schemeClr val="dk1"/>
              </a:solidFill>
            </a:endParaRPr>
          </a:p>
          <a:p>
            <a:pPr marL="0" marR="0" lvl="0" indent="0" algn="just" rtl="0">
              <a:spcBef>
                <a:spcPts val="0"/>
              </a:spcBef>
              <a:spcAft>
                <a:spcPts val="0"/>
              </a:spcAft>
              <a:buNone/>
            </a:pPr>
            <a:r>
              <a:rPr lang="en-US" sz="2800">
                <a:solidFill>
                  <a:schemeClr val="dk1"/>
                </a:solidFill>
              </a:rPr>
              <a:t>Macauley Odinaka - Student Contributor</a:t>
            </a:r>
            <a:endParaRPr sz="2800">
              <a:solidFill>
                <a:schemeClr val="dk1"/>
              </a:solidFill>
            </a:endParaRPr>
          </a:p>
          <a:p>
            <a:pPr marL="0" marR="0" lvl="0" indent="0" algn="just" rtl="0">
              <a:spcBef>
                <a:spcPts val="0"/>
              </a:spcBef>
              <a:spcAft>
                <a:spcPts val="0"/>
              </a:spcAft>
              <a:buNone/>
            </a:pPr>
            <a:r>
              <a:rPr lang="en-US" sz="2800">
                <a:solidFill>
                  <a:schemeClr val="dk1"/>
                </a:solidFill>
              </a:rPr>
              <a:t>Malcolm Frank - Student Contributor</a:t>
            </a:r>
            <a:endParaRPr sz="2800">
              <a:solidFill>
                <a:schemeClr val="dk1"/>
              </a:solidFill>
            </a:endParaRPr>
          </a:p>
          <a:p>
            <a:pPr marL="0" marR="0" lvl="0" indent="0" algn="just" rtl="0">
              <a:spcBef>
                <a:spcPts val="0"/>
              </a:spcBef>
              <a:spcAft>
                <a:spcPts val="0"/>
              </a:spcAft>
              <a:buNone/>
            </a:pPr>
            <a:r>
              <a:rPr lang="en-US" sz="2800">
                <a:solidFill>
                  <a:schemeClr val="dk1"/>
                </a:solidFill>
              </a:rPr>
              <a:t>Jarred Wilson - Student Contributor</a:t>
            </a:r>
            <a:endParaRPr sz="2800">
              <a:solidFill>
                <a:schemeClr val="dk1"/>
              </a:solidFill>
            </a:endParaRPr>
          </a:p>
          <a:p>
            <a:pPr marL="0" marR="0" lvl="0" indent="0" algn="just" rtl="0">
              <a:spcBef>
                <a:spcPts val="0"/>
              </a:spcBef>
              <a:spcAft>
                <a:spcPts val="0"/>
              </a:spcAft>
              <a:buNone/>
            </a:pPr>
            <a:r>
              <a:rPr lang="en-US" sz="2800">
                <a:solidFill>
                  <a:schemeClr val="dk1"/>
                </a:solidFill>
              </a:rPr>
              <a:t>Dickson Diku -Lead Student Contributor</a:t>
            </a:r>
            <a:endParaRPr sz="2800">
              <a:solidFill>
                <a:schemeClr val="dk1"/>
              </a:solidFill>
            </a:endParaRPr>
          </a:p>
          <a:p>
            <a:pPr marL="0" marR="0" lvl="0" indent="0" algn="just" rtl="0">
              <a:spcBef>
                <a:spcPts val="0"/>
              </a:spcBef>
              <a:spcAft>
                <a:spcPts val="0"/>
              </a:spcAft>
              <a:buNone/>
            </a:pPr>
            <a:r>
              <a:rPr lang="en-US" sz="2800">
                <a:solidFill>
                  <a:schemeClr val="dk1"/>
                </a:solidFill>
              </a:rPr>
              <a:t>Abebe Adamu - Student Contributor </a:t>
            </a:r>
            <a:endParaRPr sz="2800">
              <a:solidFill>
                <a:schemeClr val="dk1"/>
              </a:solidFill>
            </a:endParaRPr>
          </a:p>
          <a:p>
            <a:pPr marL="0" marR="0" lvl="0" indent="0" algn="just" rtl="0">
              <a:spcBef>
                <a:spcPts val="0"/>
              </a:spcBef>
              <a:spcAft>
                <a:spcPts val="0"/>
              </a:spcAft>
              <a:buNone/>
            </a:pPr>
            <a:r>
              <a:rPr lang="en-US" sz="2800">
                <a:solidFill>
                  <a:schemeClr val="dk1"/>
                </a:solidFill>
              </a:rPr>
              <a:t>Leonard Greski - Professional Client</a:t>
            </a:r>
            <a:endParaRPr sz="2800">
              <a:solidFill>
                <a:schemeClr val="dk1"/>
              </a:solidFill>
            </a:endParaRPr>
          </a:p>
          <a:p>
            <a:pPr marL="0" marR="0" lvl="0" indent="0" algn="just" rtl="0">
              <a:spcBef>
                <a:spcPts val="0"/>
              </a:spcBef>
              <a:spcAft>
                <a:spcPts val="0"/>
              </a:spcAft>
              <a:buNone/>
            </a:pPr>
            <a:r>
              <a:rPr lang="en-US" sz="2800">
                <a:solidFill>
                  <a:schemeClr val="dk1"/>
                </a:solidFill>
              </a:rPr>
              <a:t>Dr. Reza Parizi - Professor</a:t>
            </a:r>
            <a:endParaRPr sz="2800">
              <a:solidFill>
                <a:schemeClr val="dk1"/>
              </a:solidFill>
            </a:endParaRPr>
          </a:p>
          <a:p>
            <a:pPr marL="0" marR="0" lvl="0" indent="0" algn="just" rtl="0">
              <a:spcBef>
                <a:spcPts val="0"/>
              </a:spcBef>
              <a:spcAft>
                <a:spcPts val="0"/>
              </a:spcAft>
              <a:buNone/>
            </a:pPr>
            <a:endParaRPr sz="2800">
              <a:solidFill>
                <a:schemeClr val="dk1"/>
              </a:solidFill>
            </a:endParaRPr>
          </a:p>
        </p:txBody>
      </p:sp>
      <p:sp>
        <p:nvSpPr>
          <p:cNvPr id="63" name="Shape 63"/>
          <p:cNvSpPr txBox="1"/>
          <p:nvPr/>
        </p:nvSpPr>
        <p:spPr>
          <a:xfrm>
            <a:off x="30451291" y="16048319"/>
            <a:ext cx="12767100" cy="3103200"/>
          </a:xfrm>
          <a:prstGeom prst="rect">
            <a:avLst/>
          </a:prstGeom>
          <a:noFill/>
          <a:ln>
            <a:noFill/>
          </a:ln>
        </p:spPr>
        <p:txBody>
          <a:bodyPr spcFirstLastPara="1" wrap="square" lIns="120000" tIns="60000" rIns="120000" bIns="60000" anchor="t" anchorCtr="0">
            <a:noAutofit/>
          </a:bodyPr>
          <a:lstStyle/>
          <a:p>
            <a:pPr marL="0" marR="0" lvl="0" indent="0" algn="just" rtl="0">
              <a:spcBef>
                <a:spcPts val="0"/>
              </a:spcBef>
              <a:spcAft>
                <a:spcPts val="0"/>
              </a:spcAft>
              <a:buNone/>
            </a:pPr>
            <a:endParaRPr sz="2000">
              <a:solidFill>
                <a:schemeClr val="dk1"/>
              </a:solidFill>
              <a:latin typeface="Arial"/>
              <a:ea typeface="Arial"/>
              <a:cs typeface="Arial"/>
              <a:sym typeface="Arial"/>
            </a:endParaRPr>
          </a:p>
          <a:p>
            <a:pPr marL="0" marR="0" lvl="0" indent="0" algn="just" rtl="0">
              <a:spcBef>
                <a:spcPts val="0"/>
              </a:spcBef>
              <a:spcAft>
                <a:spcPts val="0"/>
              </a:spcAft>
              <a:buNone/>
            </a:pPr>
            <a:r>
              <a:rPr lang="en-US" sz="2000" u="sng">
                <a:solidFill>
                  <a:schemeClr val="hlink"/>
                </a:solidFill>
                <a:hlinkClick r:id="rId13"/>
              </a:rPr>
              <a:t>rmontg16@students.kennesaw.edu</a:t>
            </a:r>
            <a:r>
              <a:rPr lang="en-US" sz="2000">
                <a:solidFill>
                  <a:schemeClr val="dk1"/>
                </a:solidFill>
              </a:rPr>
              <a:t> (Robert Montgomery)</a:t>
            </a:r>
            <a:endParaRPr sz="2000">
              <a:solidFill>
                <a:schemeClr val="dk1"/>
              </a:solidFill>
            </a:endParaRPr>
          </a:p>
          <a:p>
            <a:pPr marL="0" marR="0" lvl="0" indent="0" algn="just" rtl="0">
              <a:spcBef>
                <a:spcPts val="0"/>
              </a:spcBef>
              <a:spcAft>
                <a:spcPts val="0"/>
              </a:spcAft>
              <a:buNone/>
            </a:pPr>
            <a:r>
              <a:rPr lang="en-US" sz="2000" u="sng">
                <a:solidFill>
                  <a:schemeClr val="hlink"/>
                </a:solidFill>
                <a:hlinkClick r:id="rId14"/>
              </a:rPr>
              <a:t>modinaka@students.kennesaw.edu</a:t>
            </a:r>
            <a:r>
              <a:rPr lang="en-US" sz="2000">
                <a:solidFill>
                  <a:schemeClr val="dk1"/>
                </a:solidFill>
              </a:rPr>
              <a:t> (Macauley Odinaka)</a:t>
            </a:r>
            <a:endParaRPr sz="2000">
              <a:solidFill>
                <a:schemeClr val="dk1"/>
              </a:solidFill>
            </a:endParaRPr>
          </a:p>
          <a:p>
            <a:pPr marL="0" marR="0" lvl="0" indent="0" algn="just" rtl="0">
              <a:spcBef>
                <a:spcPts val="0"/>
              </a:spcBef>
              <a:spcAft>
                <a:spcPts val="0"/>
              </a:spcAft>
              <a:buNone/>
            </a:pPr>
            <a:r>
              <a:rPr lang="en-US" sz="2000" u="sng">
                <a:solidFill>
                  <a:schemeClr val="hlink"/>
                </a:solidFill>
                <a:hlinkClick r:id="rId15"/>
              </a:rPr>
              <a:t>jwill836@students.kennesaw.edu</a:t>
            </a:r>
            <a:r>
              <a:rPr lang="en-US" sz="2000">
                <a:solidFill>
                  <a:schemeClr val="dk1"/>
                </a:solidFill>
              </a:rPr>
              <a:t> (Jarred Wilson)</a:t>
            </a:r>
            <a:endParaRPr sz="2000">
              <a:solidFill>
                <a:schemeClr val="dk1"/>
              </a:solidFill>
            </a:endParaRPr>
          </a:p>
          <a:p>
            <a:pPr marL="0" marR="0" lvl="0" indent="0" algn="just" rtl="0">
              <a:spcBef>
                <a:spcPts val="0"/>
              </a:spcBef>
              <a:spcAft>
                <a:spcPts val="0"/>
              </a:spcAft>
              <a:buNone/>
            </a:pPr>
            <a:r>
              <a:rPr lang="en-US" sz="2000" u="sng">
                <a:solidFill>
                  <a:schemeClr val="hlink"/>
                </a:solidFill>
                <a:hlinkClick r:id="rId16"/>
              </a:rPr>
              <a:t>aadamu@students.kennesaw.edu</a:t>
            </a:r>
            <a:r>
              <a:rPr lang="en-US" sz="2000">
                <a:solidFill>
                  <a:schemeClr val="dk1"/>
                </a:solidFill>
              </a:rPr>
              <a:t> (Abebe Adamu)</a:t>
            </a:r>
            <a:endParaRPr sz="2000">
              <a:solidFill>
                <a:schemeClr val="dk1"/>
              </a:solidFill>
            </a:endParaRPr>
          </a:p>
          <a:p>
            <a:pPr marL="0" marR="0" lvl="0" indent="0" algn="just" rtl="0">
              <a:spcBef>
                <a:spcPts val="0"/>
              </a:spcBef>
              <a:spcAft>
                <a:spcPts val="0"/>
              </a:spcAft>
              <a:buNone/>
            </a:pPr>
            <a:r>
              <a:rPr lang="en-US" sz="2000" u="sng">
                <a:solidFill>
                  <a:schemeClr val="hlink"/>
                </a:solidFill>
                <a:hlinkClick r:id="rId17"/>
              </a:rPr>
              <a:t>ddiku@students.kennesaw.edu</a:t>
            </a:r>
            <a:r>
              <a:rPr lang="en-US" sz="2000">
                <a:solidFill>
                  <a:schemeClr val="dk1"/>
                </a:solidFill>
              </a:rPr>
              <a:t> (Dickson Diku)</a:t>
            </a:r>
            <a:endParaRPr sz="2000">
              <a:solidFill>
                <a:schemeClr val="dk1"/>
              </a:solidFill>
            </a:endParaRPr>
          </a:p>
          <a:p>
            <a:pPr marL="0" marR="0" lvl="0" indent="0" algn="just" rtl="0">
              <a:spcBef>
                <a:spcPts val="0"/>
              </a:spcBef>
              <a:spcAft>
                <a:spcPts val="0"/>
              </a:spcAft>
              <a:buNone/>
            </a:pPr>
            <a:r>
              <a:rPr lang="en-US" sz="2000" u="sng">
                <a:solidFill>
                  <a:schemeClr val="hlink"/>
                </a:solidFill>
                <a:hlinkClick r:id="rId18"/>
              </a:rPr>
              <a:t>mfrank45@students.kennesaw.edu</a:t>
            </a:r>
            <a:r>
              <a:rPr lang="en-US" sz="2000">
                <a:solidFill>
                  <a:schemeClr val="dk1"/>
                </a:solidFill>
              </a:rPr>
              <a:t> (Malcolm Frank)</a:t>
            </a:r>
            <a:endParaRPr sz="2000">
              <a:solidFill>
                <a:schemeClr val="dk1"/>
              </a:solidFill>
            </a:endParaRPr>
          </a:p>
        </p:txBody>
      </p:sp>
      <p:sp>
        <p:nvSpPr>
          <p:cNvPr id="64" name="Shape 64"/>
          <p:cNvSpPr txBox="1"/>
          <p:nvPr/>
        </p:nvSpPr>
        <p:spPr>
          <a:xfrm>
            <a:off x="609600" y="15399777"/>
            <a:ext cx="12685800" cy="3019800"/>
          </a:xfrm>
          <a:prstGeom prst="rect">
            <a:avLst/>
          </a:prstGeom>
          <a:noFill/>
          <a:ln>
            <a:noFill/>
          </a:ln>
        </p:spPr>
        <p:txBody>
          <a:bodyPr spcFirstLastPara="1" wrap="square" lIns="120000" tIns="60000" rIns="120000" bIns="60000" anchor="t" anchorCtr="0">
            <a:noAutofit/>
          </a:bodyPr>
          <a:lstStyle/>
          <a:p>
            <a:pPr marL="0" lvl="0" indent="0" rtl="0">
              <a:lnSpc>
                <a:spcPct val="115000"/>
              </a:lnSpc>
              <a:spcBef>
                <a:spcPts val="0"/>
              </a:spcBef>
              <a:spcAft>
                <a:spcPts val="0"/>
              </a:spcAft>
              <a:buClr>
                <a:schemeClr val="dk1"/>
              </a:buClr>
              <a:buSzPts val="1100"/>
              <a:buFont typeface="Arial"/>
              <a:buNone/>
            </a:pPr>
            <a:r>
              <a:rPr lang="en-US" sz="2400">
                <a:solidFill>
                  <a:schemeClr val="dk1"/>
                </a:solidFill>
              </a:rPr>
              <a:t>RQ1. What are the main motivations to study in memory database technologies?</a:t>
            </a:r>
            <a:endParaRPr sz="240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2400">
                <a:solidFill>
                  <a:schemeClr val="dk1"/>
                </a:solidFill>
              </a:rPr>
              <a:t>RQ2. Are any of in memory database technologies that have no single points of failure?</a:t>
            </a:r>
            <a:endParaRPr sz="240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2400">
                <a:solidFill>
                  <a:schemeClr val="dk1"/>
                </a:solidFill>
              </a:rPr>
              <a:t>RQ3.What are the techniques and methods used to avoid point of failure?</a:t>
            </a:r>
            <a:endParaRPr sz="240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2400">
                <a:solidFill>
                  <a:schemeClr val="dk1"/>
                </a:solidFill>
              </a:rPr>
              <a:t>RQ4. How do we efficiently scale to meet workload predictions of 100 billion requests per month (38,580 requests per second)?</a:t>
            </a:r>
            <a:endParaRPr sz="2400">
              <a:solidFill>
                <a:schemeClr val="dk1"/>
              </a:solidFill>
            </a:endParaRPr>
          </a:p>
          <a:p>
            <a:pPr marL="0" marR="0" lvl="0" indent="0" algn="l" rtl="0">
              <a:spcBef>
                <a:spcPts val="0"/>
              </a:spcBef>
              <a:spcAft>
                <a:spcPts val="0"/>
              </a:spcAft>
              <a:buNone/>
            </a:pPr>
            <a:endParaRPr sz="2800">
              <a:solidFill>
                <a:schemeClr val="dk1"/>
              </a:solidFil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65" name="Shape 65"/>
          <p:cNvSpPr txBox="1"/>
          <p:nvPr/>
        </p:nvSpPr>
        <p:spPr>
          <a:xfrm>
            <a:off x="473203" y="14454486"/>
            <a:ext cx="12945900" cy="738600"/>
          </a:xfrm>
          <a:prstGeom prst="rect">
            <a:avLst/>
          </a:prstGeom>
          <a:solidFill>
            <a:schemeClr val="dk1"/>
          </a:solidFill>
          <a:ln>
            <a:noFill/>
          </a:ln>
        </p:spPr>
        <p:txBody>
          <a:bodyPr spcFirstLastPara="1" wrap="square" lIns="0" tIns="0" rIns="0" bIns="0" anchor="t" anchorCtr="0">
            <a:noAutofit/>
          </a:bodyPr>
          <a:lstStyle/>
          <a:p>
            <a:pPr marL="29110" marR="0" lvl="0" indent="0" algn="ctr" rtl="0">
              <a:spcBef>
                <a:spcPts val="0"/>
              </a:spcBef>
              <a:spcAft>
                <a:spcPts val="0"/>
              </a:spcAft>
              <a:buNone/>
            </a:pPr>
            <a:r>
              <a:rPr lang="en-US" sz="4800" b="1">
                <a:solidFill>
                  <a:srgbClr val="FFC000"/>
                </a:solidFill>
                <a:latin typeface="Arial"/>
                <a:ea typeface="Arial"/>
                <a:cs typeface="Arial"/>
                <a:sym typeface="Arial"/>
              </a:rPr>
              <a:t>Research Question(s)</a:t>
            </a:r>
            <a:endParaRPr/>
          </a:p>
        </p:txBody>
      </p:sp>
      <p:sp>
        <p:nvSpPr>
          <p:cNvPr id="66" name="Shape 66"/>
          <p:cNvSpPr txBox="1"/>
          <p:nvPr/>
        </p:nvSpPr>
        <p:spPr>
          <a:xfrm>
            <a:off x="533400" y="18681419"/>
            <a:ext cx="12946006" cy="738664"/>
          </a:xfrm>
          <a:prstGeom prst="rect">
            <a:avLst/>
          </a:prstGeom>
          <a:solidFill>
            <a:schemeClr val="dk1"/>
          </a:solidFill>
          <a:ln>
            <a:noFill/>
          </a:ln>
        </p:spPr>
        <p:txBody>
          <a:bodyPr spcFirstLastPara="1" wrap="square" lIns="0" tIns="0" rIns="0" bIns="0" anchor="t" anchorCtr="0">
            <a:noAutofit/>
          </a:bodyPr>
          <a:lstStyle/>
          <a:p>
            <a:pPr marL="29110" marR="0" lvl="0" indent="0" algn="ctr" rtl="0">
              <a:spcBef>
                <a:spcPts val="0"/>
              </a:spcBef>
              <a:spcAft>
                <a:spcPts val="0"/>
              </a:spcAft>
              <a:buNone/>
            </a:pPr>
            <a:r>
              <a:rPr lang="en-US" sz="4800" b="1">
                <a:solidFill>
                  <a:srgbClr val="FFC000"/>
                </a:solidFill>
                <a:latin typeface="Arial"/>
                <a:ea typeface="Arial"/>
                <a:cs typeface="Arial"/>
                <a:sym typeface="Arial"/>
              </a:rPr>
              <a:t>Materials and Methods</a:t>
            </a:r>
            <a:endParaRPr/>
          </a:p>
        </p:txBody>
      </p:sp>
      <p:sp>
        <p:nvSpPr>
          <p:cNvPr id="67" name="Shape 67"/>
          <p:cNvSpPr txBox="1"/>
          <p:nvPr/>
        </p:nvSpPr>
        <p:spPr>
          <a:xfrm>
            <a:off x="30327600" y="10074697"/>
            <a:ext cx="12946006" cy="738664"/>
          </a:xfrm>
          <a:prstGeom prst="rect">
            <a:avLst/>
          </a:prstGeom>
          <a:solidFill>
            <a:schemeClr val="dk1"/>
          </a:solidFill>
          <a:ln>
            <a:noFill/>
          </a:ln>
        </p:spPr>
        <p:txBody>
          <a:bodyPr spcFirstLastPara="1" wrap="square" lIns="0" tIns="0" rIns="0" bIns="0" anchor="t" anchorCtr="0">
            <a:noAutofit/>
          </a:bodyPr>
          <a:lstStyle/>
          <a:p>
            <a:pPr marL="29110" marR="0" lvl="0" indent="0" algn="ctr" rtl="0">
              <a:spcBef>
                <a:spcPts val="0"/>
              </a:spcBef>
              <a:spcAft>
                <a:spcPts val="0"/>
              </a:spcAft>
              <a:buNone/>
            </a:pPr>
            <a:r>
              <a:rPr lang="en-US" sz="4800" b="1">
                <a:solidFill>
                  <a:srgbClr val="FFC000"/>
                </a:solidFill>
                <a:latin typeface="Arial"/>
                <a:ea typeface="Arial"/>
                <a:cs typeface="Arial"/>
                <a:sym typeface="Arial"/>
              </a:rPr>
              <a:t>Acknowledgments</a:t>
            </a:r>
            <a:endParaRPr/>
          </a:p>
        </p:txBody>
      </p:sp>
      <p:sp>
        <p:nvSpPr>
          <p:cNvPr id="68" name="Shape 68"/>
          <p:cNvSpPr txBox="1"/>
          <p:nvPr/>
        </p:nvSpPr>
        <p:spPr>
          <a:xfrm>
            <a:off x="30467969" y="15059328"/>
            <a:ext cx="12946006" cy="738664"/>
          </a:xfrm>
          <a:prstGeom prst="rect">
            <a:avLst/>
          </a:prstGeom>
          <a:solidFill>
            <a:schemeClr val="dk1"/>
          </a:solidFill>
          <a:ln>
            <a:noFill/>
          </a:ln>
        </p:spPr>
        <p:txBody>
          <a:bodyPr spcFirstLastPara="1" wrap="square" lIns="0" tIns="0" rIns="0" bIns="0" anchor="t" anchorCtr="0">
            <a:noAutofit/>
          </a:bodyPr>
          <a:lstStyle/>
          <a:p>
            <a:pPr marL="29110" marR="0" lvl="0" indent="0" algn="ctr" rtl="0">
              <a:spcBef>
                <a:spcPts val="0"/>
              </a:spcBef>
              <a:spcAft>
                <a:spcPts val="0"/>
              </a:spcAft>
              <a:buNone/>
            </a:pPr>
            <a:r>
              <a:rPr lang="en-US" sz="4800" b="1">
                <a:solidFill>
                  <a:srgbClr val="FFC000"/>
                </a:solidFill>
                <a:latin typeface="Arial"/>
                <a:ea typeface="Arial"/>
                <a:cs typeface="Arial"/>
                <a:sym typeface="Arial"/>
              </a:rPr>
              <a:t>Contact Information</a:t>
            </a:r>
            <a:endParaRPr/>
          </a:p>
        </p:txBody>
      </p:sp>
      <p:sp>
        <p:nvSpPr>
          <p:cNvPr id="69" name="Shape 69"/>
          <p:cNvSpPr txBox="1"/>
          <p:nvPr/>
        </p:nvSpPr>
        <p:spPr>
          <a:xfrm>
            <a:off x="30556200" y="19143083"/>
            <a:ext cx="12946006" cy="738664"/>
          </a:xfrm>
          <a:prstGeom prst="rect">
            <a:avLst/>
          </a:prstGeom>
          <a:solidFill>
            <a:schemeClr val="dk1"/>
          </a:solidFill>
          <a:ln>
            <a:noFill/>
          </a:ln>
        </p:spPr>
        <p:txBody>
          <a:bodyPr spcFirstLastPara="1" wrap="square" lIns="0" tIns="0" rIns="0" bIns="0" anchor="t" anchorCtr="0">
            <a:noAutofit/>
          </a:bodyPr>
          <a:lstStyle/>
          <a:p>
            <a:pPr marL="29110" marR="0" lvl="0" indent="0" algn="ctr" rtl="0">
              <a:spcBef>
                <a:spcPts val="0"/>
              </a:spcBef>
              <a:spcAft>
                <a:spcPts val="0"/>
              </a:spcAft>
              <a:buNone/>
            </a:pPr>
            <a:r>
              <a:rPr lang="en-US" sz="4800" b="1">
                <a:solidFill>
                  <a:srgbClr val="FFC000"/>
                </a:solidFill>
                <a:latin typeface="Arial"/>
                <a:ea typeface="Arial"/>
                <a:cs typeface="Arial"/>
                <a:sym typeface="Arial"/>
              </a:rPr>
              <a:t>References</a:t>
            </a:r>
            <a:endParaRPr/>
          </a:p>
        </p:txBody>
      </p:sp>
      <p:pic>
        <p:nvPicPr>
          <p:cNvPr id="70" name="Shape 70"/>
          <p:cNvPicPr preferRelativeResize="0"/>
          <p:nvPr/>
        </p:nvPicPr>
        <p:blipFill>
          <a:blip r:embed="rId19">
            <a:alphaModFix/>
          </a:blip>
          <a:stretch>
            <a:fillRect/>
          </a:stretch>
        </p:blipFill>
        <p:spPr>
          <a:xfrm>
            <a:off x="528225" y="19687600"/>
            <a:ext cx="12767176" cy="8374199"/>
          </a:xfrm>
          <a:prstGeom prst="rect">
            <a:avLst/>
          </a:prstGeom>
          <a:noFill/>
          <a:ln>
            <a:noFill/>
          </a:ln>
        </p:spPr>
      </p:pic>
      <p:pic>
        <p:nvPicPr>
          <p:cNvPr id="71" name="Shape 71"/>
          <p:cNvPicPr preferRelativeResize="0"/>
          <p:nvPr/>
        </p:nvPicPr>
        <p:blipFill>
          <a:blip r:embed="rId20">
            <a:alphaModFix/>
          </a:blip>
          <a:stretch>
            <a:fillRect/>
          </a:stretch>
        </p:blipFill>
        <p:spPr>
          <a:xfrm>
            <a:off x="16745600" y="3188738"/>
            <a:ext cx="9753600" cy="1692775"/>
          </a:xfrm>
          <a:prstGeom prst="rect">
            <a:avLst/>
          </a:prstGeom>
          <a:noFill/>
          <a:ln>
            <a:noFill/>
          </a:ln>
        </p:spPr>
      </p:pic>
      <p:pic>
        <p:nvPicPr>
          <p:cNvPr id="72" name="Shape 72"/>
          <p:cNvPicPr preferRelativeResize="0"/>
          <p:nvPr/>
        </p:nvPicPr>
        <p:blipFill rotWithShape="1">
          <a:blip r:embed="rId21">
            <a:alphaModFix/>
          </a:blip>
          <a:srcRect l="-3915" r="27292" b="5213"/>
          <a:stretch/>
        </p:blipFill>
        <p:spPr>
          <a:xfrm>
            <a:off x="14560974" y="21983899"/>
            <a:ext cx="13938251" cy="804082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747</Words>
  <Application>Microsoft Office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Times New Roman</vt:lpstr>
      <vt:lpstr>Office Theme</vt:lpstr>
      <vt:lpstr>High Performance Caching of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Caching of Data</dc:title>
  <dc:creator>abebe adamu</dc:creator>
  <cp:lastModifiedBy>abebe adamu</cp:lastModifiedBy>
  <cp:revision>9</cp:revision>
  <dcterms:modified xsi:type="dcterms:W3CDTF">2018-04-29T15:11:39Z</dcterms:modified>
</cp:coreProperties>
</file>