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2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deu.edu.tr/portal/site/dccbc7df-82ac-432a-9476-d284ec8aab00/tool/dc2add01-ab81-4081-b66a-7fc7c22fe33d?panel=Ma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78522" y="2887999"/>
            <a:ext cx="10318418" cy="2088949"/>
          </a:xfrm>
        </p:spPr>
        <p:txBody>
          <a:bodyPr/>
          <a:lstStyle/>
          <a:p>
            <a:r>
              <a:rPr lang="tr-TR" sz="3200" b="1" u="sng" dirty="0">
                <a:solidFill>
                  <a:schemeClr val="accent3">
                    <a:lumMod val="75000"/>
                  </a:schemeClr>
                </a:solidFill>
                <a:hlinkClick r:id="rId2" tooltip="Bu klasöre git"/>
              </a:rPr>
              <a:t>END 3517 BİLGİ SİSTEMLERİ TASARIMI </a:t>
            </a:r>
            <a:r>
              <a:rPr lang="tr-TR" sz="3200" b="1" u="sng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3200" b="1" u="sng" dirty="0" smtClean="0">
                <a:solidFill>
                  <a:srgbClr val="46B2B5"/>
                </a:solidFill>
              </a:rPr>
              <a:t>DERSİ</a:t>
            </a:r>
            <a:br>
              <a:rPr lang="tr-TR" sz="3200" b="1" u="sng" dirty="0" smtClean="0">
                <a:solidFill>
                  <a:srgbClr val="46B2B5"/>
                </a:solidFill>
              </a:rPr>
            </a:br>
            <a:r>
              <a:rPr lang="tr-TR" sz="2000" b="1" dirty="0"/>
              <a:t>Prof. Dr. Ali Serdar Taşan</a:t>
            </a:r>
            <a:r>
              <a:rPr lang="tr-TR" dirty="0"/>
              <a:t/>
            </a:r>
            <a:br>
              <a:rPr lang="tr-TR" dirty="0"/>
            </a:br>
            <a:endParaRPr lang="tr-TR" sz="3200" b="1" u="sng" dirty="0">
              <a:solidFill>
                <a:srgbClr val="46B2B5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78522" y="5394960"/>
            <a:ext cx="8045373" cy="1300389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2021503088 Mustafa Yavuz Keskin</a:t>
            </a:r>
          </a:p>
          <a:p>
            <a:pPr algn="l"/>
            <a:r>
              <a:rPr lang="tr-TR" dirty="0"/>
              <a:t>2021503010 Muazzez Ayaz</a:t>
            </a:r>
          </a:p>
          <a:p>
            <a:pPr algn="l"/>
            <a:r>
              <a:rPr lang="tr-TR" dirty="0"/>
              <a:t>2020503120 </a:t>
            </a:r>
            <a:r>
              <a:rPr lang="tr-TR" dirty="0" err="1"/>
              <a:t>Abedelaziz</a:t>
            </a:r>
            <a:r>
              <a:rPr lang="tr-TR" dirty="0"/>
              <a:t> </a:t>
            </a:r>
            <a:r>
              <a:rPr lang="tr-TR" dirty="0" err="1"/>
              <a:t>Abusaim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4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Subclass-Superclass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2562814"/>
            <a:ext cx="3342549" cy="35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/>
              <a:t>ER DİYAGRAMI</a:t>
            </a:r>
            <a:endParaRPr lang="tr-TR" sz="24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82196" y="1168443"/>
            <a:ext cx="6517285" cy="4522198"/>
          </a:xfrm>
        </p:spPr>
      </p:pic>
    </p:spTree>
    <p:extLst>
      <p:ext uri="{BB962C8B-B14F-4D97-AF65-F5344CB8AC3E}">
        <p14:creationId xmlns:p14="http://schemas.microsoft.com/office/powerpoint/2010/main" val="237073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67146"/>
          </a:xfrm>
        </p:spPr>
        <p:txBody>
          <a:bodyPr>
            <a:normAutofit/>
          </a:bodyPr>
          <a:lstStyle/>
          <a:p>
            <a:r>
              <a:rPr lang="tr-TR" sz="2000" b="1" dirty="0" err="1" smtClean="0"/>
              <a:t>Normalizasyon</a:t>
            </a:r>
            <a:endParaRPr lang="tr-TR" sz="2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1678" y="1149531"/>
            <a:ext cx="10178322" cy="473006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tr-TR" dirty="0" smtClean="0"/>
              <a:t>Bu </a:t>
            </a:r>
            <a:r>
              <a:rPr lang="tr-TR" dirty="0"/>
              <a:t>kısımda tabloyu ve ilişkileri kullanarak tanımlama yapılmaktadır. Aynı zamanda normalleştirme kullanılarak tablo yapısı da kontrol edilmektedir</a:t>
            </a:r>
            <a:r>
              <a:rPr lang="tr-TR" dirty="0" smtClean="0"/>
              <a:t>.</a:t>
            </a:r>
          </a:p>
          <a:p>
            <a:pPr lvl="1"/>
            <a:endParaRPr lang="tr-TR" sz="1800" dirty="0"/>
          </a:p>
          <a:p>
            <a:pPr marL="0" indent="0">
              <a:buNone/>
            </a:pPr>
            <a:r>
              <a:rPr lang="tr-TR" b="1" dirty="0"/>
              <a:t>Okul</a:t>
            </a:r>
            <a:r>
              <a:rPr lang="tr-TR" dirty="0"/>
              <a:t>(</a:t>
            </a:r>
            <a:r>
              <a:rPr lang="tr-TR" u="sng" dirty="0" err="1"/>
              <a:t>OkulKodu</a:t>
            </a:r>
            <a:r>
              <a:rPr lang="tr-TR" dirty="0"/>
              <a:t>, Ad, Adres, </a:t>
            </a:r>
            <a:r>
              <a:rPr lang="tr-TR" dirty="0" err="1"/>
              <a:t>Telefo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).</a:t>
            </a:r>
            <a:endParaRPr lang="tr-TR" sz="1800" dirty="0"/>
          </a:p>
          <a:p>
            <a:pPr marL="0" indent="0">
              <a:buNone/>
            </a:pPr>
            <a:r>
              <a:rPr lang="tr-TR" dirty="0"/>
              <a:t>Okul kodu(</a:t>
            </a:r>
            <a:r>
              <a:rPr lang="tr-TR" dirty="0" err="1"/>
              <a:t>pk</a:t>
            </a:r>
            <a:r>
              <a:rPr lang="tr-TR" dirty="0"/>
              <a:t>)</a:t>
            </a:r>
            <a:endParaRPr lang="tr-TR" sz="1800" dirty="0"/>
          </a:p>
          <a:p>
            <a:pPr marL="0" indent="0">
              <a:buNone/>
            </a:pPr>
            <a:r>
              <a:rPr lang="tr-TR" b="1" dirty="0"/>
              <a:t>Müdür</a:t>
            </a:r>
            <a:r>
              <a:rPr lang="tr-TR" dirty="0"/>
              <a:t>(</a:t>
            </a:r>
            <a:r>
              <a:rPr lang="tr-TR" u="sng" dirty="0" err="1"/>
              <a:t>ÇalışanID</a:t>
            </a:r>
            <a:r>
              <a:rPr lang="tr-TR" dirty="0"/>
              <a:t>, </a:t>
            </a:r>
            <a:r>
              <a:rPr lang="tr-TR" dirty="0" err="1"/>
              <a:t>İşeBaşladığıTarih</a:t>
            </a:r>
            <a:r>
              <a:rPr lang="tr-TR" dirty="0"/>
              <a:t>, Ad, </a:t>
            </a:r>
            <a:r>
              <a:rPr lang="tr-TR" dirty="0" err="1"/>
              <a:t>Soyad</a:t>
            </a:r>
            <a:r>
              <a:rPr lang="tr-TR" dirty="0"/>
              <a:t>, Pozisyon, Maaş, Okul kodu ) </a:t>
            </a:r>
            <a:r>
              <a:rPr lang="tr-TR" dirty="0" smtClean="0"/>
              <a:t>                            </a:t>
            </a:r>
            <a:r>
              <a:rPr lang="tr-TR" u="sng" dirty="0" err="1" smtClean="0"/>
              <a:t>ÇalışanID</a:t>
            </a:r>
            <a:r>
              <a:rPr lang="tr-TR" u="sng" dirty="0" smtClean="0"/>
              <a:t>(</a:t>
            </a:r>
            <a:r>
              <a:rPr lang="tr-TR" u="sng" dirty="0" err="1" smtClean="0"/>
              <a:t>pk</a:t>
            </a:r>
            <a:r>
              <a:rPr lang="tr-TR" u="sng" dirty="0"/>
              <a:t>),</a:t>
            </a:r>
            <a:r>
              <a:rPr lang="tr-TR" dirty="0"/>
              <a:t>Okul kodu (FK)                                                                    </a:t>
            </a:r>
            <a:r>
              <a:rPr lang="tr-TR" dirty="0" smtClean="0"/>
              <a:t>                                </a:t>
            </a:r>
            <a:r>
              <a:rPr lang="tr-TR" b="1" dirty="0" smtClean="0"/>
              <a:t>Öğretmen</a:t>
            </a:r>
            <a:r>
              <a:rPr lang="tr-TR" dirty="0" smtClean="0"/>
              <a:t>(</a:t>
            </a:r>
            <a:r>
              <a:rPr lang="tr-TR" u="sng" dirty="0" err="1" smtClean="0"/>
              <a:t>ÇalışanID</a:t>
            </a:r>
            <a:r>
              <a:rPr lang="tr-TR" u="sng" dirty="0"/>
              <a:t>, </a:t>
            </a:r>
            <a:r>
              <a:rPr lang="tr-TR" u="sng" dirty="0" err="1"/>
              <a:t>ÖğretmenID</a:t>
            </a:r>
            <a:r>
              <a:rPr lang="tr-TR" u="sng" dirty="0"/>
              <a:t>, </a:t>
            </a:r>
            <a:r>
              <a:rPr lang="tr-TR" dirty="0"/>
              <a:t>Ad, </a:t>
            </a:r>
            <a:r>
              <a:rPr lang="tr-TR" dirty="0" err="1"/>
              <a:t>Soyad</a:t>
            </a:r>
            <a:r>
              <a:rPr lang="tr-TR" dirty="0"/>
              <a:t>, Pozisyon, Maaş, Okul kodu)             </a:t>
            </a:r>
            <a:r>
              <a:rPr lang="tr-TR" dirty="0" smtClean="0"/>
              <a:t>                           </a:t>
            </a:r>
            <a:r>
              <a:rPr lang="tr-TR" u="sng" dirty="0" err="1" smtClean="0"/>
              <a:t>ÇalışanID</a:t>
            </a:r>
            <a:r>
              <a:rPr lang="tr-TR" u="sng" dirty="0" smtClean="0"/>
              <a:t>(</a:t>
            </a:r>
            <a:r>
              <a:rPr lang="tr-TR" u="sng" dirty="0" err="1" smtClean="0"/>
              <a:t>pk</a:t>
            </a:r>
            <a:r>
              <a:rPr lang="tr-TR" u="sng" dirty="0"/>
              <a:t>)</a:t>
            </a:r>
            <a:r>
              <a:rPr lang="tr-TR" dirty="0"/>
              <a:t>, Okul kodu (FK)                                                                       </a:t>
            </a: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Hizmetli</a:t>
            </a:r>
            <a:r>
              <a:rPr lang="tr-TR" dirty="0" smtClean="0"/>
              <a:t>(</a:t>
            </a:r>
            <a:r>
              <a:rPr lang="tr-TR" u="sng" dirty="0" err="1" smtClean="0"/>
              <a:t>ÇalışanID</a:t>
            </a:r>
            <a:r>
              <a:rPr lang="tr-TR" dirty="0"/>
              <a:t>, Görevi, Ad, </a:t>
            </a:r>
            <a:r>
              <a:rPr lang="tr-TR" dirty="0" err="1"/>
              <a:t>Soyad</a:t>
            </a:r>
            <a:r>
              <a:rPr lang="tr-TR" dirty="0"/>
              <a:t>, Pozisyon, Maaş, Okul kodu)              </a:t>
            </a:r>
            <a:r>
              <a:rPr lang="tr-TR" dirty="0" smtClean="0"/>
              <a:t>                                 </a:t>
            </a:r>
            <a:r>
              <a:rPr lang="tr-TR" u="sng" dirty="0" err="1" smtClean="0"/>
              <a:t>ÇalışanID</a:t>
            </a:r>
            <a:r>
              <a:rPr lang="tr-TR" u="sng" dirty="0" smtClean="0"/>
              <a:t>(</a:t>
            </a:r>
            <a:r>
              <a:rPr lang="tr-TR" u="sng" dirty="0" err="1" smtClean="0"/>
              <a:t>pk</a:t>
            </a:r>
            <a:r>
              <a:rPr lang="tr-TR" u="sng" dirty="0"/>
              <a:t>),</a:t>
            </a:r>
            <a:r>
              <a:rPr lang="tr-TR" dirty="0"/>
              <a:t>Okul kodu (FK)                                                                                 </a:t>
            </a:r>
            <a:r>
              <a:rPr lang="tr-TR" dirty="0" smtClean="0"/>
              <a:t>                      </a:t>
            </a:r>
            <a:r>
              <a:rPr lang="tr-TR" b="1" dirty="0" smtClean="0"/>
              <a:t>Ders</a:t>
            </a:r>
            <a:r>
              <a:rPr lang="tr-TR" dirty="0" smtClean="0"/>
              <a:t>(</a:t>
            </a:r>
            <a:r>
              <a:rPr lang="tr-TR" u="sng" dirty="0" err="1" smtClean="0"/>
              <a:t>DersKodu</a:t>
            </a:r>
            <a:r>
              <a:rPr lang="tr-TR" dirty="0"/>
              <a:t>, Ad, Süre, </a:t>
            </a:r>
            <a:r>
              <a:rPr lang="tr-TR" u="sng" dirty="0" err="1"/>
              <a:t>SınıfID</a:t>
            </a:r>
            <a:r>
              <a:rPr lang="tr-TR" dirty="0"/>
              <a:t>, Okul kodu )                                                    </a:t>
            </a:r>
            <a:r>
              <a:rPr lang="tr-TR" dirty="0" smtClean="0"/>
              <a:t>                       </a:t>
            </a:r>
            <a:r>
              <a:rPr lang="tr-TR" u="sng" dirty="0" err="1" smtClean="0"/>
              <a:t>DersKodu</a:t>
            </a:r>
            <a:r>
              <a:rPr lang="tr-TR" u="sng" dirty="0" smtClean="0"/>
              <a:t>(</a:t>
            </a:r>
            <a:r>
              <a:rPr lang="tr-TR" u="sng" dirty="0" err="1" smtClean="0"/>
              <a:t>pk</a:t>
            </a:r>
            <a:r>
              <a:rPr lang="tr-TR" u="sng" dirty="0"/>
              <a:t>)</a:t>
            </a:r>
            <a:r>
              <a:rPr lang="tr-TR" dirty="0"/>
              <a:t>, </a:t>
            </a:r>
            <a:r>
              <a:rPr lang="tr-TR" u="sng" dirty="0" err="1"/>
              <a:t>SınıfID</a:t>
            </a:r>
            <a:r>
              <a:rPr lang="tr-TR" u="sng" dirty="0"/>
              <a:t>(</a:t>
            </a:r>
            <a:r>
              <a:rPr lang="tr-TR" u="sng" dirty="0" err="1"/>
              <a:t>fk</a:t>
            </a:r>
            <a:r>
              <a:rPr lang="tr-TR" u="sng" dirty="0"/>
              <a:t>)</a:t>
            </a:r>
            <a:r>
              <a:rPr lang="tr-TR" dirty="0"/>
              <a:t>, Okul kodu(</a:t>
            </a:r>
            <a:r>
              <a:rPr lang="tr-TR" dirty="0" err="1"/>
              <a:t>fk</a:t>
            </a:r>
            <a:r>
              <a:rPr lang="tr-TR" dirty="0"/>
              <a:t>)                                    </a:t>
            </a:r>
            <a:r>
              <a:rPr lang="tr-TR" dirty="0" smtClean="0"/>
              <a:t>  </a:t>
            </a:r>
            <a:r>
              <a:rPr lang="tr-TR" b="1" dirty="0" err="1" smtClean="0"/>
              <a:t>DersOturumu</a:t>
            </a:r>
            <a:r>
              <a:rPr lang="tr-TR" dirty="0" smtClean="0"/>
              <a:t>(</a:t>
            </a:r>
            <a:r>
              <a:rPr lang="tr-TR" dirty="0" err="1" smtClean="0"/>
              <a:t>Süre_BaşlangıçSaati</a:t>
            </a:r>
            <a:r>
              <a:rPr lang="tr-TR" dirty="0"/>
              <a:t>, </a:t>
            </a:r>
            <a:r>
              <a:rPr lang="tr-TR" u="sng" dirty="0" err="1"/>
              <a:t>ÖğretmenID</a:t>
            </a:r>
            <a:r>
              <a:rPr lang="tr-TR" dirty="0"/>
              <a:t>, </a:t>
            </a:r>
            <a:r>
              <a:rPr lang="tr-TR" u="sng" dirty="0" err="1"/>
              <a:t>DersKodu</a:t>
            </a:r>
            <a:r>
              <a:rPr lang="tr-TR" dirty="0"/>
              <a:t>)                    </a:t>
            </a:r>
            <a:r>
              <a:rPr lang="tr-TR" dirty="0" smtClean="0"/>
              <a:t>           </a:t>
            </a:r>
            <a:r>
              <a:rPr lang="tr-TR" dirty="0" err="1" smtClean="0"/>
              <a:t>Süre_BaşlangıçSaati</a:t>
            </a:r>
            <a:r>
              <a:rPr lang="tr-TR" dirty="0" smtClean="0"/>
              <a:t>(PK</a:t>
            </a:r>
            <a:r>
              <a:rPr lang="tr-TR" dirty="0"/>
              <a:t>), </a:t>
            </a:r>
            <a:r>
              <a:rPr lang="tr-TR" u="sng" dirty="0" err="1"/>
              <a:t>ÖğretmenID</a:t>
            </a:r>
            <a:r>
              <a:rPr lang="tr-TR" u="sng" dirty="0"/>
              <a:t>(FK)</a:t>
            </a:r>
            <a:r>
              <a:rPr lang="tr-TR" dirty="0"/>
              <a:t>, </a:t>
            </a:r>
            <a:r>
              <a:rPr lang="tr-TR" u="sng" dirty="0" err="1"/>
              <a:t>DersKodu</a:t>
            </a:r>
            <a:r>
              <a:rPr lang="tr-TR" dirty="0"/>
              <a:t>(FK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300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Öğrenci</a:t>
            </a:r>
            <a:r>
              <a:rPr lang="tr-TR" dirty="0"/>
              <a:t>(</a:t>
            </a:r>
            <a:r>
              <a:rPr lang="tr-TR" u="sng" dirty="0" err="1"/>
              <a:t>ÖğrenciID</a:t>
            </a:r>
            <a:r>
              <a:rPr lang="tr-TR" dirty="0"/>
              <a:t>, Ad, </a:t>
            </a:r>
            <a:r>
              <a:rPr lang="tr-TR" dirty="0" err="1"/>
              <a:t>Soyad</a:t>
            </a:r>
            <a:r>
              <a:rPr lang="tr-TR" dirty="0"/>
              <a:t>, </a:t>
            </a:r>
            <a:r>
              <a:rPr lang="tr-TR" dirty="0" err="1"/>
              <a:t>Asress,Okul</a:t>
            </a:r>
            <a:r>
              <a:rPr lang="tr-TR" dirty="0"/>
              <a:t> </a:t>
            </a:r>
            <a:r>
              <a:rPr lang="tr-TR" dirty="0" err="1"/>
              <a:t>kodu,</a:t>
            </a:r>
            <a:r>
              <a:rPr lang="tr-TR" u="sng" dirty="0" err="1"/>
              <a:t>SınıfID</a:t>
            </a:r>
            <a:r>
              <a:rPr lang="tr-TR" dirty="0"/>
              <a:t>, </a:t>
            </a:r>
            <a:r>
              <a:rPr lang="tr-TR" u="sng" dirty="0"/>
              <a:t>Ebeveyn ID</a:t>
            </a:r>
            <a:r>
              <a:rPr lang="tr-TR" dirty="0"/>
              <a:t>)    </a:t>
            </a:r>
            <a:r>
              <a:rPr lang="tr-TR" dirty="0" smtClean="0"/>
              <a:t>           </a:t>
            </a:r>
            <a:r>
              <a:rPr lang="tr-TR" u="sng" dirty="0" err="1" smtClean="0"/>
              <a:t>ÖğrenciID</a:t>
            </a:r>
            <a:r>
              <a:rPr lang="tr-TR" u="sng" dirty="0" smtClean="0"/>
              <a:t>(PK</a:t>
            </a:r>
            <a:r>
              <a:rPr lang="tr-TR" u="sng" dirty="0"/>
              <a:t>),</a:t>
            </a:r>
            <a:r>
              <a:rPr lang="tr-TR" dirty="0"/>
              <a:t>Okul kodu(FK),</a:t>
            </a:r>
            <a:r>
              <a:rPr lang="tr-TR" u="sng" dirty="0" err="1"/>
              <a:t>SınıfID</a:t>
            </a:r>
            <a:r>
              <a:rPr lang="tr-TR" dirty="0"/>
              <a:t>(FK), </a:t>
            </a:r>
            <a:r>
              <a:rPr lang="tr-TR" u="sng" dirty="0"/>
              <a:t>Ebeveyn ID</a:t>
            </a:r>
            <a:r>
              <a:rPr lang="tr-TR" dirty="0"/>
              <a:t>(FK)                     </a:t>
            </a:r>
            <a:r>
              <a:rPr lang="tr-TR" b="1" dirty="0"/>
              <a:t>Ebeveyn</a:t>
            </a:r>
            <a:r>
              <a:rPr lang="tr-TR" dirty="0"/>
              <a:t>(</a:t>
            </a:r>
            <a:r>
              <a:rPr lang="tr-TR" u="sng" dirty="0" err="1"/>
              <a:t>EbeveynID</a:t>
            </a:r>
            <a:r>
              <a:rPr lang="tr-TR" dirty="0"/>
              <a:t>(PK), Ad, </a:t>
            </a:r>
            <a:r>
              <a:rPr lang="tr-TR" dirty="0" err="1"/>
              <a:t>Soyad</a:t>
            </a:r>
            <a:r>
              <a:rPr lang="tr-TR" dirty="0"/>
              <a:t>, Cinsiyet, </a:t>
            </a:r>
            <a:r>
              <a:rPr lang="tr-TR" dirty="0" err="1"/>
              <a:t>TelefonNo</a:t>
            </a:r>
            <a:r>
              <a:rPr lang="tr-TR" dirty="0"/>
              <a:t>,)                                       </a:t>
            </a:r>
            <a:r>
              <a:rPr lang="tr-TR" u="sng" dirty="0" err="1"/>
              <a:t>EbeveynID</a:t>
            </a:r>
            <a:r>
              <a:rPr lang="tr-TR" dirty="0"/>
              <a:t>(PK)                                                                                                          </a:t>
            </a:r>
            <a:r>
              <a:rPr lang="tr-TR" b="1" dirty="0"/>
              <a:t>Sınıf</a:t>
            </a:r>
            <a:r>
              <a:rPr lang="tr-TR" dirty="0"/>
              <a:t>(</a:t>
            </a:r>
            <a:r>
              <a:rPr lang="tr-TR" u="sng" dirty="0" err="1"/>
              <a:t>SınıfID</a:t>
            </a:r>
            <a:r>
              <a:rPr lang="tr-TR" dirty="0"/>
              <a:t>, Kapasite, Okul kodu)                                                                          </a:t>
            </a:r>
            <a:r>
              <a:rPr lang="tr-TR" u="sng" dirty="0" err="1"/>
              <a:t>SınıfID</a:t>
            </a:r>
            <a:r>
              <a:rPr lang="tr-TR" dirty="0"/>
              <a:t>(PK),Okul kodu (FK)</a:t>
            </a:r>
            <a:endParaRPr lang="tr-TR" sz="1800" dirty="0"/>
          </a:p>
          <a:p>
            <a:pPr lvl="1"/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98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851187" y="2799013"/>
            <a:ext cx="10178322" cy="1492132"/>
          </a:xfrm>
        </p:spPr>
        <p:txBody>
          <a:bodyPr/>
          <a:lstStyle/>
          <a:p>
            <a:r>
              <a:rPr lang="tr-TR" dirty="0" smtClean="0"/>
              <a:t>TEŞEKKÜRLER…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46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8" y="793869"/>
            <a:ext cx="10178322" cy="1492132"/>
          </a:xfrm>
        </p:spPr>
        <p:txBody>
          <a:bodyPr>
            <a:normAutofit/>
          </a:bodyPr>
          <a:lstStyle/>
          <a:p>
            <a:r>
              <a:rPr lang="tr-TR" sz="3200" b="1" dirty="0"/>
              <a:t>VERİTABANININ AÇIKLANMASI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sz="2400" b="1" dirty="0"/>
              <a:t>Anaokulu </a:t>
            </a:r>
            <a:r>
              <a:rPr lang="tr-TR" sz="2400" b="1" dirty="0" err="1"/>
              <a:t>Veritabanı</a:t>
            </a:r>
            <a:r>
              <a:rPr lang="tr-TR" sz="2400" b="1" dirty="0"/>
              <a:t> Sistemi Açıklaması 1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Okul adı verilen, çalışanları olan, öğrencilerin eğitim gördüğü, eğitim gören öğrencilerin sorumlusu olan ebeveynlerinin olduğu ve her gün derslerin işlendiği, her dersin </a:t>
            </a:r>
            <a:r>
              <a:rPr lang="tr-TR" dirty="0" err="1"/>
              <a:t>öğetmeninin</a:t>
            </a:r>
            <a:r>
              <a:rPr lang="tr-TR" dirty="0"/>
              <a:t> olduğu, derslerin oturum sürelerinin bulunduğu ve kapasiteleri 7 olan sınıfların bulunduğu bir sistemdir. </a:t>
            </a:r>
          </a:p>
          <a:p>
            <a:pPr marL="0" indent="0">
              <a:buNone/>
            </a:pPr>
            <a:endParaRPr lang="tr-TR" sz="1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15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sz="2400" b="1" dirty="0"/>
              <a:t>Anaokulu </a:t>
            </a:r>
            <a:r>
              <a:rPr lang="tr-TR" sz="2400" b="1" dirty="0" err="1"/>
              <a:t>Veritabanı</a:t>
            </a:r>
            <a:r>
              <a:rPr lang="tr-TR" sz="2400" b="1" dirty="0"/>
              <a:t> Sistemi Açıklaması 2 </a:t>
            </a:r>
            <a:endParaRPr lang="tr-TR" sz="2400" b="1" dirty="0" smtClean="0"/>
          </a:p>
          <a:p>
            <a:pPr marL="457200" lvl="1" indent="0">
              <a:buNone/>
            </a:pPr>
            <a:endParaRPr lang="tr-TR" sz="2400" dirty="0"/>
          </a:p>
          <a:p>
            <a:r>
              <a:rPr lang="tr-TR" dirty="0"/>
              <a:t>Tek bir okul </a:t>
            </a:r>
            <a:r>
              <a:rPr lang="tr-TR" dirty="0" err="1"/>
              <a:t>kodununa</a:t>
            </a:r>
            <a:r>
              <a:rPr lang="tr-TR" dirty="0"/>
              <a:t> sahip 2 okulumuz mevcuttur. Okulumuzda çalışan </a:t>
            </a:r>
            <a:r>
              <a:rPr lang="tr-TR" dirty="0" err="1"/>
              <a:t>ID’sine</a:t>
            </a:r>
            <a:r>
              <a:rPr lang="tr-TR" dirty="0"/>
              <a:t> sahip çalışanlar bulunmaktadır. Bu okullara kayıtlı benzersiz öğrenci </a:t>
            </a:r>
            <a:r>
              <a:rPr lang="tr-TR" dirty="0" err="1"/>
              <a:t>ID’sine</a:t>
            </a:r>
            <a:r>
              <a:rPr lang="tr-TR" dirty="0"/>
              <a:t> sahip öğrenciler vardır. Öğrencilerin her biri özel ders kodları olan en az bir derse sahiptir. Bu dersler farklı öğretmen </a:t>
            </a:r>
            <a:r>
              <a:rPr lang="tr-TR" dirty="0" err="1"/>
              <a:t>ID’sine</a:t>
            </a:r>
            <a:r>
              <a:rPr lang="tr-TR" dirty="0"/>
              <a:t> sahip kişiler tarafından verilir. Her ders başlangıç saati ve belirli bir süresi olan ders oturumuna sahiptir. Derslerin işlenebilmesi için belirli sınıf </a:t>
            </a:r>
            <a:r>
              <a:rPr lang="tr-TR" dirty="0" err="1"/>
              <a:t>ID’lere</a:t>
            </a:r>
            <a:r>
              <a:rPr lang="tr-TR" dirty="0"/>
              <a:t> sahip sınıflar vardır.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598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8" y="1022314"/>
            <a:ext cx="10178322" cy="1492132"/>
          </a:xfrm>
        </p:spPr>
        <p:txBody>
          <a:bodyPr>
            <a:normAutofit/>
          </a:bodyPr>
          <a:lstStyle/>
          <a:p>
            <a:pPr lvl="0"/>
            <a:r>
              <a:rPr lang="tr-TR" sz="2400" b="1" dirty="0"/>
              <a:t>CONCEPTUAL MODELING</a:t>
            </a:r>
            <a:endParaRPr lang="tr-TR" sz="2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Planlama </a:t>
            </a:r>
            <a:r>
              <a:rPr lang="tr-TR" b="1" dirty="0" smtClean="0"/>
              <a:t>Göstergesi</a:t>
            </a:r>
          </a:p>
          <a:p>
            <a:r>
              <a:rPr lang="tr-TR" dirty="0"/>
              <a:t>Varlıkları ve Niteliklerini </a:t>
            </a:r>
            <a:r>
              <a:rPr lang="tr-TR" dirty="0" smtClean="0"/>
              <a:t>Tanımlama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3" r="21211" b="-10628"/>
          <a:stretch/>
        </p:blipFill>
        <p:spPr bwMode="auto">
          <a:xfrm>
            <a:off x="3644538" y="3247271"/>
            <a:ext cx="5003074" cy="2003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453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</a:t>
            </a:r>
            <a:r>
              <a:rPr lang="tr-TR" dirty="0" smtClean="0"/>
              <a:t>lişkileri </a:t>
            </a:r>
            <a:r>
              <a:rPr lang="tr-TR" dirty="0"/>
              <a:t>Tanımlama</a:t>
            </a:r>
          </a:p>
          <a:p>
            <a:endParaRPr lang="tr-TR" dirty="0"/>
          </a:p>
        </p:txBody>
      </p:sp>
      <p:pic>
        <p:nvPicPr>
          <p:cNvPr id="7" name="Resi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0" y="2735380"/>
            <a:ext cx="3755798" cy="31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Sınıflandırma Göstergesi</a:t>
            </a:r>
            <a:endParaRPr lang="tr-TR" dirty="0"/>
          </a:p>
          <a:p>
            <a:r>
              <a:rPr lang="tr-TR" dirty="0"/>
              <a:t>Varlıkları ve Niteliklerini Tanımlama</a:t>
            </a:r>
          </a:p>
          <a:p>
            <a:endParaRPr lang="tr-TR" dirty="0"/>
          </a:p>
        </p:txBody>
      </p:sp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171" y="3387153"/>
            <a:ext cx="3896859" cy="14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2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İlişkileri Tanımlama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3" y="3316559"/>
            <a:ext cx="5118781" cy="19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4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Varlıkları ve Niteliklerini Tanımlama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3007677"/>
            <a:ext cx="5175341" cy="2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İlişkileri Tanımlama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3" y="3051715"/>
            <a:ext cx="3447052" cy="31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94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29</TotalTime>
  <Words>346</Words>
  <Application>Microsoft Office PowerPoint</Application>
  <PresentationFormat>Geniş ekran</PresentationFormat>
  <Paragraphs>32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Impact</vt:lpstr>
      <vt:lpstr>Badge</vt:lpstr>
      <vt:lpstr>END 3517 BİLGİ SİSTEMLERİ TASARIMI  DERSİ Prof. Dr. Ali Serdar Taşan </vt:lpstr>
      <vt:lpstr>VERİTABANININ AÇIKLANMASI</vt:lpstr>
      <vt:lpstr>PowerPoint Sunusu</vt:lpstr>
      <vt:lpstr>CONCEPTUAL MODELING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ER DİYAGRAMI</vt:lpstr>
      <vt:lpstr>Normalizasyon</vt:lpstr>
      <vt:lpstr>PowerPoint Sunusu</vt:lpstr>
      <vt:lpstr>TEŞEKKÜRLER…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AYAZ</dc:creator>
  <cp:lastModifiedBy>AYAZ</cp:lastModifiedBy>
  <cp:revision>4</cp:revision>
  <dcterms:created xsi:type="dcterms:W3CDTF">2024-01-03T23:24:21Z</dcterms:created>
  <dcterms:modified xsi:type="dcterms:W3CDTF">2024-01-03T23:54:14Z</dcterms:modified>
</cp:coreProperties>
</file>