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 id="256" r:id="rId6"/>
    <p:sldId id="259" r:id="rId7"/>
    <p:sldId id="263" r:id="rId8"/>
    <p:sldId id="262" r:id="rId9"/>
    <p:sldId id="261"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05365F"/>
    <a:srgbClr val="0D4889"/>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1806"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FFAF4-B4C7-471B-F39F-D5229AFF85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ACE064-BB00-0218-65F8-CDE5417158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3C97C0-33E1-6691-CFD7-FC20BAC7B7F4}"/>
              </a:ext>
            </a:extLst>
          </p:cNvPr>
          <p:cNvSpPr>
            <a:spLocks noGrp="1"/>
          </p:cNvSpPr>
          <p:nvPr>
            <p:ph type="dt" sz="half" idx="10"/>
          </p:nvPr>
        </p:nvSpPr>
        <p:spPr/>
        <p:txBody>
          <a:bodyPr/>
          <a:lstStyle/>
          <a:p>
            <a:fld id="{9C968B43-E250-40D2-B509-CCC9346EA82D}" type="datetimeFigureOut">
              <a:rPr lang="en-US" smtClean="0"/>
              <a:t>12/9/2023</a:t>
            </a:fld>
            <a:endParaRPr lang="en-US"/>
          </a:p>
        </p:txBody>
      </p:sp>
      <p:sp>
        <p:nvSpPr>
          <p:cNvPr id="5" name="Footer Placeholder 4">
            <a:extLst>
              <a:ext uri="{FF2B5EF4-FFF2-40B4-BE49-F238E27FC236}">
                <a16:creationId xmlns:a16="http://schemas.microsoft.com/office/drawing/2014/main" id="{74180A2A-5ACF-2C26-8069-FD02838D6F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7F0D6-AA7D-D7D7-6BE6-8049E8D81DFA}"/>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220225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F4485-E956-1546-117C-A4AD280A22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37D6F0-801D-9285-9B34-DC6C9F9DCE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2532E6-0BD3-7A41-D978-2FC74D896D28}"/>
              </a:ext>
            </a:extLst>
          </p:cNvPr>
          <p:cNvSpPr>
            <a:spLocks noGrp="1"/>
          </p:cNvSpPr>
          <p:nvPr>
            <p:ph type="dt" sz="half" idx="10"/>
          </p:nvPr>
        </p:nvSpPr>
        <p:spPr/>
        <p:txBody>
          <a:bodyPr/>
          <a:lstStyle/>
          <a:p>
            <a:fld id="{9C968B43-E250-40D2-B509-CCC9346EA82D}" type="datetimeFigureOut">
              <a:rPr lang="en-US" smtClean="0"/>
              <a:t>12/9/2023</a:t>
            </a:fld>
            <a:endParaRPr lang="en-US"/>
          </a:p>
        </p:txBody>
      </p:sp>
      <p:sp>
        <p:nvSpPr>
          <p:cNvPr id="5" name="Footer Placeholder 4">
            <a:extLst>
              <a:ext uri="{FF2B5EF4-FFF2-40B4-BE49-F238E27FC236}">
                <a16:creationId xmlns:a16="http://schemas.microsoft.com/office/drawing/2014/main" id="{702D2D4B-BAB1-1AB1-98D1-B70FF6492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4EFF3-1F1D-2201-F148-D1CAACC6539B}"/>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1860605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34B5F5-FAAF-5B6F-C2B3-33E99BFBFD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6861EA-2652-E56F-75F4-25B9A3059D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EDF491-17A0-A033-7564-F811A977C011}"/>
              </a:ext>
            </a:extLst>
          </p:cNvPr>
          <p:cNvSpPr>
            <a:spLocks noGrp="1"/>
          </p:cNvSpPr>
          <p:nvPr>
            <p:ph type="dt" sz="half" idx="10"/>
          </p:nvPr>
        </p:nvSpPr>
        <p:spPr/>
        <p:txBody>
          <a:bodyPr/>
          <a:lstStyle/>
          <a:p>
            <a:fld id="{9C968B43-E250-40D2-B509-CCC9346EA82D}" type="datetimeFigureOut">
              <a:rPr lang="en-US" smtClean="0"/>
              <a:t>12/9/2023</a:t>
            </a:fld>
            <a:endParaRPr lang="en-US"/>
          </a:p>
        </p:txBody>
      </p:sp>
      <p:sp>
        <p:nvSpPr>
          <p:cNvPr id="5" name="Footer Placeholder 4">
            <a:extLst>
              <a:ext uri="{FF2B5EF4-FFF2-40B4-BE49-F238E27FC236}">
                <a16:creationId xmlns:a16="http://schemas.microsoft.com/office/drawing/2014/main" id="{237A2CA9-5E95-F78E-0F4F-5AD27544B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E37841-E767-71D5-E143-9606D935808C}"/>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384384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7E64-E4CD-48D6-CA63-81B9E3173F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78B4AD-7F0A-AF0B-2F9B-5621C91053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01E518-F747-FBAC-04A7-1A383B23DF01}"/>
              </a:ext>
            </a:extLst>
          </p:cNvPr>
          <p:cNvSpPr>
            <a:spLocks noGrp="1"/>
          </p:cNvSpPr>
          <p:nvPr>
            <p:ph type="dt" sz="half" idx="10"/>
          </p:nvPr>
        </p:nvSpPr>
        <p:spPr/>
        <p:txBody>
          <a:bodyPr/>
          <a:lstStyle/>
          <a:p>
            <a:fld id="{9C968B43-E250-40D2-B509-CCC9346EA82D}" type="datetimeFigureOut">
              <a:rPr lang="en-US" smtClean="0"/>
              <a:t>12/9/2023</a:t>
            </a:fld>
            <a:endParaRPr lang="en-US"/>
          </a:p>
        </p:txBody>
      </p:sp>
      <p:sp>
        <p:nvSpPr>
          <p:cNvPr id="5" name="Footer Placeholder 4">
            <a:extLst>
              <a:ext uri="{FF2B5EF4-FFF2-40B4-BE49-F238E27FC236}">
                <a16:creationId xmlns:a16="http://schemas.microsoft.com/office/drawing/2014/main" id="{9E7C5BCA-697C-189C-1CEE-59ED44C2F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2DC99-B9D0-B992-F28A-B5F8D4047152}"/>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1594654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82B3-6004-B1B8-95AC-5017378DEE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C917E3-AD15-07CA-CA19-31230C0122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1B39FD-A245-ECFE-9CBA-4CBF0F2D86C8}"/>
              </a:ext>
            </a:extLst>
          </p:cNvPr>
          <p:cNvSpPr>
            <a:spLocks noGrp="1"/>
          </p:cNvSpPr>
          <p:nvPr>
            <p:ph type="dt" sz="half" idx="10"/>
          </p:nvPr>
        </p:nvSpPr>
        <p:spPr/>
        <p:txBody>
          <a:bodyPr/>
          <a:lstStyle/>
          <a:p>
            <a:fld id="{9C968B43-E250-40D2-B509-CCC9346EA82D}" type="datetimeFigureOut">
              <a:rPr lang="en-US" smtClean="0"/>
              <a:t>12/9/2023</a:t>
            </a:fld>
            <a:endParaRPr lang="en-US"/>
          </a:p>
        </p:txBody>
      </p:sp>
      <p:sp>
        <p:nvSpPr>
          <p:cNvPr id="5" name="Footer Placeholder 4">
            <a:extLst>
              <a:ext uri="{FF2B5EF4-FFF2-40B4-BE49-F238E27FC236}">
                <a16:creationId xmlns:a16="http://schemas.microsoft.com/office/drawing/2014/main" id="{F45E6685-542A-6CCD-D8E7-369C78C4A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EF990-8374-6094-36AB-015B2E5618AB}"/>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2325121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A0829-9442-41E1-F7C4-79C8EAB008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85AB7-11D5-4302-FE2C-976EC3A432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05FB40-7E07-BEF4-8450-23E0B1BA29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8E6E36-6F53-69F5-43D9-E840A1B71FB7}"/>
              </a:ext>
            </a:extLst>
          </p:cNvPr>
          <p:cNvSpPr>
            <a:spLocks noGrp="1"/>
          </p:cNvSpPr>
          <p:nvPr>
            <p:ph type="dt" sz="half" idx="10"/>
          </p:nvPr>
        </p:nvSpPr>
        <p:spPr/>
        <p:txBody>
          <a:bodyPr/>
          <a:lstStyle/>
          <a:p>
            <a:fld id="{9C968B43-E250-40D2-B509-CCC9346EA82D}" type="datetimeFigureOut">
              <a:rPr lang="en-US" smtClean="0"/>
              <a:t>12/9/2023</a:t>
            </a:fld>
            <a:endParaRPr lang="en-US"/>
          </a:p>
        </p:txBody>
      </p:sp>
      <p:sp>
        <p:nvSpPr>
          <p:cNvPr id="6" name="Footer Placeholder 5">
            <a:extLst>
              <a:ext uri="{FF2B5EF4-FFF2-40B4-BE49-F238E27FC236}">
                <a16:creationId xmlns:a16="http://schemas.microsoft.com/office/drawing/2014/main" id="{F7778507-A276-E031-FA88-666901E33C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8C22D3-FF02-BFCF-4CC5-A534A28F4A5F}"/>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2447557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7425-4B44-AD0B-9FE8-EF3FAAEEFF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D97B2C-D03F-1AC2-6E01-9B6F51DF8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86B642-F029-AC81-F834-4EF531E26E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CB2F20-541A-0A46-EDE6-25A010D564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C502EB-F5DA-CB53-F837-5CEF2D758A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3F80FF-59C5-6D13-F193-D70A5DC037D1}"/>
              </a:ext>
            </a:extLst>
          </p:cNvPr>
          <p:cNvSpPr>
            <a:spLocks noGrp="1"/>
          </p:cNvSpPr>
          <p:nvPr>
            <p:ph type="dt" sz="half" idx="10"/>
          </p:nvPr>
        </p:nvSpPr>
        <p:spPr/>
        <p:txBody>
          <a:bodyPr/>
          <a:lstStyle/>
          <a:p>
            <a:fld id="{9C968B43-E250-40D2-B509-CCC9346EA82D}" type="datetimeFigureOut">
              <a:rPr lang="en-US" smtClean="0"/>
              <a:t>12/9/2023</a:t>
            </a:fld>
            <a:endParaRPr lang="en-US"/>
          </a:p>
        </p:txBody>
      </p:sp>
      <p:sp>
        <p:nvSpPr>
          <p:cNvPr id="8" name="Footer Placeholder 7">
            <a:extLst>
              <a:ext uri="{FF2B5EF4-FFF2-40B4-BE49-F238E27FC236}">
                <a16:creationId xmlns:a16="http://schemas.microsoft.com/office/drawing/2014/main" id="{E3791995-1CEA-586D-DF7A-F088F1F7FF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EF231A-40C8-5652-9876-4A021F08A3D5}"/>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1813182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2A1E-FB9B-B2EB-48B4-A4BDD3462E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2305C8-F8E7-6E74-E11B-6A8B60CA474A}"/>
              </a:ext>
            </a:extLst>
          </p:cNvPr>
          <p:cNvSpPr>
            <a:spLocks noGrp="1"/>
          </p:cNvSpPr>
          <p:nvPr>
            <p:ph type="dt" sz="half" idx="10"/>
          </p:nvPr>
        </p:nvSpPr>
        <p:spPr/>
        <p:txBody>
          <a:bodyPr/>
          <a:lstStyle/>
          <a:p>
            <a:fld id="{9C968B43-E250-40D2-B509-CCC9346EA82D}" type="datetimeFigureOut">
              <a:rPr lang="en-US" smtClean="0"/>
              <a:t>12/9/2023</a:t>
            </a:fld>
            <a:endParaRPr lang="en-US"/>
          </a:p>
        </p:txBody>
      </p:sp>
      <p:sp>
        <p:nvSpPr>
          <p:cNvPr id="4" name="Footer Placeholder 3">
            <a:extLst>
              <a:ext uri="{FF2B5EF4-FFF2-40B4-BE49-F238E27FC236}">
                <a16:creationId xmlns:a16="http://schemas.microsoft.com/office/drawing/2014/main" id="{D1D3FB09-CEA5-1D47-4FBF-30D74345AE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1BB470-8182-0FEF-38B5-E39E0348AE68}"/>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1209271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985B4A-FD1D-6A92-DDBD-143097CCAD1F}"/>
              </a:ext>
            </a:extLst>
          </p:cNvPr>
          <p:cNvSpPr>
            <a:spLocks noGrp="1"/>
          </p:cNvSpPr>
          <p:nvPr>
            <p:ph type="dt" sz="half" idx="10"/>
          </p:nvPr>
        </p:nvSpPr>
        <p:spPr/>
        <p:txBody>
          <a:bodyPr/>
          <a:lstStyle/>
          <a:p>
            <a:fld id="{9C968B43-E250-40D2-B509-CCC9346EA82D}" type="datetimeFigureOut">
              <a:rPr lang="en-US" smtClean="0"/>
              <a:t>12/9/2023</a:t>
            </a:fld>
            <a:endParaRPr lang="en-US"/>
          </a:p>
        </p:txBody>
      </p:sp>
      <p:sp>
        <p:nvSpPr>
          <p:cNvPr id="3" name="Footer Placeholder 2">
            <a:extLst>
              <a:ext uri="{FF2B5EF4-FFF2-40B4-BE49-F238E27FC236}">
                <a16:creationId xmlns:a16="http://schemas.microsoft.com/office/drawing/2014/main" id="{0CD5515A-016F-38D3-6F66-5580316604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AAE289-3440-49E8-77D9-A0FA47863367}"/>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1307938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E7C6-D818-9472-2471-6B985E0D5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B01854-41E8-3D46-2764-FA0DAC2A8B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0CB71D-99F2-E7ED-2305-BB4263180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C75FC7-E433-9A01-8E04-A55D0D397DC9}"/>
              </a:ext>
            </a:extLst>
          </p:cNvPr>
          <p:cNvSpPr>
            <a:spLocks noGrp="1"/>
          </p:cNvSpPr>
          <p:nvPr>
            <p:ph type="dt" sz="half" idx="10"/>
          </p:nvPr>
        </p:nvSpPr>
        <p:spPr/>
        <p:txBody>
          <a:bodyPr/>
          <a:lstStyle/>
          <a:p>
            <a:fld id="{9C968B43-E250-40D2-B509-CCC9346EA82D}" type="datetimeFigureOut">
              <a:rPr lang="en-US" smtClean="0"/>
              <a:t>12/9/2023</a:t>
            </a:fld>
            <a:endParaRPr lang="en-US"/>
          </a:p>
        </p:txBody>
      </p:sp>
      <p:sp>
        <p:nvSpPr>
          <p:cNvPr id="6" name="Footer Placeholder 5">
            <a:extLst>
              <a:ext uri="{FF2B5EF4-FFF2-40B4-BE49-F238E27FC236}">
                <a16:creationId xmlns:a16="http://schemas.microsoft.com/office/drawing/2014/main" id="{457C160B-2826-818A-4A11-3EAE22D410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66F63-9DCA-B75E-69DC-53F420BBAD37}"/>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69942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4A9B1-DC49-2902-F388-4A59D76577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807C46-3FA3-F0E2-CD1E-D4F57E7A39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263A6A-A365-3828-71E0-4D5C2094A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34B027-2E58-B797-216E-16973E5A9D0E}"/>
              </a:ext>
            </a:extLst>
          </p:cNvPr>
          <p:cNvSpPr>
            <a:spLocks noGrp="1"/>
          </p:cNvSpPr>
          <p:nvPr>
            <p:ph type="dt" sz="half" idx="10"/>
          </p:nvPr>
        </p:nvSpPr>
        <p:spPr/>
        <p:txBody>
          <a:bodyPr/>
          <a:lstStyle/>
          <a:p>
            <a:fld id="{9C968B43-E250-40D2-B509-CCC9346EA82D}" type="datetimeFigureOut">
              <a:rPr lang="en-US" smtClean="0"/>
              <a:t>12/9/2023</a:t>
            </a:fld>
            <a:endParaRPr lang="en-US"/>
          </a:p>
        </p:txBody>
      </p:sp>
      <p:sp>
        <p:nvSpPr>
          <p:cNvPr id="6" name="Footer Placeholder 5">
            <a:extLst>
              <a:ext uri="{FF2B5EF4-FFF2-40B4-BE49-F238E27FC236}">
                <a16:creationId xmlns:a16="http://schemas.microsoft.com/office/drawing/2014/main" id="{B454725C-FE93-166D-D9F1-8EDEDEA381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5D5490-C760-1FD2-896C-49342E002702}"/>
              </a:ext>
            </a:extLst>
          </p:cNvPr>
          <p:cNvSpPr>
            <a:spLocks noGrp="1"/>
          </p:cNvSpPr>
          <p:nvPr>
            <p:ph type="sldNum" sz="quarter" idx="12"/>
          </p:nvPr>
        </p:nvSpPr>
        <p:spPr/>
        <p:txBody>
          <a:bodyPr/>
          <a:lstStyle/>
          <a:p>
            <a:fld id="{02468ECA-8303-4274-9104-BDABAC48CF6C}" type="slidenum">
              <a:rPr lang="en-US" smtClean="0"/>
              <a:t>‹#›</a:t>
            </a:fld>
            <a:endParaRPr lang="en-US"/>
          </a:p>
        </p:txBody>
      </p:sp>
    </p:spTree>
    <p:extLst>
      <p:ext uri="{BB962C8B-B14F-4D97-AF65-F5344CB8AC3E}">
        <p14:creationId xmlns:p14="http://schemas.microsoft.com/office/powerpoint/2010/main" val="3986820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37BF25-1851-CD90-29E5-DAAEBC6D7C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E05CF9-8753-881B-7EAB-030F4ABC6E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31EDE-8A60-D5C2-0351-244E347669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968B43-E250-40D2-B509-CCC9346EA82D}" type="datetimeFigureOut">
              <a:rPr lang="en-US" smtClean="0"/>
              <a:t>12/9/2023</a:t>
            </a:fld>
            <a:endParaRPr lang="en-US"/>
          </a:p>
        </p:txBody>
      </p:sp>
      <p:sp>
        <p:nvSpPr>
          <p:cNvPr id="5" name="Footer Placeholder 4">
            <a:extLst>
              <a:ext uri="{FF2B5EF4-FFF2-40B4-BE49-F238E27FC236}">
                <a16:creationId xmlns:a16="http://schemas.microsoft.com/office/drawing/2014/main" id="{5B062BEC-3BA6-626B-BCAB-D1CD4A2FE2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7F063E-2FF8-8C0C-522F-8D0828744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68ECA-8303-4274-9104-BDABAC48CF6C}" type="slidenum">
              <a:rPr lang="en-US" smtClean="0"/>
              <a:t>‹#›</a:t>
            </a:fld>
            <a:endParaRPr lang="en-US"/>
          </a:p>
        </p:txBody>
      </p:sp>
    </p:spTree>
    <p:extLst>
      <p:ext uri="{BB962C8B-B14F-4D97-AF65-F5344CB8AC3E}">
        <p14:creationId xmlns:p14="http://schemas.microsoft.com/office/powerpoint/2010/main" val="2660962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65CAD873-190E-3C38-07F4-ECB6DF745EAD}"/>
              </a:ext>
            </a:extLst>
          </p:cNvPr>
          <p:cNvGrpSpPr/>
          <p:nvPr/>
        </p:nvGrpSpPr>
        <p:grpSpPr>
          <a:xfrm>
            <a:off x="-2041666" y="-268275"/>
            <a:ext cx="3498076" cy="7126275"/>
            <a:chOff x="9645366" y="-268275"/>
            <a:chExt cx="3498076" cy="7126275"/>
          </a:xfrm>
        </p:grpSpPr>
        <p:grpSp>
          <p:nvGrpSpPr>
            <p:cNvPr id="3" name="Group 2">
              <a:extLst>
                <a:ext uri="{FF2B5EF4-FFF2-40B4-BE49-F238E27FC236}">
                  <a16:creationId xmlns:a16="http://schemas.microsoft.com/office/drawing/2014/main" id="{41F76CA5-60EC-623F-0B14-19E3D789ED3F}"/>
                </a:ext>
              </a:extLst>
            </p:cNvPr>
            <p:cNvGrpSpPr/>
            <p:nvPr/>
          </p:nvGrpSpPr>
          <p:grpSpPr>
            <a:xfrm>
              <a:off x="9645366" y="-268275"/>
              <a:ext cx="3221372" cy="7126275"/>
              <a:chOff x="9645366" y="-268275"/>
              <a:chExt cx="3221372" cy="7126275"/>
            </a:xfrm>
          </p:grpSpPr>
          <p:sp>
            <p:nvSpPr>
              <p:cNvPr id="7" name="Rectangle 6">
                <a:extLst>
                  <a:ext uri="{FF2B5EF4-FFF2-40B4-BE49-F238E27FC236}">
                    <a16:creationId xmlns:a16="http://schemas.microsoft.com/office/drawing/2014/main" id="{4B4017A6-4A73-DFD7-444F-14F080BBD8C6}"/>
                  </a:ext>
                </a:extLst>
              </p:cNvPr>
              <p:cNvSpPr/>
              <p:nvPr/>
            </p:nvSpPr>
            <p:spPr>
              <a:xfrm>
                <a:off x="9645366" y="0"/>
                <a:ext cx="3221372"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i="0" dirty="0">
                  <a:solidFill>
                    <a:schemeClr val="bg1"/>
                  </a:solidFill>
                  <a:effectLst/>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algn="ctr"/>
                <a:endParaRPr lang="en-US" b="1" i="0" dirty="0">
                  <a:solidFill>
                    <a:schemeClr val="bg1"/>
                  </a:solidFill>
                  <a:effectLst/>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algn="ctr"/>
                <a:r>
                  <a:rPr lang="en-US" b="1" i="0" dirty="0">
                    <a:solidFill>
                      <a:schemeClr val="bg1"/>
                    </a:solidFill>
                    <a:effectLst/>
                    <a:latin typeface="Arial" panose="020B0604020202020204" pitchFamily="34" charset="0"/>
                    <a:cs typeface="Arial" panose="020B0604020202020204" pitchFamily="34" charset="0"/>
                  </a:rPr>
                  <a:t>Real-life applications</a:t>
                </a:r>
              </a:p>
              <a:p>
                <a:pPr algn="ctr"/>
                <a:endParaRPr lang="en-US" b="1" dirty="0">
                  <a:solidFill>
                    <a:schemeClr val="bg1"/>
                  </a:solidFill>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Real-life applications are developed to address specific problems or needs in the real world. They provide solutions that improve efficiency, productivity, or quality of life for individuals, businesses, or society as a whole.</a:t>
                </a: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Real-life applications serve as excellent educational tools. They provide hands-on experience and practical learning opportunities for students and professionals, allowing them to apply theoretical knowledge to real-world situations.</a:t>
                </a:r>
              </a:p>
            </p:txBody>
          </p:sp>
          <p:sp>
            <p:nvSpPr>
              <p:cNvPr id="15" name="TextBox 14">
                <a:extLst>
                  <a:ext uri="{FF2B5EF4-FFF2-40B4-BE49-F238E27FC236}">
                    <a16:creationId xmlns:a16="http://schemas.microsoft.com/office/drawing/2014/main" id="{B21425CD-281D-A5D4-F062-DCD6253B9FD5}"/>
                  </a:ext>
                </a:extLst>
              </p:cNvPr>
              <p:cNvSpPr txBox="1"/>
              <p:nvPr/>
            </p:nvSpPr>
            <p:spPr>
              <a:xfrm>
                <a:off x="10546926" y="-268275"/>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D</a:t>
                </a:r>
              </a:p>
            </p:txBody>
          </p:sp>
        </p:grpSp>
        <p:sp>
          <p:nvSpPr>
            <p:cNvPr id="19" name="Isosceles Triangle 18">
              <a:extLst>
                <a:ext uri="{FF2B5EF4-FFF2-40B4-BE49-F238E27FC236}">
                  <a16:creationId xmlns:a16="http://schemas.microsoft.com/office/drawing/2014/main" id="{DF43628E-173B-0847-519B-20B5251E1F49}"/>
                </a:ext>
              </a:extLst>
            </p:cNvPr>
            <p:cNvSpPr/>
            <p:nvPr/>
          </p:nvSpPr>
          <p:spPr>
            <a:xfrm rot="5400000">
              <a:off x="12746891" y="451380"/>
              <a:ext cx="501542" cy="291560"/>
            </a:xfrm>
            <a:prstGeom prst="triangl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20" name="Group 19">
            <a:extLst>
              <a:ext uri="{FF2B5EF4-FFF2-40B4-BE49-F238E27FC236}">
                <a16:creationId xmlns:a16="http://schemas.microsoft.com/office/drawing/2014/main" id="{B4A6B417-BAF2-07DC-17C0-B9A8C2E8D44D}"/>
              </a:ext>
            </a:extLst>
          </p:cNvPr>
          <p:cNvGrpSpPr/>
          <p:nvPr/>
        </p:nvGrpSpPr>
        <p:grpSpPr>
          <a:xfrm>
            <a:off x="-2333226" y="-268275"/>
            <a:ext cx="3512932" cy="7126275"/>
            <a:chOff x="6442744" y="-268275"/>
            <a:chExt cx="3512932" cy="7126275"/>
          </a:xfrm>
        </p:grpSpPr>
        <p:sp>
          <p:nvSpPr>
            <p:cNvPr id="6" name="Rectangle 5">
              <a:extLst>
                <a:ext uri="{FF2B5EF4-FFF2-40B4-BE49-F238E27FC236}">
                  <a16:creationId xmlns:a16="http://schemas.microsoft.com/office/drawing/2014/main" id="{0A6560FE-2FD2-AFE2-8BD7-B17F6386D113}"/>
                </a:ext>
              </a:extLst>
            </p:cNvPr>
            <p:cNvSpPr/>
            <p:nvPr/>
          </p:nvSpPr>
          <p:spPr>
            <a:xfrm>
              <a:off x="6442744" y="0"/>
              <a:ext cx="3221372"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r>
                <a:rPr lang="en-US" sz="1800" b="1" dirty="0">
                  <a:latin typeface="Arial" panose="020B0604020202020204" pitchFamily="34" charset="0"/>
                  <a:cs typeface="Arial" panose="020B0604020202020204" pitchFamily="34" charset="0"/>
                </a:rPr>
                <a:t>User freedom</a:t>
              </a: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a:solidFill>
                    <a:schemeClr val="bg1"/>
                  </a:solidFill>
                  <a:latin typeface="Univers Condensed" panose="020B0506020202050204" pitchFamily="34" charset="0"/>
                </a:rPr>
                <a:t>User freedom in website creation refers to the ability of users to navigate, interact, and access content without unnecessary restrictions or impediments. </a:t>
              </a:r>
            </a:p>
            <a:p>
              <a:pPr marL="285750" indent="-285750">
                <a:buFont typeface="Arial" panose="020B0604020202020204" pitchFamily="34" charset="0"/>
                <a:buChar char="•"/>
              </a:pPr>
              <a:r>
                <a:rPr lang="en-US" sz="1200" dirty="0">
                  <a:solidFill>
                    <a:schemeClr val="bg1"/>
                  </a:solidFill>
                  <a:latin typeface="Univers Condensed" panose="020B0506020202050204" pitchFamily="34" charset="0"/>
                </a:rPr>
                <a:t>This approach enhances user satisfaction, encourages longer interactions, and often leads to increased user retention</a:t>
              </a:r>
            </a:p>
            <a:p>
              <a:pPr algn="ctr"/>
              <a:endParaRPr lang="en-US" dirty="0">
                <a:latin typeface="Univers Condensed" panose="020B0506020202050204" pitchFamily="34" charset="0"/>
              </a:endParaRPr>
            </a:p>
          </p:txBody>
        </p:sp>
        <p:sp>
          <p:nvSpPr>
            <p:cNvPr id="10" name="Isosceles Triangle 9">
              <a:extLst>
                <a:ext uri="{FF2B5EF4-FFF2-40B4-BE49-F238E27FC236}">
                  <a16:creationId xmlns:a16="http://schemas.microsoft.com/office/drawing/2014/main" id="{EFA69EF7-7545-122B-B74D-DA14A61A9993}"/>
                </a:ext>
              </a:extLst>
            </p:cNvPr>
            <p:cNvSpPr/>
            <p:nvPr/>
          </p:nvSpPr>
          <p:spPr>
            <a:xfrm rot="5400000">
              <a:off x="9559125" y="451380"/>
              <a:ext cx="501542" cy="291560"/>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sp>
          <p:nvSpPr>
            <p:cNvPr id="14" name="TextBox 13">
              <a:extLst>
                <a:ext uri="{FF2B5EF4-FFF2-40B4-BE49-F238E27FC236}">
                  <a16:creationId xmlns:a16="http://schemas.microsoft.com/office/drawing/2014/main" id="{A9BBEA38-A4A6-655F-253D-8539FDD6ADEC}"/>
                </a:ext>
              </a:extLst>
            </p:cNvPr>
            <p:cNvSpPr txBox="1"/>
            <p:nvPr/>
          </p:nvSpPr>
          <p:spPr>
            <a:xfrm>
              <a:off x="7344303" y="-268275"/>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C</a:t>
              </a:r>
            </a:p>
          </p:txBody>
        </p:sp>
      </p:grpSp>
      <p:grpSp>
        <p:nvGrpSpPr>
          <p:cNvPr id="18" name="Group 17">
            <a:extLst>
              <a:ext uri="{FF2B5EF4-FFF2-40B4-BE49-F238E27FC236}">
                <a16:creationId xmlns:a16="http://schemas.microsoft.com/office/drawing/2014/main" id="{2F75CD22-A386-90E9-4BD5-ED83ECA1B0C9}"/>
              </a:ext>
            </a:extLst>
          </p:cNvPr>
          <p:cNvGrpSpPr/>
          <p:nvPr/>
        </p:nvGrpSpPr>
        <p:grpSpPr>
          <a:xfrm>
            <a:off x="-2612440" y="-268275"/>
            <a:ext cx="3512932" cy="7136762"/>
            <a:chOff x="3221372" y="-278762"/>
            <a:chExt cx="3512932" cy="7136762"/>
          </a:xfrm>
        </p:grpSpPr>
        <p:sp>
          <p:nvSpPr>
            <p:cNvPr id="4" name="Rectangle 3">
              <a:extLst>
                <a:ext uri="{FF2B5EF4-FFF2-40B4-BE49-F238E27FC236}">
                  <a16:creationId xmlns:a16="http://schemas.microsoft.com/office/drawing/2014/main" id="{7F28DF8A-789A-6580-CDA7-B51735168A87}"/>
                </a:ext>
              </a:extLst>
            </p:cNvPr>
            <p:cNvSpPr/>
            <p:nvPr/>
          </p:nvSpPr>
          <p:spPr>
            <a:xfrm>
              <a:off x="3221372" y="0"/>
              <a:ext cx="3221372" cy="68580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r>
                <a:rPr lang="en-US" b="1" dirty="0">
                  <a:solidFill>
                    <a:schemeClr val="bg1"/>
                  </a:solidFill>
                  <a:latin typeface="Arial" panose="020B0604020202020204" pitchFamily="34" charset="0"/>
                  <a:cs typeface="Arial" panose="020B0604020202020204" pitchFamily="34" charset="0"/>
                </a:rPr>
                <a:t>Low complexity</a:t>
              </a: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Univers Condensed" panose="020B0506020202050204" pitchFamily="34" charset="0"/>
                </a:rPr>
                <a:t>Low complexity in the context of large-scale programs and data management refers to the simplicity and efficiency of algorithms, structures, and overall design within the system. Keeping complexity low is crucial as systems grow in size and scope.</a:t>
              </a:r>
            </a:p>
            <a:p>
              <a:pPr marL="171450" indent="-171450">
                <a:buFont typeface="Arial" panose="020B0604020202020204" pitchFamily="34" charset="0"/>
                <a:buChar char="•"/>
              </a:pPr>
              <a:r>
                <a:rPr lang="en-US" sz="1200" dirty="0">
                  <a:latin typeface="Univers Condensed" panose="020B0506020202050204" pitchFamily="34" charset="0"/>
                </a:rPr>
                <a:t>Reduced complexity leads to improved maintainability, easier debugging, and better predictability in terms of system behavior.</a:t>
              </a:r>
            </a:p>
            <a:p>
              <a:pPr algn="ctr"/>
              <a:endParaRPr lang="en-US" dirty="0">
                <a:latin typeface="Univers Condensed" panose="020B0506020202050204" pitchFamily="34" charset="0"/>
              </a:endParaRPr>
            </a:p>
          </p:txBody>
        </p:sp>
        <p:sp>
          <p:nvSpPr>
            <p:cNvPr id="9" name="Isosceles Triangle 8">
              <a:extLst>
                <a:ext uri="{FF2B5EF4-FFF2-40B4-BE49-F238E27FC236}">
                  <a16:creationId xmlns:a16="http://schemas.microsoft.com/office/drawing/2014/main" id="{660C19C5-4533-5FF1-A340-CD2E22D7C52D}"/>
                </a:ext>
              </a:extLst>
            </p:cNvPr>
            <p:cNvSpPr/>
            <p:nvPr/>
          </p:nvSpPr>
          <p:spPr>
            <a:xfrm rot="5400000">
              <a:off x="6337753" y="451380"/>
              <a:ext cx="501542" cy="291560"/>
            </a:xfrm>
            <a:prstGeom prst="triangl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sp>
          <p:nvSpPr>
            <p:cNvPr id="13" name="TextBox 12">
              <a:extLst>
                <a:ext uri="{FF2B5EF4-FFF2-40B4-BE49-F238E27FC236}">
                  <a16:creationId xmlns:a16="http://schemas.microsoft.com/office/drawing/2014/main" id="{9E3152C7-DDCA-D667-106A-E2852BAF3169}"/>
                </a:ext>
              </a:extLst>
            </p:cNvPr>
            <p:cNvSpPr txBox="1"/>
            <p:nvPr/>
          </p:nvSpPr>
          <p:spPr>
            <a:xfrm>
              <a:off x="4122931" y="-278762"/>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B</a:t>
              </a:r>
            </a:p>
          </p:txBody>
        </p:sp>
      </p:grpSp>
      <p:grpSp>
        <p:nvGrpSpPr>
          <p:cNvPr id="17" name="Group 16">
            <a:extLst>
              <a:ext uri="{FF2B5EF4-FFF2-40B4-BE49-F238E27FC236}">
                <a16:creationId xmlns:a16="http://schemas.microsoft.com/office/drawing/2014/main" id="{B0AA89F7-F716-CA5B-BF44-7F72F4629508}"/>
              </a:ext>
            </a:extLst>
          </p:cNvPr>
          <p:cNvGrpSpPr/>
          <p:nvPr/>
        </p:nvGrpSpPr>
        <p:grpSpPr>
          <a:xfrm>
            <a:off x="-2943225" y="-278762"/>
            <a:ext cx="3512932" cy="7136762"/>
            <a:chOff x="0" y="-278762"/>
            <a:chExt cx="3512932" cy="7136762"/>
          </a:xfrm>
        </p:grpSpPr>
        <p:sp>
          <p:nvSpPr>
            <p:cNvPr id="5" name="Rectangle 4">
              <a:extLst>
                <a:ext uri="{FF2B5EF4-FFF2-40B4-BE49-F238E27FC236}">
                  <a16:creationId xmlns:a16="http://schemas.microsoft.com/office/drawing/2014/main" id="{AE0775F7-9958-AE98-864C-61B5DA896EC6}"/>
                </a:ext>
              </a:extLst>
            </p:cNvPr>
            <p:cNvSpPr/>
            <p:nvPr/>
          </p:nvSpPr>
          <p:spPr>
            <a:xfrm>
              <a:off x="0" y="0"/>
              <a:ext cx="3221372"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r>
                <a:rPr lang="en-US" b="1" dirty="0">
                  <a:solidFill>
                    <a:schemeClr val="bg1"/>
                  </a:solidFill>
                  <a:latin typeface="Arial" panose="020B0604020202020204" pitchFamily="34" charset="0"/>
                  <a:cs typeface="Arial" panose="020B0604020202020204" pitchFamily="34" charset="0"/>
                </a:rPr>
                <a:t>Clean coding</a:t>
              </a: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sz="1200"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Clean coding refers to the practice of writing code that is easily understandable, readable, and maintainable by other programmers. It emphasizes the use of clear and descriptive variable names, well-structured code layout, proper indentation, and adherence to coding standards and best practices.</a:t>
              </a: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The importance of clean coding in problem-solving lies in its ability to enhance collaboration and knowledge sharing among developers.</a:t>
              </a:r>
            </a:p>
            <a:p>
              <a:pPr algn="ctr"/>
              <a:endParaRPr lang="en-US" sz="1200" dirty="0">
                <a:solidFill>
                  <a:schemeClr val="bg1"/>
                </a:solidFill>
                <a:latin typeface="Arial" panose="020B0604020202020204" pitchFamily="34" charset="0"/>
                <a:cs typeface="Arial" panose="020B0604020202020204" pitchFamily="34" charset="0"/>
              </a:endParaRPr>
            </a:p>
            <a:p>
              <a:pPr algn="ctr"/>
              <a:endParaRPr lang="en-US" dirty="0"/>
            </a:p>
          </p:txBody>
        </p:sp>
        <p:sp>
          <p:nvSpPr>
            <p:cNvPr id="8" name="Isosceles Triangle 7">
              <a:extLst>
                <a:ext uri="{FF2B5EF4-FFF2-40B4-BE49-F238E27FC236}">
                  <a16:creationId xmlns:a16="http://schemas.microsoft.com/office/drawing/2014/main" id="{05DCC773-8B18-80AF-DF78-C60A27D89BBE}"/>
                </a:ext>
              </a:extLst>
            </p:cNvPr>
            <p:cNvSpPr/>
            <p:nvPr/>
          </p:nvSpPr>
          <p:spPr>
            <a:xfrm rot="5400000">
              <a:off x="3116381" y="451380"/>
              <a:ext cx="501542" cy="291560"/>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sp>
          <p:nvSpPr>
            <p:cNvPr id="11" name="TextBox 10">
              <a:extLst>
                <a:ext uri="{FF2B5EF4-FFF2-40B4-BE49-F238E27FC236}">
                  <a16:creationId xmlns:a16="http://schemas.microsoft.com/office/drawing/2014/main" id="{2E8FC814-C445-C8AF-39C1-56F9FBFEB991}"/>
                </a:ext>
              </a:extLst>
            </p:cNvPr>
            <p:cNvSpPr txBox="1"/>
            <p:nvPr/>
          </p:nvSpPr>
          <p:spPr>
            <a:xfrm>
              <a:off x="901559" y="-278762"/>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A</a:t>
              </a:r>
            </a:p>
          </p:txBody>
        </p:sp>
      </p:grpSp>
      <p:sp>
        <p:nvSpPr>
          <p:cNvPr id="22" name="TextBox 21">
            <a:extLst>
              <a:ext uri="{FF2B5EF4-FFF2-40B4-BE49-F238E27FC236}">
                <a16:creationId xmlns:a16="http://schemas.microsoft.com/office/drawing/2014/main" id="{0C8D089F-1854-BE16-06C6-12A32BBFCFD2}"/>
              </a:ext>
            </a:extLst>
          </p:cNvPr>
          <p:cNvSpPr txBox="1"/>
          <p:nvPr/>
        </p:nvSpPr>
        <p:spPr>
          <a:xfrm>
            <a:off x="2514600" y="3305175"/>
            <a:ext cx="3095625" cy="1200329"/>
          </a:xfrm>
          <a:prstGeom prst="rect">
            <a:avLst/>
          </a:prstGeom>
          <a:noFill/>
        </p:spPr>
        <p:txBody>
          <a:bodyPr wrap="square" rtlCol="0">
            <a:spAutoFit/>
          </a:bodyPr>
          <a:lstStyle/>
          <a:p>
            <a:r>
              <a:rPr lang="en-US" dirty="0">
                <a:solidFill>
                  <a:schemeClr val="bg1"/>
                </a:solidFill>
                <a:latin typeface="Univers Condensed" panose="020B0506020202050204" pitchFamily="34" charset="0"/>
              </a:rPr>
              <a:t>Ahmad </a:t>
            </a:r>
            <a:r>
              <a:rPr lang="en-US" dirty="0" err="1">
                <a:solidFill>
                  <a:schemeClr val="bg1"/>
                </a:solidFill>
                <a:latin typeface="Univers Condensed" panose="020B0506020202050204" pitchFamily="34" charset="0"/>
              </a:rPr>
              <a:t>Ghalayini</a:t>
            </a:r>
            <a:r>
              <a:rPr lang="en-US" dirty="0">
                <a:solidFill>
                  <a:schemeClr val="bg1"/>
                </a:solidFill>
                <a:latin typeface="Univers Condensed" panose="020B0506020202050204" pitchFamily="34" charset="0"/>
              </a:rPr>
              <a:t> 202301419</a:t>
            </a:r>
          </a:p>
          <a:p>
            <a:r>
              <a:rPr lang="en-US" dirty="0">
                <a:solidFill>
                  <a:schemeClr val="bg1"/>
                </a:solidFill>
                <a:latin typeface="Univers Condensed" panose="020B0506020202050204" pitchFamily="34" charset="0"/>
              </a:rPr>
              <a:t>Ahmad Khalil 202303762</a:t>
            </a:r>
          </a:p>
          <a:p>
            <a:r>
              <a:rPr lang="en-US" dirty="0">
                <a:solidFill>
                  <a:schemeClr val="bg1"/>
                </a:solidFill>
                <a:latin typeface="Univers Condensed" panose="020B0506020202050204" pitchFamily="34" charset="0"/>
              </a:rPr>
              <a:t>Abed Al Rida Nehme 202303149</a:t>
            </a:r>
          </a:p>
          <a:p>
            <a:r>
              <a:rPr lang="en-US" dirty="0">
                <a:solidFill>
                  <a:schemeClr val="bg1"/>
                </a:solidFill>
                <a:latin typeface="Univers Condensed" panose="020B0506020202050204" pitchFamily="34" charset="0"/>
              </a:rPr>
              <a:t>Mahdi Al </a:t>
            </a:r>
            <a:r>
              <a:rPr lang="en-US" dirty="0" err="1">
                <a:solidFill>
                  <a:schemeClr val="bg1"/>
                </a:solidFill>
                <a:latin typeface="Univers Condensed" panose="020B0506020202050204" pitchFamily="34" charset="0"/>
              </a:rPr>
              <a:t>Ajami</a:t>
            </a:r>
            <a:r>
              <a:rPr lang="en-US" dirty="0">
                <a:solidFill>
                  <a:schemeClr val="bg1"/>
                </a:solidFill>
                <a:latin typeface="Univers Condensed" panose="020B0506020202050204" pitchFamily="34" charset="0"/>
              </a:rPr>
              <a:t> 202302965</a:t>
            </a:r>
          </a:p>
        </p:txBody>
      </p:sp>
      <p:sp>
        <p:nvSpPr>
          <p:cNvPr id="23" name="TextBox 22">
            <a:extLst>
              <a:ext uri="{FF2B5EF4-FFF2-40B4-BE49-F238E27FC236}">
                <a16:creationId xmlns:a16="http://schemas.microsoft.com/office/drawing/2014/main" id="{34FFE024-1F9D-D529-0078-E23DEFEA59C1}"/>
              </a:ext>
            </a:extLst>
          </p:cNvPr>
          <p:cNvSpPr txBox="1"/>
          <p:nvPr/>
        </p:nvSpPr>
        <p:spPr>
          <a:xfrm>
            <a:off x="2514600" y="762000"/>
            <a:ext cx="7962900" cy="923330"/>
          </a:xfrm>
          <a:prstGeom prst="rect">
            <a:avLst/>
          </a:prstGeom>
          <a:noFill/>
        </p:spPr>
        <p:txBody>
          <a:bodyPr wrap="square" rtlCol="0">
            <a:spAutoFit/>
          </a:bodyPr>
          <a:lstStyle/>
          <a:p>
            <a:r>
              <a:rPr lang="en-US" sz="3600" dirty="0">
                <a:solidFill>
                  <a:schemeClr val="bg1"/>
                </a:solidFill>
                <a:effectLst>
                  <a:outerShdw blurRad="38100" dist="38100" dir="2700000" algn="tl">
                    <a:srgbClr val="000000">
                      <a:alpha val="43137"/>
                    </a:srgbClr>
                  </a:outerShdw>
                </a:effectLst>
                <a:latin typeface="Univers Condensed" panose="020B0506020202050204" pitchFamily="34" charset="0"/>
              </a:rPr>
              <a:t>Airline Reservation System  (ARS)</a:t>
            </a:r>
          </a:p>
          <a:p>
            <a:endParaRPr lang="en-US" dirty="0"/>
          </a:p>
        </p:txBody>
      </p:sp>
    </p:spTree>
    <p:extLst>
      <p:ext uri="{BB962C8B-B14F-4D97-AF65-F5344CB8AC3E}">
        <p14:creationId xmlns:p14="http://schemas.microsoft.com/office/powerpoint/2010/main" val="5214941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B24D329-0190-6422-AF60-A6C3465909D9}"/>
              </a:ext>
            </a:extLst>
          </p:cNvPr>
          <p:cNvGrpSpPr/>
          <p:nvPr/>
        </p:nvGrpSpPr>
        <p:grpSpPr>
          <a:xfrm>
            <a:off x="9169501" y="-268275"/>
            <a:ext cx="3287428" cy="7126276"/>
            <a:chOff x="9645366" y="-268275"/>
            <a:chExt cx="3500449" cy="7126275"/>
          </a:xfrm>
        </p:grpSpPr>
        <p:sp>
          <p:nvSpPr>
            <p:cNvPr id="7" name="Rectangle 6">
              <a:extLst>
                <a:ext uri="{FF2B5EF4-FFF2-40B4-BE49-F238E27FC236}">
                  <a16:creationId xmlns:a16="http://schemas.microsoft.com/office/drawing/2014/main" id="{4B4017A6-4A73-DFD7-444F-14F080BBD8C6}"/>
                </a:ext>
              </a:extLst>
            </p:cNvPr>
            <p:cNvSpPr/>
            <p:nvPr/>
          </p:nvSpPr>
          <p:spPr>
            <a:xfrm>
              <a:off x="9645366" y="0"/>
              <a:ext cx="3221372"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i="0" dirty="0">
                <a:solidFill>
                  <a:schemeClr val="bg1"/>
                </a:solidFill>
                <a:effectLst/>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algn="ctr"/>
              <a:endParaRPr lang="en-US" b="1" i="0" dirty="0">
                <a:solidFill>
                  <a:schemeClr val="bg1"/>
                </a:solidFill>
                <a:effectLst/>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algn="ctr"/>
              <a:r>
                <a:rPr lang="en-US" b="1" i="0" dirty="0">
                  <a:solidFill>
                    <a:schemeClr val="bg1"/>
                  </a:solidFill>
                  <a:effectLst/>
                  <a:latin typeface="Arial" panose="020B0604020202020204" pitchFamily="34" charset="0"/>
                  <a:cs typeface="Arial" panose="020B0604020202020204" pitchFamily="34" charset="0"/>
                </a:rPr>
                <a:t>Real-life applications</a:t>
              </a:r>
            </a:p>
            <a:p>
              <a:pPr algn="ctr"/>
              <a:endParaRPr lang="en-US" b="1" dirty="0">
                <a:solidFill>
                  <a:schemeClr val="bg1"/>
                </a:solidFill>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Real-life applications are developed to address specific problems or needs in the real world. They provide solutions that improve efficiency, productivity, or quality of life for individuals, businesses, or society as a whole.</a:t>
              </a: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Real-life applications serve as excellent educational tools. They provide hands-on experience and practical learning opportunities for students and professionals, allowing them to apply theoretical knowledge to real-world situations.</a:t>
              </a:r>
            </a:p>
          </p:txBody>
        </p:sp>
        <p:sp>
          <p:nvSpPr>
            <p:cNvPr id="15" name="TextBox 14">
              <a:extLst>
                <a:ext uri="{FF2B5EF4-FFF2-40B4-BE49-F238E27FC236}">
                  <a16:creationId xmlns:a16="http://schemas.microsoft.com/office/drawing/2014/main" id="{B21425CD-281D-A5D4-F062-DCD6253B9FD5}"/>
                </a:ext>
              </a:extLst>
            </p:cNvPr>
            <p:cNvSpPr txBox="1"/>
            <p:nvPr/>
          </p:nvSpPr>
          <p:spPr>
            <a:xfrm>
              <a:off x="10546926" y="-268275"/>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D</a:t>
              </a:r>
            </a:p>
          </p:txBody>
        </p:sp>
        <p:sp>
          <p:nvSpPr>
            <p:cNvPr id="22" name="Isosceles Triangle 21">
              <a:extLst>
                <a:ext uri="{FF2B5EF4-FFF2-40B4-BE49-F238E27FC236}">
                  <a16:creationId xmlns:a16="http://schemas.microsoft.com/office/drawing/2014/main" id="{437C367A-1856-F9F2-64F7-54A7FB75CA15}"/>
                </a:ext>
              </a:extLst>
            </p:cNvPr>
            <p:cNvSpPr/>
            <p:nvPr/>
          </p:nvSpPr>
          <p:spPr>
            <a:xfrm rot="5400000">
              <a:off x="12749264" y="451380"/>
              <a:ext cx="501542" cy="291560"/>
            </a:xfrm>
            <a:prstGeom prst="triangl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20" name="Group 19">
            <a:extLst>
              <a:ext uri="{FF2B5EF4-FFF2-40B4-BE49-F238E27FC236}">
                <a16:creationId xmlns:a16="http://schemas.microsoft.com/office/drawing/2014/main" id="{B4A6B417-BAF2-07DC-17C0-B9A8C2E8D44D}"/>
              </a:ext>
            </a:extLst>
          </p:cNvPr>
          <p:cNvGrpSpPr/>
          <p:nvPr/>
        </p:nvGrpSpPr>
        <p:grpSpPr>
          <a:xfrm>
            <a:off x="6235287" y="-268275"/>
            <a:ext cx="3228984" cy="7126275"/>
            <a:chOff x="6442744" y="-268275"/>
            <a:chExt cx="3512932" cy="7126275"/>
          </a:xfrm>
        </p:grpSpPr>
        <p:sp>
          <p:nvSpPr>
            <p:cNvPr id="6" name="Rectangle 5">
              <a:extLst>
                <a:ext uri="{FF2B5EF4-FFF2-40B4-BE49-F238E27FC236}">
                  <a16:creationId xmlns:a16="http://schemas.microsoft.com/office/drawing/2014/main" id="{0A6560FE-2FD2-AFE2-8BD7-B17F6386D113}"/>
                </a:ext>
              </a:extLst>
            </p:cNvPr>
            <p:cNvSpPr/>
            <p:nvPr/>
          </p:nvSpPr>
          <p:spPr>
            <a:xfrm>
              <a:off x="6442744" y="0"/>
              <a:ext cx="3221372"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r>
                <a:rPr lang="en-US" sz="1800" b="1" dirty="0">
                  <a:latin typeface="Arial" panose="020B0604020202020204" pitchFamily="34" charset="0"/>
                  <a:cs typeface="Arial" panose="020B0604020202020204" pitchFamily="34" charset="0"/>
                </a:rPr>
                <a:t>User freedom</a:t>
              </a: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a:solidFill>
                    <a:schemeClr val="bg1"/>
                  </a:solidFill>
                  <a:latin typeface="Univers Condensed" panose="020B0506020202050204" pitchFamily="34" charset="0"/>
                </a:rPr>
                <a:t>User freedom in website creation refers to the ability of users to navigate, interact, and access content without unnecessary restrictions or impediments. </a:t>
              </a:r>
            </a:p>
            <a:p>
              <a:pPr marL="285750" indent="-285750">
                <a:buFont typeface="Arial" panose="020B0604020202020204" pitchFamily="34" charset="0"/>
                <a:buChar char="•"/>
              </a:pPr>
              <a:r>
                <a:rPr lang="en-US" sz="1200" dirty="0">
                  <a:solidFill>
                    <a:schemeClr val="bg1"/>
                  </a:solidFill>
                  <a:latin typeface="Univers Condensed" panose="020B0506020202050204" pitchFamily="34" charset="0"/>
                </a:rPr>
                <a:t>This approach enhances user satisfaction, encourages longer interactions, and often leads to increased user retention</a:t>
              </a:r>
            </a:p>
            <a:p>
              <a:pPr algn="ctr"/>
              <a:endParaRPr lang="en-US" dirty="0">
                <a:latin typeface="Univers Condensed" panose="020B0506020202050204" pitchFamily="34" charset="0"/>
              </a:endParaRPr>
            </a:p>
          </p:txBody>
        </p:sp>
        <p:sp>
          <p:nvSpPr>
            <p:cNvPr id="10" name="Isosceles Triangle 9">
              <a:extLst>
                <a:ext uri="{FF2B5EF4-FFF2-40B4-BE49-F238E27FC236}">
                  <a16:creationId xmlns:a16="http://schemas.microsoft.com/office/drawing/2014/main" id="{EFA69EF7-7545-122B-B74D-DA14A61A9993}"/>
                </a:ext>
              </a:extLst>
            </p:cNvPr>
            <p:cNvSpPr/>
            <p:nvPr/>
          </p:nvSpPr>
          <p:spPr>
            <a:xfrm rot="5400000">
              <a:off x="9559125" y="451380"/>
              <a:ext cx="501542" cy="291560"/>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sp>
          <p:nvSpPr>
            <p:cNvPr id="14" name="TextBox 13">
              <a:extLst>
                <a:ext uri="{FF2B5EF4-FFF2-40B4-BE49-F238E27FC236}">
                  <a16:creationId xmlns:a16="http://schemas.microsoft.com/office/drawing/2014/main" id="{A9BBEA38-A4A6-655F-253D-8539FDD6ADEC}"/>
                </a:ext>
              </a:extLst>
            </p:cNvPr>
            <p:cNvSpPr txBox="1"/>
            <p:nvPr/>
          </p:nvSpPr>
          <p:spPr>
            <a:xfrm>
              <a:off x="7344303" y="-268275"/>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C</a:t>
              </a:r>
            </a:p>
          </p:txBody>
        </p:sp>
      </p:grpSp>
      <p:grpSp>
        <p:nvGrpSpPr>
          <p:cNvPr id="18" name="Group 17">
            <a:extLst>
              <a:ext uri="{FF2B5EF4-FFF2-40B4-BE49-F238E27FC236}">
                <a16:creationId xmlns:a16="http://schemas.microsoft.com/office/drawing/2014/main" id="{2F75CD22-A386-90E9-4BD5-ED83ECA1B0C9}"/>
              </a:ext>
            </a:extLst>
          </p:cNvPr>
          <p:cNvGrpSpPr/>
          <p:nvPr/>
        </p:nvGrpSpPr>
        <p:grpSpPr>
          <a:xfrm>
            <a:off x="2971974" y="-278762"/>
            <a:ext cx="3563070" cy="7136762"/>
            <a:chOff x="3221372" y="-278762"/>
            <a:chExt cx="3512932" cy="7136762"/>
          </a:xfrm>
        </p:grpSpPr>
        <p:sp>
          <p:nvSpPr>
            <p:cNvPr id="4" name="Rectangle 3">
              <a:extLst>
                <a:ext uri="{FF2B5EF4-FFF2-40B4-BE49-F238E27FC236}">
                  <a16:creationId xmlns:a16="http://schemas.microsoft.com/office/drawing/2014/main" id="{7F28DF8A-789A-6580-CDA7-B51735168A87}"/>
                </a:ext>
              </a:extLst>
            </p:cNvPr>
            <p:cNvSpPr/>
            <p:nvPr/>
          </p:nvSpPr>
          <p:spPr>
            <a:xfrm>
              <a:off x="3221372" y="0"/>
              <a:ext cx="3221372" cy="68580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r>
                <a:rPr lang="en-US" b="1" dirty="0">
                  <a:solidFill>
                    <a:schemeClr val="bg1"/>
                  </a:solidFill>
                  <a:latin typeface="Arial" panose="020B0604020202020204" pitchFamily="34" charset="0"/>
                  <a:cs typeface="Arial" panose="020B0604020202020204" pitchFamily="34" charset="0"/>
                </a:rPr>
                <a:t>Low complexity</a:t>
              </a: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Univers Condensed" panose="020B0506020202050204" pitchFamily="34" charset="0"/>
                </a:rPr>
                <a:t>Low complexity in the context of large-scale programs and data management refers to the simplicity and efficiency of algorithms, structures, and overall design within the system. Keeping complexity low is crucial as systems grow in size and scope.</a:t>
              </a:r>
            </a:p>
            <a:p>
              <a:pPr marL="171450" indent="-171450">
                <a:buFont typeface="Arial" panose="020B0604020202020204" pitchFamily="34" charset="0"/>
                <a:buChar char="•"/>
              </a:pPr>
              <a:r>
                <a:rPr lang="en-US" sz="1200" dirty="0">
                  <a:latin typeface="Univers Condensed" panose="020B0506020202050204" pitchFamily="34" charset="0"/>
                </a:rPr>
                <a:t>Reduced complexity leads to improved maintainability, easier debugging, and better predictability in terms of system behavior.</a:t>
              </a:r>
            </a:p>
            <a:p>
              <a:pPr algn="ctr"/>
              <a:endParaRPr lang="en-US" dirty="0">
                <a:latin typeface="Univers Condensed" panose="020B0506020202050204" pitchFamily="34" charset="0"/>
              </a:endParaRPr>
            </a:p>
          </p:txBody>
        </p:sp>
        <p:sp>
          <p:nvSpPr>
            <p:cNvPr id="9" name="Isosceles Triangle 8">
              <a:extLst>
                <a:ext uri="{FF2B5EF4-FFF2-40B4-BE49-F238E27FC236}">
                  <a16:creationId xmlns:a16="http://schemas.microsoft.com/office/drawing/2014/main" id="{660C19C5-4533-5FF1-A340-CD2E22D7C52D}"/>
                </a:ext>
              </a:extLst>
            </p:cNvPr>
            <p:cNvSpPr/>
            <p:nvPr/>
          </p:nvSpPr>
          <p:spPr>
            <a:xfrm rot="5400000">
              <a:off x="6337753" y="451380"/>
              <a:ext cx="501542" cy="291560"/>
            </a:xfrm>
            <a:prstGeom prst="triangl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sp>
          <p:nvSpPr>
            <p:cNvPr id="13" name="TextBox 12">
              <a:extLst>
                <a:ext uri="{FF2B5EF4-FFF2-40B4-BE49-F238E27FC236}">
                  <a16:creationId xmlns:a16="http://schemas.microsoft.com/office/drawing/2014/main" id="{9E3152C7-DDCA-D667-106A-E2852BAF3169}"/>
                </a:ext>
              </a:extLst>
            </p:cNvPr>
            <p:cNvSpPr txBox="1"/>
            <p:nvPr/>
          </p:nvSpPr>
          <p:spPr>
            <a:xfrm>
              <a:off x="4122931" y="-278762"/>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B</a:t>
              </a:r>
            </a:p>
          </p:txBody>
        </p:sp>
      </p:grpSp>
      <p:grpSp>
        <p:nvGrpSpPr>
          <p:cNvPr id="17" name="Group 16">
            <a:extLst>
              <a:ext uri="{FF2B5EF4-FFF2-40B4-BE49-F238E27FC236}">
                <a16:creationId xmlns:a16="http://schemas.microsoft.com/office/drawing/2014/main" id="{B0AA89F7-F716-CA5B-BF44-7F72F4629508}"/>
              </a:ext>
            </a:extLst>
          </p:cNvPr>
          <p:cNvGrpSpPr/>
          <p:nvPr/>
        </p:nvGrpSpPr>
        <p:grpSpPr>
          <a:xfrm>
            <a:off x="-1" y="-278762"/>
            <a:ext cx="3243865" cy="7136762"/>
            <a:chOff x="0" y="-278762"/>
            <a:chExt cx="3512932" cy="7136762"/>
          </a:xfrm>
        </p:grpSpPr>
        <p:sp>
          <p:nvSpPr>
            <p:cNvPr id="5" name="Rectangle 4">
              <a:extLst>
                <a:ext uri="{FF2B5EF4-FFF2-40B4-BE49-F238E27FC236}">
                  <a16:creationId xmlns:a16="http://schemas.microsoft.com/office/drawing/2014/main" id="{AE0775F7-9958-AE98-864C-61B5DA896EC6}"/>
                </a:ext>
              </a:extLst>
            </p:cNvPr>
            <p:cNvSpPr/>
            <p:nvPr/>
          </p:nvSpPr>
          <p:spPr>
            <a:xfrm>
              <a:off x="0" y="0"/>
              <a:ext cx="3221372"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r>
                <a:rPr lang="en-US" b="1" dirty="0">
                  <a:solidFill>
                    <a:schemeClr val="bg1"/>
                  </a:solidFill>
                  <a:latin typeface="Arial" panose="020B0604020202020204" pitchFamily="34" charset="0"/>
                  <a:cs typeface="Arial" panose="020B0604020202020204" pitchFamily="34" charset="0"/>
                </a:rPr>
                <a:t>Clean coding</a:t>
              </a: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sz="1200"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Clean coding refers to the practice of writing code that is easily understandable, readable, and maintainable by other programmers. It emphasizes the use of clear and descriptive variable names, well-structured code layout, proper indentation, and adherence to coding standards and best practices.</a:t>
              </a: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The importance of clean coding in problem-solving lies in its ability to enhance collaboration and knowledge sharing among developers.</a:t>
              </a:r>
            </a:p>
            <a:p>
              <a:pPr algn="ctr"/>
              <a:endParaRPr lang="en-US" sz="1200" dirty="0">
                <a:solidFill>
                  <a:schemeClr val="bg1"/>
                </a:solidFill>
                <a:latin typeface="Arial" panose="020B0604020202020204" pitchFamily="34" charset="0"/>
                <a:cs typeface="Arial" panose="020B0604020202020204" pitchFamily="34" charset="0"/>
              </a:endParaRPr>
            </a:p>
            <a:p>
              <a:pPr algn="ctr"/>
              <a:endParaRPr lang="en-US" dirty="0"/>
            </a:p>
          </p:txBody>
        </p:sp>
        <p:sp>
          <p:nvSpPr>
            <p:cNvPr id="8" name="Isosceles Triangle 7">
              <a:extLst>
                <a:ext uri="{FF2B5EF4-FFF2-40B4-BE49-F238E27FC236}">
                  <a16:creationId xmlns:a16="http://schemas.microsoft.com/office/drawing/2014/main" id="{05DCC773-8B18-80AF-DF78-C60A27D89BBE}"/>
                </a:ext>
              </a:extLst>
            </p:cNvPr>
            <p:cNvSpPr/>
            <p:nvPr/>
          </p:nvSpPr>
          <p:spPr>
            <a:xfrm rot="5400000">
              <a:off x="3116381" y="451380"/>
              <a:ext cx="501542" cy="291560"/>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sp>
          <p:nvSpPr>
            <p:cNvPr id="11" name="TextBox 10">
              <a:extLst>
                <a:ext uri="{FF2B5EF4-FFF2-40B4-BE49-F238E27FC236}">
                  <a16:creationId xmlns:a16="http://schemas.microsoft.com/office/drawing/2014/main" id="{2E8FC814-C445-C8AF-39C1-56F9FBFEB991}"/>
                </a:ext>
              </a:extLst>
            </p:cNvPr>
            <p:cNvSpPr txBox="1"/>
            <p:nvPr/>
          </p:nvSpPr>
          <p:spPr>
            <a:xfrm>
              <a:off x="901559" y="-278762"/>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A</a:t>
              </a:r>
            </a:p>
          </p:txBody>
        </p:sp>
      </p:grpSp>
    </p:spTree>
    <p:extLst>
      <p:ext uri="{BB962C8B-B14F-4D97-AF65-F5344CB8AC3E}">
        <p14:creationId xmlns:p14="http://schemas.microsoft.com/office/powerpoint/2010/main" val="21662981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B24D329-0190-6422-AF60-A6C3465909D9}"/>
              </a:ext>
            </a:extLst>
          </p:cNvPr>
          <p:cNvGrpSpPr/>
          <p:nvPr/>
        </p:nvGrpSpPr>
        <p:grpSpPr>
          <a:xfrm>
            <a:off x="-2224319" y="-268276"/>
            <a:ext cx="3287428" cy="7126276"/>
            <a:chOff x="9645366" y="-268275"/>
            <a:chExt cx="3500449" cy="7126275"/>
          </a:xfrm>
        </p:grpSpPr>
        <p:sp>
          <p:nvSpPr>
            <p:cNvPr id="7" name="Rectangle 6">
              <a:extLst>
                <a:ext uri="{FF2B5EF4-FFF2-40B4-BE49-F238E27FC236}">
                  <a16:creationId xmlns:a16="http://schemas.microsoft.com/office/drawing/2014/main" id="{4B4017A6-4A73-DFD7-444F-14F080BBD8C6}"/>
                </a:ext>
              </a:extLst>
            </p:cNvPr>
            <p:cNvSpPr/>
            <p:nvPr/>
          </p:nvSpPr>
          <p:spPr>
            <a:xfrm>
              <a:off x="9645366" y="0"/>
              <a:ext cx="3221372"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i="0" dirty="0">
                <a:solidFill>
                  <a:schemeClr val="bg1"/>
                </a:solidFill>
                <a:effectLst/>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algn="ctr"/>
              <a:endParaRPr lang="en-US" b="1" i="0" dirty="0">
                <a:solidFill>
                  <a:schemeClr val="bg1"/>
                </a:solidFill>
                <a:effectLst/>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algn="ctr"/>
              <a:r>
                <a:rPr lang="en-US" b="1" i="0" dirty="0">
                  <a:solidFill>
                    <a:schemeClr val="bg1"/>
                  </a:solidFill>
                  <a:effectLst/>
                  <a:latin typeface="Arial" panose="020B0604020202020204" pitchFamily="34" charset="0"/>
                  <a:cs typeface="Arial" panose="020B0604020202020204" pitchFamily="34" charset="0"/>
                </a:rPr>
                <a:t>Real-life applications</a:t>
              </a:r>
            </a:p>
            <a:p>
              <a:pPr algn="ctr"/>
              <a:endParaRPr lang="en-US" b="1" dirty="0">
                <a:solidFill>
                  <a:schemeClr val="bg1"/>
                </a:solidFill>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Real-life applications are developed to address specific problems or needs in the real world. They provide solutions that improve efficiency, productivity, or quality of life for individuals, businesses, or society as a whole.</a:t>
              </a: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Real-life applications serve as excellent educational tools. They provide hands-on experience and practical learning opportunities for students and professionals, allowing them to apply theoretical knowledge to real-world situations.</a:t>
              </a:r>
            </a:p>
          </p:txBody>
        </p:sp>
        <p:sp>
          <p:nvSpPr>
            <p:cNvPr id="15" name="TextBox 14">
              <a:extLst>
                <a:ext uri="{FF2B5EF4-FFF2-40B4-BE49-F238E27FC236}">
                  <a16:creationId xmlns:a16="http://schemas.microsoft.com/office/drawing/2014/main" id="{B21425CD-281D-A5D4-F062-DCD6253B9FD5}"/>
                </a:ext>
              </a:extLst>
            </p:cNvPr>
            <p:cNvSpPr txBox="1"/>
            <p:nvPr/>
          </p:nvSpPr>
          <p:spPr>
            <a:xfrm>
              <a:off x="10546926" y="-268275"/>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D</a:t>
              </a:r>
            </a:p>
          </p:txBody>
        </p:sp>
        <p:sp>
          <p:nvSpPr>
            <p:cNvPr id="22" name="Isosceles Triangle 21">
              <a:extLst>
                <a:ext uri="{FF2B5EF4-FFF2-40B4-BE49-F238E27FC236}">
                  <a16:creationId xmlns:a16="http://schemas.microsoft.com/office/drawing/2014/main" id="{437C367A-1856-F9F2-64F7-54A7FB75CA15}"/>
                </a:ext>
              </a:extLst>
            </p:cNvPr>
            <p:cNvSpPr/>
            <p:nvPr/>
          </p:nvSpPr>
          <p:spPr>
            <a:xfrm rot="5400000">
              <a:off x="12749264" y="451380"/>
              <a:ext cx="501542" cy="291560"/>
            </a:xfrm>
            <a:prstGeom prst="triangl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20" name="Group 19">
            <a:extLst>
              <a:ext uri="{FF2B5EF4-FFF2-40B4-BE49-F238E27FC236}">
                <a16:creationId xmlns:a16="http://schemas.microsoft.com/office/drawing/2014/main" id="{B4A6B417-BAF2-07DC-17C0-B9A8C2E8D44D}"/>
              </a:ext>
            </a:extLst>
          </p:cNvPr>
          <p:cNvGrpSpPr/>
          <p:nvPr/>
        </p:nvGrpSpPr>
        <p:grpSpPr>
          <a:xfrm>
            <a:off x="-2376215" y="-268276"/>
            <a:ext cx="3228984" cy="7126275"/>
            <a:chOff x="6442744" y="-268275"/>
            <a:chExt cx="3512932" cy="7126275"/>
          </a:xfrm>
        </p:grpSpPr>
        <p:sp>
          <p:nvSpPr>
            <p:cNvPr id="6" name="Rectangle 5">
              <a:extLst>
                <a:ext uri="{FF2B5EF4-FFF2-40B4-BE49-F238E27FC236}">
                  <a16:creationId xmlns:a16="http://schemas.microsoft.com/office/drawing/2014/main" id="{0A6560FE-2FD2-AFE2-8BD7-B17F6386D113}"/>
                </a:ext>
              </a:extLst>
            </p:cNvPr>
            <p:cNvSpPr/>
            <p:nvPr/>
          </p:nvSpPr>
          <p:spPr>
            <a:xfrm>
              <a:off x="6442744" y="0"/>
              <a:ext cx="3221372"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r>
                <a:rPr lang="en-US" sz="1800" b="1" dirty="0">
                  <a:latin typeface="Arial" panose="020B0604020202020204" pitchFamily="34" charset="0"/>
                  <a:cs typeface="Arial" panose="020B0604020202020204" pitchFamily="34" charset="0"/>
                </a:rPr>
                <a:t>User freedom</a:t>
              </a: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a:solidFill>
                    <a:schemeClr val="bg1"/>
                  </a:solidFill>
                  <a:latin typeface="Univers Condensed" panose="020B0506020202050204" pitchFamily="34" charset="0"/>
                </a:rPr>
                <a:t>User freedom in website creation refers to the ability of users to navigate, interact, and access content without unnecessary restrictions or impediments. </a:t>
              </a:r>
            </a:p>
            <a:p>
              <a:pPr marL="285750" indent="-285750">
                <a:buFont typeface="Arial" panose="020B0604020202020204" pitchFamily="34" charset="0"/>
                <a:buChar char="•"/>
              </a:pPr>
              <a:r>
                <a:rPr lang="en-US" sz="1200" dirty="0">
                  <a:solidFill>
                    <a:schemeClr val="bg1"/>
                  </a:solidFill>
                  <a:latin typeface="Univers Condensed" panose="020B0506020202050204" pitchFamily="34" charset="0"/>
                </a:rPr>
                <a:t>This approach enhances user satisfaction, encourages longer interactions, and often leads to increased user retention</a:t>
              </a:r>
            </a:p>
            <a:p>
              <a:pPr algn="ctr"/>
              <a:endParaRPr lang="en-US" dirty="0">
                <a:latin typeface="Univers Condensed" panose="020B0506020202050204" pitchFamily="34" charset="0"/>
              </a:endParaRPr>
            </a:p>
          </p:txBody>
        </p:sp>
        <p:sp>
          <p:nvSpPr>
            <p:cNvPr id="10" name="Isosceles Triangle 9">
              <a:extLst>
                <a:ext uri="{FF2B5EF4-FFF2-40B4-BE49-F238E27FC236}">
                  <a16:creationId xmlns:a16="http://schemas.microsoft.com/office/drawing/2014/main" id="{EFA69EF7-7545-122B-B74D-DA14A61A9993}"/>
                </a:ext>
              </a:extLst>
            </p:cNvPr>
            <p:cNvSpPr/>
            <p:nvPr/>
          </p:nvSpPr>
          <p:spPr>
            <a:xfrm rot="5400000">
              <a:off x="9559125" y="451380"/>
              <a:ext cx="501542" cy="291560"/>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sp>
          <p:nvSpPr>
            <p:cNvPr id="14" name="TextBox 13">
              <a:extLst>
                <a:ext uri="{FF2B5EF4-FFF2-40B4-BE49-F238E27FC236}">
                  <a16:creationId xmlns:a16="http://schemas.microsoft.com/office/drawing/2014/main" id="{A9BBEA38-A4A6-655F-253D-8539FDD6ADEC}"/>
                </a:ext>
              </a:extLst>
            </p:cNvPr>
            <p:cNvSpPr txBox="1"/>
            <p:nvPr/>
          </p:nvSpPr>
          <p:spPr>
            <a:xfrm>
              <a:off x="7344303" y="-268275"/>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C</a:t>
              </a:r>
            </a:p>
          </p:txBody>
        </p:sp>
      </p:grpSp>
      <p:grpSp>
        <p:nvGrpSpPr>
          <p:cNvPr id="18" name="Group 17">
            <a:extLst>
              <a:ext uri="{FF2B5EF4-FFF2-40B4-BE49-F238E27FC236}">
                <a16:creationId xmlns:a16="http://schemas.microsoft.com/office/drawing/2014/main" id="{2F75CD22-A386-90E9-4BD5-ED83ECA1B0C9}"/>
              </a:ext>
            </a:extLst>
          </p:cNvPr>
          <p:cNvGrpSpPr/>
          <p:nvPr/>
        </p:nvGrpSpPr>
        <p:grpSpPr>
          <a:xfrm>
            <a:off x="-2933526" y="-278762"/>
            <a:ext cx="3563070" cy="7136762"/>
            <a:chOff x="3221372" y="-278762"/>
            <a:chExt cx="3512932" cy="7136762"/>
          </a:xfrm>
        </p:grpSpPr>
        <p:sp>
          <p:nvSpPr>
            <p:cNvPr id="4" name="Rectangle 3">
              <a:extLst>
                <a:ext uri="{FF2B5EF4-FFF2-40B4-BE49-F238E27FC236}">
                  <a16:creationId xmlns:a16="http://schemas.microsoft.com/office/drawing/2014/main" id="{7F28DF8A-789A-6580-CDA7-B51735168A87}"/>
                </a:ext>
              </a:extLst>
            </p:cNvPr>
            <p:cNvSpPr/>
            <p:nvPr/>
          </p:nvSpPr>
          <p:spPr>
            <a:xfrm>
              <a:off x="3221372" y="0"/>
              <a:ext cx="3221372" cy="68580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r>
                <a:rPr lang="en-US" b="1" dirty="0">
                  <a:solidFill>
                    <a:schemeClr val="bg1"/>
                  </a:solidFill>
                  <a:latin typeface="Arial" panose="020B0604020202020204" pitchFamily="34" charset="0"/>
                  <a:cs typeface="Arial" panose="020B0604020202020204" pitchFamily="34" charset="0"/>
                </a:rPr>
                <a:t>Low complexity</a:t>
              </a: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Univers Condensed" panose="020B0506020202050204" pitchFamily="34" charset="0"/>
                </a:rPr>
                <a:t>Low complexity in the context of large-scale programs and data management refers to the simplicity and efficiency of algorithms, structures, and overall design within the system. Keeping complexity low is crucial as systems grow in size and scope.</a:t>
              </a:r>
            </a:p>
            <a:p>
              <a:pPr marL="171450" indent="-171450">
                <a:buFont typeface="Arial" panose="020B0604020202020204" pitchFamily="34" charset="0"/>
                <a:buChar char="•"/>
              </a:pPr>
              <a:r>
                <a:rPr lang="en-US" sz="1200" dirty="0">
                  <a:latin typeface="Univers Condensed" panose="020B0506020202050204" pitchFamily="34" charset="0"/>
                </a:rPr>
                <a:t>Reduced complexity leads to improved maintainability, easier debugging, and better predictability in terms of system behavior.</a:t>
              </a:r>
            </a:p>
            <a:p>
              <a:pPr algn="ctr"/>
              <a:endParaRPr lang="en-US" dirty="0">
                <a:latin typeface="Univers Condensed" panose="020B0506020202050204" pitchFamily="34" charset="0"/>
              </a:endParaRPr>
            </a:p>
          </p:txBody>
        </p:sp>
        <p:sp>
          <p:nvSpPr>
            <p:cNvPr id="9" name="Isosceles Triangle 8">
              <a:extLst>
                <a:ext uri="{FF2B5EF4-FFF2-40B4-BE49-F238E27FC236}">
                  <a16:creationId xmlns:a16="http://schemas.microsoft.com/office/drawing/2014/main" id="{660C19C5-4533-5FF1-A340-CD2E22D7C52D}"/>
                </a:ext>
              </a:extLst>
            </p:cNvPr>
            <p:cNvSpPr/>
            <p:nvPr/>
          </p:nvSpPr>
          <p:spPr>
            <a:xfrm rot="5400000">
              <a:off x="6337753" y="451380"/>
              <a:ext cx="501542" cy="291560"/>
            </a:xfrm>
            <a:prstGeom prst="triangl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sp>
          <p:nvSpPr>
            <p:cNvPr id="13" name="TextBox 12">
              <a:extLst>
                <a:ext uri="{FF2B5EF4-FFF2-40B4-BE49-F238E27FC236}">
                  <a16:creationId xmlns:a16="http://schemas.microsoft.com/office/drawing/2014/main" id="{9E3152C7-DDCA-D667-106A-E2852BAF3169}"/>
                </a:ext>
              </a:extLst>
            </p:cNvPr>
            <p:cNvSpPr txBox="1"/>
            <p:nvPr/>
          </p:nvSpPr>
          <p:spPr>
            <a:xfrm>
              <a:off x="4122931" y="-278762"/>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B</a:t>
              </a:r>
            </a:p>
          </p:txBody>
        </p:sp>
      </p:grpSp>
      <p:grpSp>
        <p:nvGrpSpPr>
          <p:cNvPr id="17" name="Group 16">
            <a:extLst>
              <a:ext uri="{FF2B5EF4-FFF2-40B4-BE49-F238E27FC236}">
                <a16:creationId xmlns:a16="http://schemas.microsoft.com/office/drawing/2014/main" id="{B0AA89F7-F716-CA5B-BF44-7F72F4629508}"/>
              </a:ext>
            </a:extLst>
          </p:cNvPr>
          <p:cNvGrpSpPr/>
          <p:nvPr/>
        </p:nvGrpSpPr>
        <p:grpSpPr>
          <a:xfrm>
            <a:off x="-2838451" y="-278762"/>
            <a:ext cx="3243865" cy="7136762"/>
            <a:chOff x="0" y="-278762"/>
            <a:chExt cx="3512932" cy="7136762"/>
          </a:xfrm>
        </p:grpSpPr>
        <p:sp>
          <p:nvSpPr>
            <p:cNvPr id="5" name="Rectangle 4">
              <a:extLst>
                <a:ext uri="{FF2B5EF4-FFF2-40B4-BE49-F238E27FC236}">
                  <a16:creationId xmlns:a16="http://schemas.microsoft.com/office/drawing/2014/main" id="{AE0775F7-9958-AE98-864C-61B5DA896EC6}"/>
                </a:ext>
              </a:extLst>
            </p:cNvPr>
            <p:cNvSpPr/>
            <p:nvPr/>
          </p:nvSpPr>
          <p:spPr>
            <a:xfrm>
              <a:off x="0" y="0"/>
              <a:ext cx="3221372"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r>
                <a:rPr lang="en-US" b="1" dirty="0">
                  <a:solidFill>
                    <a:schemeClr val="bg1"/>
                  </a:solidFill>
                  <a:latin typeface="Arial" panose="020B0604020202020204" pitchFamily="34" charset="0"/>
                  <a:cs typeface="Arial" panose="020B0604020202020204" pitchFamily="34" charset="0"/>
                </a:rPr>
                <a:t>Clean coding</a:t>
              </a: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sz="1200"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Clean coding refers to the practice of writing code that is easily understandable, readable, and maintainable by other programmers. It emphasizes the use of clear and descriptive variable names, well-structured code layout, proper indentation, and adherence to coding standards and best practices.</a:t>
              </a: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The importance of clean coding in problem-solving lies in its ability to enhance collaboration and knowledge sharing among developers.</a:t>
              </a:r>
            </a:p>
            <a:p>
              <a:pPr algn="ctr"/>
              <a:endParaRPr lang="en-US" sz="1200" dirty="0">
                <a:solidFill>
                  <a:schemeClr val="bg1"/>
                </a:solidFill>
                <a:latin typeface="Arial" panose="020B0604020202020204" pitchFamily="34" charset="0"/>
                <a:cs typeface="Arial" panose="020B0604020202020204" pitchFamily="34" charset="0"/>
              </a:endParaRPr>
            </a:p>
            <a:p>
              <a:pPr algn="ctr"/>
              <a:endParaRPr lang="en-US" dirty="0"/>
            </a:p>
          </p:txBody>
        </p:sp>
        <p:sp>
          <p:nvSpPr>
            <p:cNvPr id="8" name="Isosceles Triangle 7">
              <a:extLst>
                <a:ext uri="{FF2B5EF4-FFF2-40B4-BE49-F238E27FC236}">
                  <a16:creationId xmlns:a16="http://schemas.microsoft.com/office/drawing/2014/main" id="{05DCC773-8B18-80AF-DF78-C60A27D89BBE}"/>
                </a:ext>
              </a:extLst>
            </p:cNvPr>
            <p:cNvSpPr/>
            <p:nvPr/>
          </p:nvSpPr>
          <p:spPr>
            <a:xfrm rot="5400000">
              <a:off x="3116381" y="451380"/>
              <a:ext cx="501542" cy="291560"/>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sp>
          <p:nvSpPr>
            <p:cNvPr id="11" name="TextBox 10">
              <a:extLst>
                <a:ext uri="{FF2B5EF4-FFF2-40B4-BE49-F238E27FC236}">
                  <a16:creationId xmlns:a16="http://schemas.microsoft.com/office/drawing/2014/main" id="{2E8FC814-C445-C8AF-39C1-56F9FBFEB991}"/>
                </a:ext>
              </a:extLst>
            </p:cNvPr>
            <p:cNvSpPr txBox="1"/>
            <p:nvPr/>
          </p:nvSpPr>
          <p:spPr>
            <a:xfrm>
              <a:off x="901559" y="-278762"/>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A</a:t>
              </a:r>
            </a:p>
          </p:txBody>
        </p:sp>
      </p:grpSp>
      <p:sp>
        <p:nvSpPr>
          <p:cNvPr id="2" name="TextBox 1">
            <a:extLst>
              <a:ext uri="{FF2B5EF4-FFF2-40B4-BE49-F238E27FC236}">
                <a16:creationId xmlns:a16="http://schemas.microsoft.com/office/drawing/2014/main" id="{719BF938-9701-4A72-7E0F-64E37A9C987A}"/>
              </a:ext>
            </a:extLst>
          </p:cNvPr>
          <p:cNvSpPr txBox="1"/>
          <p:nvPr/>
        </p:nvSpPr>
        <p:spPr>
          <a:xfrm>
            <a:off x="3990806" y="847930"/>
            <a:ext cx="4919039" cy="1015663"/>
          </a:xfrm>
          <a:prstGeom prst="rect">
            <a:avLst/>
          </a:prstGeom>
          <a:noFill/>
        </p:spPr>
        <p:txBody>
          <a:bodyPr wrap="none" rtlCol="0">
            <a:spAutoFit/>
          </a:bodyPr>
          <a:lstStyle/>
          <a:p>
            <a:r>
              <a:rPr lang="en-US" sz="6000" b="1" dirty="0">
                <a:solidFill>
                  <a:schemeClr val="bg1"/>
                </a:solidFill>
                <a:latin typeface="Univers Condensed" panose="020B0506020202050204" pitchFamily="34" charset="0"/>
              </a:rPr>
              <a:t>Program usage</a:t>
            </a:r>
          </a:p>
        </p:txBody>
      </p:sp>
    </p:spTree>
    <p:extLst>
      <p:ext uri="{BB962C8B-B14F-4D97-AF65-F5344CB8AC3E}">
        <p14:creationId xmlns:p14="http://schemas.microsoft.com/office/powerpoint/2010/main" val="4116917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5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00CE00AB-F354-841A-7401-607F77A6676F}"/>
              </a:ext>
            </a:extLst>
          </p:cNvPr>
          <p:cNvSpPr/>
          <p:nvPr/>
        </p:nvSpPr>
        <p:spPr>
          <a:xfrm>
            <a:off x="845798" y="3651528"/>
            <a:ext cx="2638425" cy="2428874"/>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4B24D329-0190-6422-AF60-A6C3465909D9}"/>
              </a:ext>
            </a:extLst>
          </p:cNvPr>
          <p:cNvGrpSpPr/>
          <p:nvPr/>
        </p:nvGrpSpPr>
        <p:grpSpPr>
          <a:xfrm>
            <a:off x="-3472094" y="-268276"/>
            <a:ext cx="3287428" cy="7126276"/>
            <a:chOff x="9645366" y="-268275"/>
            <a:chExt cx="3500449" cy="7126275"/>
          </a:xfrm>
        </p:grpSpPr>
        <p:sp>
          <p:nvSpPr>
            <p:cNvPr id="7" name="Rectangle 6">
              <a:extLst>
                <a:ext uri="{FF2B5EF4-FFF2-40B4-BE49-F238E27FC236}">
                  <a16:creationId xmlns:a16="http://schemas.microsoft.com/office/drawing/2014/main" id="{4B4017A6-4A73-DFD7-444F-14F080BBD8C6}"/>
                </a:ext>
              </a:extLst>
            </p:cNvPr>
            <p:cNvSpPr/>
            <p:nvPr/>
          </p:nvSpPr>
          <p:spPr>
            <a:xfrm>
              <a:off x="9645366" y="0"/>
              <a:ext cx="3221372"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i="0" dirty="0">
                <a:solidFill>
                  <a:schemeClr val="bg1"/>
                </a:solidFill>
                <a:effectLst/>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algn="ctr"/>
              <a:endParaRPr lang="en-US" b="1" i="0" dirty="0">
                <a:solidFill>
                  <a:schemeClr val="bg1"/>
                </a:solidFill>
                <a:effectLst/>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algn="ctr"/>
              <a:r>
                <a:rPr lang="en-US" b="1" i="0" dirty="0">
                  <a:solidFill>
                    <a:schemeClr val="bg1"/>
                  </a:solidFill>
                  <a:effectLst/>
                  <a:latin typeface="Arial" panose="020B0604020202020204" pitchFamily="34" charset="0"/>
                  <a:cs typeface="Arial" panose="020B0604020202020204" pitchFamily="34" charset="0"/>
                </a:rPr>
                <a:t>Real-life applications</a:t>
              </a:r>
            </a:p>
            <a:p>
              <a:pPr algn="ctr"/>
              <a:endParaRPr lang="en-US" b="1" dirty="0">
                <a:solidFill>
                  <a:schemeClr val="bg1"/>
                </a:solidFill>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Real-life applications are developed to address specific problems or needs in the real world. They provide solutions that improve efficiency, productivity, or quality of life for individuals, businesses, or society as a whole.</a:t>
              </a: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Real-life applications serve as excellent educational tools. They provide hands-on experience and practical learning opportunities for students and professionals, allowing them to apply theoretical knowledge to real-world situations.</a:t>
              </a:r>
            </a:p>
          </p:txBody>
        </p:sp>
        <p:sp>
          <p:nvSpPr>
            <p:cNvPr id="15" name="TextBox 14">
              <a:extLst>
                <a:ext uri="{FF2B5EF4-FFF2-40B4-BE49-F238E27FC236}">
                  <a16:creationId xmlns:a16="http://schemas.microsoft.com/office/drawing/2014/main" id="{B21425CD-281D-A5D4-F062-DCD6253B9FD5}"/>
                </a:ext>
              </a:extLst>
            </p:cNvPr>
            <p:cNvSpPr txBox="1"/>
            <p:nvPr/>
          </p:nvSpPr>
          <p:spPr>
            <a:xfrm>
              <a:off x="10546926" y="-268275"/>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D</a:t>
              </a:r>
            </a:p>
          </p:txBody>
        </p:sp>
        <p:sp>
          <p:nvSpPr>
            <p:cNvPr id="22" name="Isosceles Triangle 21">
              <a:extLst>
                <a:ext uri="{FF2B5EF4-FFF2-40B4-BE49-F238E27FC236}">
                  <a16:creationId xmlns:a16="http://schemas.microsoft.com/office/drawing/2014/main" id="{437C367A-1856-F9F2-64F7-54A7FB75CA15}"/>
                </a:ext>
              </a:extLst>
            </p:cNvPr>
            <p:cNvSpPr/>
            <p:nvPr/>
          </p:nvSpPr>
          <p:spPr>
            <a:xfrm rot="5400000">
              <a:off x="12749264" y="451380"/>
              <a:ext cx="501542" cy="291560"/>
            </a:xfrm>
            <a:prstGeom prst="triangl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20" name="Group 19">
            <a:extLst>
              <a:ext uri="{FF2B5EF4-FFF2-40B4-BE49-F238E27FC236}">
                <a16:creationId xmlns:a16="http://schemas.microsoft.com/office/drawing/2014/main" id="{B4A6B417-BAF2-07DC-17C0-B9A8C2E8D44D}"/>
              </a:ext>
            </a:extLst>
          </p:cNvPr>
          <p:cNvGrpSpPr/>
          <p:nvPr/>
        </p:nvGrpSpPr>
        <p:grpSpPr>
          <a:xfrm>
            <a:off x="-3623990" y="-268276"/>
            <a:ext cx="3228984" cy="7126275"/>
            <a:chOff x="6442744" y="-268275"/>
            <a:chExt cx="3512932" cy="7126275"/>
          </a:xfrm>
        </p:grpSpPr>
        <p:sp>
          <p:nvSpPr>
            <p:cNvPr id="6" name="Rectangle 5">
              <a:extLst>
                <a:ext uri="{FF2B5EF4-FFF2-40B4-BE49-F238E27FC236}">
                  <a16:creationId xmlns:a16="http://schemas.microsoft.com/office/drawing/2014/main" id="{0A6560FE-2FD2-AFE2-8BD7-B17F6386D113}"/>
                </a:ext>
              </a:extLst>
            </p:cNvPr>
            <p:cNvSpPr/>
            <p:nvPr/>
          </p:nvSpPr>
          <p:spPr>
            <a:xfrm>
              <a:off x="6442744" y="0"/>
              <a:ext cx="3221372"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r>
                <a:rPr lang="en-US" sz="1800" b="1" dirty="0">
                  <a:latin typeface="Arial" panose="020B0604020202020204" pitchFamily="34" charset="0"/>
                  <a:cs typeface="Arial" panose="020B0604020202020204" pitchFamily="34" charset="0"/>
                </a:rPr>
                <a:t>User freedom</a:t>
              </a: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a:solidFill>
                    <a:schemeClr val="bg1"/>
                  </a:solidFill>
                  <a:latin typeface="Univers Condensed" panose="020B0506020202050204" pitchFamily="34" charset="0"/>
                </a:rPr>
                <a:t>User freedom in website creation refers to the ability of users to navigate, interact, and access content without unnecessary restrictions or impediments. </a:t>
              </a:r>
            </a:p>
            <a:p>
              <a:pPr marL="285750" indent="-285750">
                <a:buFont typeface="Arial" panose="020B0604020202020204" pitchFamily="34" charset="0"/>
                <a:buChar char="•"/>
              </a:pPr>
              <a:r>
                <a:rPr lang="en-US" sz="1200" dirty="0">
                  <a:solidFill>
                    <a:schemeClr val="bg1"/>
                  </a:solidFill>
                  <a:latin typeface="Univers Condensed" panose="020B0506020202050204" pitchFamily="34" charset="0"/>
                </a:rPr>
                <a:t>This approach enhances user satisfaction, encourages longer interactions, and often leads to increased user retention</a:t>
              </a:r>
            </a:p>
            <a:p>
              <a:pPr algn="ctr"/>
              <a:endParaRPr lang="en-US" dirty="0">
                <a:latin typeface="Univers Condensed" panose="020B0506020202050204" pitchFamily="34" charset="0"/>
              </a:endParaRPr>
            </a:p>
          </p:txBody>
        </p:sp>
        <p:sp>
          <p:nvSpPr>
            <p:cNvPr id="10" name="Isosceles Triangle 9">
              <a:extLst>
                <a:ext uri="{FF2B5EF4-FFF2-40B4-BE49-F238E27FC236}">
                  <a16:creationId xmlns:a16="http://schemas.microsoft.com/office/drawing/2014/main" id="{EFA69EF7-7545-122B-B74D-DA14A61A9993}"/>
                </a:ext>
              </a:extLst>
            </p:cNvPr>
            <p:cNvSpPr/>
            <p:nvPr/>
          </p:nvSpPr>
          <p:spPr>
            <a:xfrm rot="5400000">
              <a:off x="9559125" y="451380"/>
              <a:ext cx="501542" cy="291560"/>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sp>
          <p:nvSpPr>
            <p:cNvPr id="14" name="TextBox 13">
              <a:extLst>
                <a:ext uri="{FF2B5EF4-FFF2-40B4-BE49-F238E27FC236}">
                  <a16:creationId xmlns:a16="http://schemas.microsoft.com/office/drawing/2014/main" id="{A9BBEA38-A4A6-655F-253D-8539FDD6ADEC}"/>
                </a:ext>
              </a:extLst>
            </p:cNvPr>
            <p:cNvSpPr txBox="1"/>
            <p:nvPr/>
          </p:nvSpPr>
          <p:spPr>
            <a:xfrm>
              <a:off x="7344303" y="-268275"/>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C</a:t>
              </a:r>
            </a:p>
          </p:txBody>
        </p:sp>
      </p:grpSp>
      <p:grpSp>
        <p:nvGrpSpPr>
          <p:cNvPr id="18" name="Group 17">
            <a:extLst>
              <a:ext uri="{FF2B5EF4-FFF2-40B4-BE49-F238E27FC236}">
                <a16:creationId xmlns:a16="http://schemas.microsoft.com/office/drawing/2014/main" id="{2F75CD22-A386-90E9-4BD5-ED83ECA1B0C9}"/>
              </a:ext>
            </a:extLst>
          </p:cNvPr>
          <p:cNvGrpSpPr/>
          <p:nvPr/>
        </p:nvGrpSpPr>
        <p:grpSpPr>
          <a:xfrm>
            <a:off x="-4181301" y="-278762"/>
            <a:ext cx="3563070" cy="7136762"/>
            <a:chOff x="3221372" y="-278762"/>
            <a:chExt cx="3512932" cy="7136762"/>
          </a:xfrm>
        </p:grpSpPr>
        <p:sp>
          <p:nvSpPr>
            <p:cNvPr id="4" name="Rectangle 3">
              <a:extLst>
                <a:ext uri="{FF2B5EF4-FFF2-40B4-BE49-F238E27FC236}">
                  <a16:creationId xmlns:a16="http://schemas.microsoft.com/office/drawing/2014/main" id="{7F28DF8A-789A-6580-CDA7-B51735168A87}"/>
                </a:ext>
              </a:extLst>
            </p:cNvPr>
            <p:cNvSpPr/>
            <p:nvPr/>
          </p:nvSpPr>
          <p:spPr>
            <a:xfrm>
              <a:off x="3221372" y="0"/>
              <a:ext cx="3221372" cy="68580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r>
                <a:rPr lang="en-US" b="1" dirty="0">
                  <a:solidFill>
                    <a:schemeClr val="bg1"/>
                  </a:solidFill>
                  <a:latin typeface="Arial" panose="020B0604020202020204" pitchFamily="34" charset="0"/>
                  <a:cs typeface="Arial" panose="020B0604020202020204" pitchFamily="34" charset="0"/>
                </a:rPr>
                <a:t>Low complexity</a:t>
              </a: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Univers Condensed" panose="020B0506020202050204" pitchFamily="34" charset="0"/>
                </a:rPr>
                <a:t>Low complexity in the context of large-scale programs and data management refers to the simplicity and efficiency of algorithms, structures, and overall design within the system. Keeping complexity low is crucial as systems grow in size and scope.</a:t>
              </a:r>
            </a:p>
            <a:p>
              <a:pPr marL="171450" indent="-171450">
                <a:buFont typeface="Arial" panose="020B0604020202020204" pitchFamily="34" charset="0"/>
                <a:buChar char="•"/>
              </a:pPr>
              <a:r>
                <a:rPr lang="en-US" sz="1200" dirty="0">
                  <a:latin typeface="Univers Condensed" panose="020B0506020202050204" pitchFamily="34" charset="0"/>
                </a:rPr>
                <a:t>Reduced complexity leads to improved maintainability, easier debugging, and better predictability in terms of system behavior.</a:t>
              </a:r>
            </a:p>
            <a:p>
              <a:pPr algn="ctr"/>
              <a:endParaRPr lang="en-US" dirty="0">
                <a:latin typeface="Univers Condensed" panose="020B0506020202050204" pitchFamily="34" charset="0"/>
              </a:endParaRPr>
            </a:p>
          </p:txBody>
        </p:sp>
        <p:sp>
          <p:nvSpPr>
            <p:cNvPr id="9" name="Isosceles Triangle 8">
              <a:extLst>
                <a:ext uri="{FF2B5EF4-FFF2-40B4-BE49-F238E27FC236}">
                  <a16:creationId xmlns:a16="http://schemas.microsoft.com/office/drawing/2014/main" id="{660C19C5-4533-5FF1-A340-CD2E22D7C52D}"/>
                </a:ext>
              </a:extLst>
            </p:cNvPr>
            <p:cNvSpPr/>
            <p:nvPr/>
          </p:nvSpPr>
          <p:spPr>
            <a:xfrm rot="5400000">
              <a:off x="6337753" y="451380"/>
              <a:ext cx="501542" cy="291560"/>
            </a:xfrm>
            <a:prstGeom prst="triangl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sp>
          <p:nvSpPr>
            <p:cNvPr id="13" name="TextBox 12">
              <a:extLst>
                <a:ext uri="{FF2B5EF4-FFF2-40B4-BE49-F238E27FC236}">
                  <a16:creationId xmlns:a16="http://schemas.microsoft.com/office/drawing/2014/main" id="{9E3152C7-DDCA-D667-106A-E2852BAF3169}"/>
                </a:ext>
              </a:extLst>
            </p:cNvPr>
            <p:cNvSpPr txBox="1"/>
            <p:nvPr/>
          </p:nvSpPr>
          <p:spPr>
            <a:xfrm>
              <a:off x="4122931" y="-278762"/>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B</a:t>
              </a:r>
            </a:p>
          </p:txBody>
        </p:sp>
      </p:grpSp>
      <p:grpSp>
        <p:nvGrpSpPr>
          <p:cNvPr id="17" name="Group 16">
            <a:extLst>
              <a:ext uri="{FF2B5EF4-FFF2-40B4-BE49-F238E27FC236}">
                <a16:creationId xmlns:a16="http://schemas.microsoft.com/office/drawing/2014/main" id="{B0AA89F7-F716-CA5B-BF44-7F72F4629508}"/>
              </a:ext>
            </a:extLst>
          </p:cNvPr>
          <p:cNvGrpSpPr/>
          <p:nvPr/>
        </p:nvGrpSpPr>
        <p:grpSpPr>
          <a:xfrm>
            <a:off x="-4086226" y="-278762"/>
            <a:ext cx="3243865" cy="7136762"/>
            <a:chOff x="0" y="-278762"/>
            <a:chExt cx="3512932" cy="7136762"/>
          </a:xfrm>
        </p:grpSpPr>
        <p:sp>
          <p:nvSpPr>
            <p:cNvPr id="5" name="Rectangle 4">
              <a:extLst>
                <a:ext uri="{FF2B5EF4-FFF2-40B4-BE49-F238E27FC236}">
                  <a16:creationId xmlns:a16="http://schemas.microsoft.com/office/drawing/2014/main" id="{AE0775F7-9958-AE98-864C-61B5DA896EC6}"/>
                </a:ext>
              </a:extLst>
            </p:cNvPr>
            <p:cNvSpPr/>
            <p:nvPr/>
          </p:nvSpPr>
          <p:spPr>
            <a:xfrm>
              <a:off x="0" y="0"/>
              <a:ext cx="3221372"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r>
                <a:rPr lang="en-US" b="1" dirty="0">
                  <a:solidFill>
                    <a:schemeClr val="bg1"/>
                  </a:solidFill>
                  <a:latin typeface="Arial" panose="020B0604020202020204" pitchFamily="34" charset="0"/>
                  <a:cs typeface="Arial" panose="020B0604020202020204" pitchFamily="34" charset="0"/>
                </a:rPr>
                <a:t>Clean coding</a:t>
              </a: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sz="1200"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Clean coding refers to the practice of writing code that is easily understandable, readable, and maintainable by other programmers. It emphasizes the use of clear and descriptive variable names, well-structured code layout, proper indentation, and adherence to coding standards and best practices.</a:t>
              </a: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The importance of clean coding in problem-solving lies in its ability to enhance collaboration and knowledge sharing among developers.</a:t>
              </a:r>
            </a:p>
            <a:p>
              <a:pPr algn="ctr"/>
              <a:endParaRPr lang="en-US" sz="1200" dirty="0">
                <a:solidFill>
                  <a:schemeClr val="bg1"/>
                </a:solidFill>
                <a:latin typeface="Arial" panose="020B0604020202020204" pitchFamily="34" charset="0"/>
                <a:cs typeface="Arial" panose="020B0604020202020204" pitchFamily="34" charset="0"/>
              </a:endParaRPr>
            </a:p>
            <a:p>
              <a:pPr algn="ctr"/>
              <a:endParaRPr lang="en-US" dirty="0"/>
            </a:p>
          </p:txBody>
        </p:sp>
        <p:sp>
          <p:nvSpPr>
            <p:cNvPr id="8" name="Isosceles Triangle 7">
              <a:extLst>
                <a:ext uri="{FF2B5EF4-FFF2-40B4-BE49-F238E27FC236}">
                  <a16:creationId xmlns:a16="http://schemas.microsoft.com/office/drawing/2014/main" id="{05DCC773-8B18-80AF-DF78-C60A27D89BBE}"/>
                </a:ext>
              </a:extLst>
            </p:cNvPr>
            <p:cNvSpPr/>
            <p:nvPr/>
          </p:nvSpPr>
          <p:spPr>
            <a:xfrm rot="5400000">
              <a:off x="3116381" y="451380"/>
              <a:ext cx="501542" cy="291560"/>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sp>
          <p:nvSpPr>
            <p:cNvPr id="11" name="TextBox 10">
              <a:extLst>
                <a:ext uri="{FF2B5EF4-FFF2-40B4-BE49-F238E27FC236}">
                  <a16:creationId xmlns:a16="http://schemas.microsoft.com/office/drawing/2014/main" id="{2E8FC814-C445-C8AF-39C1-56F9FBFEB991}"/>
                </a:ext>
              </a:extLst>
            </p:cNvPr>
            <p:cNvSpPr txBox="1"/>
            <p:nvPr/>
          </p:nvSpPr>
          <p:spPr>
            <a:xfrm>
              <a:off x="901559" y="-278762"/>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A</a:t>
              </a:r>
            </a:p>
          </p:txBody>
        </p:sp>
      </p:grpSp>
      <p:sp>
        <p:nvSpPr>
          <p:cNvPr id="2" name="TextBox 1">
            <a:extLst>
              <a:ext uri="{FF2B5EF4-FFF2-40B4-BE49-F238E27FC236}">
                <a16:creationId xmlns:a16="http://schemas.microsoft.com/office/drawing/2014/main" id="{719BF938-9701-4A72-7E0F-64E37A9C987A}"/>
              </a:ext>
            </a:extLst>
          </p:cNvPr>
          <p:cNvSpPr txBox="1"/>
          <p:nvPr/>
        </p:nvSpPr>
        <p:spPr>
          <a:xfrm>
            <a:off x="2381250" y="695325"/>
            <a:ext cx="7143750" cy="707886"/>
          </a:xfrm>
          <a:prstGeom prst="rect">
            <a:avLst/>
          </a:prstGeom>
          <a:noFill/>
        </p:spPr>
        <p:txBody>
          <a:bodyPr wrap="square" rtlCol="0">
            <a:spAutoFit/>
          </a:bodyPr>
          <a:lstStyle/>
          <a:p>
            <a:r>
              <a:rPr lang="en-US" sz="4000" b="1" dirty="0">
                <a:solidFill>
                  <a:schemeClr val="bg1"/>
                </a:solidFill>
                <a:latin typeface="Univers Condensed" panose="020B0506020202050204" pitchFamily="34" charset="0"/>
              </a:rPr>
              <a:t>Program usage</a:t>
            </a:r>
          </a:p>
        </p:txBody>
      </p:sp>
      <p:sp>
        <p:nvSpPr>
          <p:cNvPr id="3" name="TextBox 2">
            <a:extLst>
              <a:ext uri="{FF2B5EF4-FFF2-40B4-BE49-F238E27FC236}">
                <a16:creationId xmlns:a16="http://schemas.microsoft.com/office/drawing/2014/main" id="{8F873512-4A7D-E3E0-C1C2-69CB37333955}"/>
              </a:ext>
            </a:extLst>
          </p:cNvPr>
          <p:cNvSpPr txBox="1"/>
          <p:nvPr/>
        </p:nvSpPr>
        <p:spPr>
          <a:xfrm>
            <a:off x="1062038" y="3819525"/>
            <a:ext cx="2490788" cy="1723549"/>
          </a:xfrm>
          <a:prstGeom prst="rect">
            <a:avLst/>
          </a:prstGeom>
          <a:noFill/>
        </p:spPr>
        <p:txBody>
          <a:bodyPr wrap="square" rtlCol="0">
            <a:spAutoFit/>
          </a:bodyPr>
          <a:lstStyle/>
          <a:p>
            <a:r>
              <a:rPr lang="en-US" sz="2800" b="1" dirty="0"/>
              <a:t>01</a:t>
            </a:r>
          </a:p>
          <a:p>
            <a:endParaRPr lang="en-US" dirty="0"/>
          </a:p>
          <a:p>
            <a:r>
              <a:rPr lang="en-US" sz="1200" dirty="0">
                <a:latin typeface="Aptos Display" panose="020B0004020202020204" pitchFamily="34" charset="0"/>
              </a:rPr>
              <a:t>The first part of this program is the user choosing what is his goal from surfing through this program, he will choose either to filter his result or not. </a:t>
            </a:r>
          </a:p>
        </p:txBody>
      </p:sp>
      <p:sp>
        <p:nvSpPr>
          <p:cNvPr id="12" name="TextBox 11">
            <a:extLst>
              <a:ext uri="{FF2B5EF4-FFF2-40B4-BE49-F238E27FC236}">
                <a16:creationId xmlns:a16="http://schemas.microsoft.com/office/drawing/2014/main" id="{E9FEC64B-4A97-492B-1BA4-222C069ADA67}"/>
              </a:ext>
            </a:extLst>
          </p:cNvPr>
          <p:cNvSpPr txBox="1"/>
          <p:nvPr/>
        </p:nvSpPr>
        <p:spPr>
          <a:xfrm>
            <a:off x="3700462" y="3819525"/>
            <a:ext cx="2638425" cy="1908215"/>
          </a:xfrm>
          <a:prstGeom prst="rect">
            <a:avLst/>
          </a:prstGeom>
          <a:noFill/>
        </p:spPr>
        <p:txBody>
          <a:bodyPr wrap="square" rtlCol="0">
            <a:spAutoFit/>
          </a:bodyPr>
          <a:lstStyle/>
          <a:p>
            <a:r>
              <a:rPr lang="en-US" sz="2800" b="1" dirty="0"/>
              <a:t>02</a:t>
            </a:r>
          </a:p>
          <a:p>
            <a:endParaRPr lang="en-US" dirty="0"/>
          </a:p>
          <a:p>
            <a:r>
              <a:rPr lang="en-US" sz="1200" dirty="0">
                <a:latin typeface="Aptos Display" panose="020B0004020202020204" pitchFamily="34" charset="0"/>
              </a:rPr>
              <a:t>The user must choose and decide between different criteria , he can choose to customize multiple aspects of his flight, or he could choose to leave some options unchanged as they will take their original default value.</a:t>
            </a:r>
          </a:p>
        </p:txBody>
      </p:sp>
      <p:sp>
        <p:nvSpPr>
          <p:cNvPr id="16" name="TextBox 15">
            <a:extLst>
              <a:ext uri="{FF2B5EF4-FFF2-40B4-BE49-F238E27FC236}">
                <a16:creationId xmlns:a16="http://schemas.microsoft.com/office/drawing/2014/main" id="{164408E0-E350-C70D-ADB1-6064C5A0E95D}"/>
              </a:ext>
            </a:extLst>
          </p:cNvPr>
          <p:cNvSpPr txBox="1"/>
          <p:nvPr/>
        </p:nvSpPr>
        <p:spPr>
          <a:xfrm>
            <a:off x="6338887" y="3819525"/>
            <a:ext cx="2638425" cy="2092881"/>
          </a:xfrm>
          <a:prstGeom prst="rect">
            <a:avLst/>
          </a:prstGeom>
          <a:noFill/>
        </p:spPr>
        <p:txBody>
          <a:bodyPr wrap="square" rtlCol="0">
            <a:spAutoFit/>
          </a:bodyPr>
          <a:lstStyle/>
          <a:p>
            <a:r>
              <a:rPr lang="en-US" sz="2800" b="1" dirty="0"/>
              <a:t>03</a:t>
            </a:r>
          </a:p>
          <a:p>
            <a:endParaRPr lang="en-US" dirty="0"/>
          </a:p>
          <a:p>
            <a:r>
              <a:rPr lang="en-US" sz="1200" dirty="0">
                <a:latin typeface="Aptos Display" panose="020B0004020202020204" pitchFamily="34" charset="0"/>
              </a:rPr>
              <a:t>Many flights options will flow directly to his screen (either filtered or not), he will have to choose between these flight ,</a:t>
            </a:r>
          </a:p>
          <a:p>
            <a:r>
              <a:rPr lang="en-US" sz="1200" dirty="0">
                <a:latin typeface="Aptos Display" panose="020B0004020202020204" pitchFamily="34" charset="0"/>
              </a:rPr>
              <a:t>One of the reliable sides of our program is that we can choose how much flight options and how many trips do we want to display.</a:t>
            </a:r>
          </a:p>
        </p:txBody>
      </p:sp>
      <p:sp>
        <p:nvSpPr>
          <p:cNvPr id="19" name="TextBox 18">
            <a:extLst>
              <a:ext uri="{FF2B5EF4-FFF2-40B4-BE49-F238E27FC236}">
                <a16:creationId xmlns:a16="http://schemas.microsoft.com/office/drawing/2014/main" id="{6CC31763-80B5-A718-7526-3AAF8DE88741}"/>
              </a:ext>
            </a:extLst>
          </p:cNvPr>
          <p:cNvSpPr txBox="1"/>
          <p:nvPr/>
        </p:nvSpPr>
        <p:spPr>
          <a:xfrm>
            <a:off x="8977312" y="3819525"/>
            <a:ext cx="2638425" cy="1723549"/>
          </a:xfrm>
          <a:prstGeom prst="rect">
            <a:avLst/>
          </a:prstGeom>
          <a:noFill/>
        </p:spPr>
        <p:txBody>
          <a:bodyPr wrap="square" rtlCol="0">
            <a:spAutoFit/>
          </a:bodyPr>
          <a:lstStyle/>
          <a:p>
            <a:r>
              <a:rPr lang="en-US" sz="2800" b="1" dirty="0"/>
              <a:t>04</a:t>
            </a:r>
          </a:p>
          <a:p>
            <a:endParaRPr lang="en-US" dirty="0"/>
          </a:p>
          <a:p>
            <a:r>
              <a:rPr lang="en-US" sz="1200" dirty="0">
                <a:latin typeface="Aptos Display" panose="020B0004020202020204" pitchFamily="34" charset="0"/>
              </a:rPr>
              <a:t>The last step in this program is to display the ticket and finalizing the preparations for the trip by weighing the luggage and choosing the seats just like the real-life boarding procedure .</a:t>
            </a:r>
          </a:p>
        </p:txBody>
      </p:sp>
    </p:spTree>
    <p:extLst>
      <p:ext uri="{BB962C8B-B14F-4D97-AF65-F5344CB8AC3E}">
        <p14:creationId xmlns:p14="http://schemas.microsoft.com/office/powerpoint/2010/main" val="42099193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25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00CE00AB-F354-841A-7401-607F77A6676F}"/>
              </a:ext>
            </a:extLst>
          </p:cNvPr>
          <p:cNvSpPr/>
          <p:nvPr/>
        </p:nvSpPr>
        <p:spPr>
          <a:xfrm>
            <a:off x="3633786" y="3651528"/>
            <a:ext cx="2638425" cy="2428874"/>
          </a:xfrm>
          <a:prstGeom prst="roundRect">
            <a:avLst/>
          </a:prstGeom>
          <a:solidFill>
            <a:srgbClr val="00C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4B24D329-0190-6422-AF60-A6C3465909D9}"/>
              </a:ext>
            </a:extLst>
          </p:cNvPr>
          <p:cNvGrpSpPr/>
          <p:nvPr/>
        </p:nvGrpSpPr>
        <p:grpSpPr>
          <a:xfrm>
            <a:off x="-3472094" y="-268276"/>
            <a:ext cx="3287428" cy="7126276"/>
            <a:chOff x="9645366" y="-268275"/>
            <a:chExt cx="3500449" cy="7126275"/>
          </a:xfrm>
        </p:grpSpPr>
        <p:sp>
          <p:nvSpPr>
            <p:cNvPr id="7" name="Rectangle 6">
              <a:extLst>
                <a:ext uri="{FF2B5EF4-FFF2-40B4-BE49-F238E27FC236}">
                  <a16:creationId xmlns:a16="http://schemas.microsoft.com/office/drawing/2014/main" id="{4B4017A6-4A73-DFD7-444F-14F080BBD8C6}"/>
                </a:ext>
              </a:extLst>
            </p:cNvPr>
            <p:cNvSpPr/>
            <p:nvPr/>
          </p:nvSpPr>
          <p:spPr>
            <a:xfrm>
              <a:off x="9645366" y="0"/>
              <a:ext cx="3221372"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i="0" dirty="0">
                <a:solidFill>
                  <a:schemeClr val="bg1"/>
                </a:solidFill>
                <a:effectLst/>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algn="ctr"/>
              <a:endParaRPr lang="en-US" b="1" i="0" dirty="0">
                <a:solidFill>
                  <a:schemeClr val="bg1"/>
                </a:solidFill>
                <a:effectLst/>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algn="ctr"/>
              <a:r>
                <a:rPr lang="en-US" b="1" i="0" dirty="0">
                  <a:solidFill>
                    <a:schemeClr val="bg1"/>
                  </a:solidFill>
                  <a:effectLst/>
                  <a:latin typeface="Arial" panose="020B0604020202020204" pitchFamily="34" charset="0"/>
                  <a:cs typeface="Arial" panose="020B0604020202020204" pitchFamily="34" charset="0"/>
                </a:rPr>
                <a:t>Real-life applications</a:t>
              </a:r>
            </a:p>
            <a:p>
              <a:pPr algn="ctr"/>
              <a:endParaRPr lang="en-US" b="1" dirty="0">
                <a:solidFill>
                  <a:schemeClr val="bg1"/>
                </a:solidFill>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Real-life applications are developed to address specific problems or needs in the real world. They provide solutions that improve efficiency, productivity, or quality of life for individuals, businesses, or society as a whole.</a:t>
              </a: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Real-life applications serve as excellent educational tools. They provide hands-on experience and practical learning opportunities for students and professionals, allowing them to apply theoretical knowledge to real-world situations.</a:t>
              </a:r>
            </a:p>
          </p:txBody>
        </p:sp>
        <p:sp>
          <p:nvSpPr>
            <p:cNvPr id="15" name="TextBox 14">
              <a:extLst>
                <a:ext uri="{FF2B5EF4-FFF2-40B4-BE49-F238E27FC236}">
                  <a16:creationId xmlns:a16="http://schemas.microsoft.com/office/drawing/2014/main" id="{B21425CD-281D-A5D4-F062-DCD6253B9FD5}"/>
                </a:ext>
              </a:extLst>
            </p:cNvPr>
            <p:cNvSpPr txBox="1"/>
            <p:nvPr/>
          </p:nvSpPr>
          <p:spPr>
            <a:xfrm>
              <a:off x="10546926" y="-268275"/>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D</a:t>
              </a:r>
            </a:p>
          </p:txBody>
        </p:sp>
        <p:sp>
          <p:nvSpPr>
            <p:cNvPr id="22" name="Isosceles Triangle 21">
              <a:extLst>
                <a:ext uri="{FF2B5EF4-FFF2-40B4-BE49-F238E27FC236}">
                  <a16:creationId xmlns:a16="http://schemas.microsoft.com/office/drawing/2014/main" id="{437C367A-1856-F9F2-64F7-54A7FB75CA15}"/>
                </a:ext>
              </a:extLst>
            </p:cNvPr>
            <p:cNvSpPr/>
            <p:nvPr/>
          </p:nvSpPr>
          <p:spPr>
            <a:xfrm rot="5400000">
              <a:off x="12749264" y="451380"/>
              <a:ext cx="501542" cy="291560"/>
            </a:xfrm>
            <a:prstGeom prst="triangl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20" name="Group 19">
            <a:extLst>
              <a:ext uri="{FF2B5EF4-FFF2-40B4-BE49-F238E27FC236}">
                <a16:creationId xmlns:a16="http://schemas.microsoft.com/office/drawing/2014/main" id="{B4A6B417-BAF2-07DC-17C0-B9A8C2E8D44D}"/>
              </a:ext>
            </a:extLst>
          </p:cNvPr>
          <p:cNvGrpSpPr/>
          <p:nvPr/>
        </p:nvGrpSpPr>
        <p:grpSpPr>
          <a:xfrm>
            <a:off x="-3623990" y="-268276"/>
            <a:ext cx="3228984" cy="7126275"/>
            <a:chOff x="6442744" y="-268275"/>
            <a:chExt cx="3512932" cy="7126275"/>
          </a:xfrm>
        </p:grpSpPr>
        <p:sp>
          <p:nvSpPr>
            <p:cNvPr id="6" name="Rectangle 5">
              <a:extLst>
                <a:ext uri="{FF2B5EF4-FFF2-40B4-BE49-F238E27FC236}">
                  <a16:creationId xmlns:a16="http://schemas.microsoft.com/office/drawing/2014/main" id="{0A6560FE-2FD2-AFE2-8BD7-B17F6386D113}"/>
                </a:ext>
              </a:extLst>
            </p:cNvPr>
            <p:cNvSpPr/>
            <p:nvPr/>
          </p:nvSpPr>
          <p:spPr>
            <a:xfrm>
              <a:off x="6442744" y="0"/>
              <a:ext cx="3221372"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r>
                <a:rPr lang="en-US" sz="1800" b="1" dirty="0">
                  <a:latin typeface="Arial" panose="020B0604020202020204" pitchFamily="34" charset="0"/>
                  <a:cs typeface="Arial" panose="020B0604020202020204" pitchFamily="34" charset="0"/>
                </a:rPr>
                <a:t>User freedom</a:t>
              </a: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a:solidFill>
                    <a:schemeClr val="bg1"/>
                  </a:solidFill>
                  <a:latin typeface="Univers Condensed" panose="020B0506020202050204" pitchFamily="34" charset="0"/>
                </a:rPr>
                <a:t>User freedom in website creation refers to the ability of users to navigate, interact, and access content without unnecessary restrictions or impediments. </a:t>
              </a:r>
            </a:p>
            <a:p>
              <a:pPr marL="285750" indent="-285750">
                <a:buFont typeface="Arial" panose="020B0604020202020204" pitchFamily="34" charset="0"/>
                <a:buChar char="•"/>
              </a:pPr>
              <a:r>
                <a:rPr lang="en-US" sz="1200" dirty="0">
                  <a:solidFill>
                    <a:schemeClr val="bg1"/>
                  </a:solidFill>
                  <a:latin typeface="Univers Condensed" panose="020B0506020202050204" pitchFamily="34" charset="0"/>
                </a:rPr>
                <a:t>This approach enhances user satisfaction, encourages longer interactions, and often leads to increased user retention</a:t>
              </a:r>
            </a:p>
            <a:p>
              <a:pPr algn="ctr"/>
              <a:endParaRPr lang="en-US" dirty="0">
                <a:latin typeface="Univers Condensed" panose="020B0506020202050204" pitchFamily="34" charset="0"/>
              </a:endParaRPr>
            </a:p>
          </p:txBody>
        </p:sp>
        <p:sp>
          <p:nvSpPr>
            <p:cNvPr id="10" name="Isosceles Triangle 9">
              <a:extLst>
                <a:ext uri="{FF2B5EF4-FFF2-40B4-BE49-F238E27FC236}">
                  <a16:creationId xmlns:a16="http://schemas.microsoft.com/office/drawing/2014/main" id="{EFA69EF7-7545-122B-B74D-DA14A61A9993}"/>
                </a:ext>
              </a:extLst>
            </p:cNvPr>
            <p:cNvSpPr/>
            <p:nvPr/>
          </p:nvSpPr>
          <p:spPr>
            <a:xfrm rot="5400000">
              <a:off x="9559125" y="451380"/>
              <a:ext cx="501542" cy="291560"/>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sp>
          <p:nvSpPr>
            <p:cNvPr id="14" name="TextBox 13">
              <a:extLst>
                <a:ext uri="{FF2B5EF4-FFF2-40B4-BE49-F238E27FC236}">
                  <a16:creationId xmlns:a16="http://schemas.microsoft.com/office/drawing/2014/main" id="{A9BBEA38-A4A6-655F-253D-8539FDD6ADEC}"/>
                </a:ext>
              </a:extLst>
            </p:cNvPr>
            <p:cNvSpPr txBox="1"/>
            <p:nvPr/>
          </p:nvSpPr>
          <p:spPr>
            <a:xfrm>
              <a:off x="7344303" y="-268275"/>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C</a:t>
              </a:r>
            </a:p>
          </p:txBody>
        </p:sp>
      </p:grpSp>
      <p:grpSp>
        <p:nvGrpSpPr>
          <p:cNvPr id="18" name="Group 17">
            <a:extLst>
              <a:ext uri="{FF2B5EF4-FFF2-40B4-BE49-F238E27FC236}">
                <a16:creationId xmlns:a16="http://schemas.microsoft.com/office/drawing/2014/main" id="{2F75CD22-A386-90E9-4BD5-ED83ECA1B0C9}"/>
              </a:ext>
            </a:extLst>
          </p:cNvPr>
          <p:cNvGrpSpPr/>
          <p:nvPr/>
        </p:nvGrpSpPr>
        <p:grpSpPr>
          <a:xfrm>
            <a:off x="-4181301" y="-278762"/>
            <a:ext cx="3563070" cy="7136762"/>
            <a:chOff x="3221372" y="-278762"/>
            <a:chExt cx="3512932" cy="7136762"/>
          </a:xfrm>
        </p:grpSpPr>
        <p:sp>
          <p:nvSpPr>
            <p:cNvPr id="4" name="Rectangle 3">
              <a:extLst>
                <a:ext uri="{FF2B5EF4-FFF2-40B4-BE49-F238E27FC236}">
                  <a16:creationId xmlns:a16="http://schemas.microsoft.com/office/drawing/2014/main" id="{7F28DF8A-789A-6580-CDA7-B51735168A87}"/>
                </a:ext>
              </a:extLst>
            </p:cNvPr>
            <p:cNvSpPr/>
            <p:nvPr/>
          </p:nvSpPr>
          <p:spPr>
            <a:xfrm>
              <a:off x="3221372" y="0"/>
              <a:ext cx="3221372" cy="68580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r>
                <a:rPr lang="en-US" b="1" dirty="0">
                  <a:solidFill>
                    <a:schemeClr val="bg1"/>
                  </a:solidFill>
                  <a:latin typeface="Arial" panose="020B0604020202020204" pitchFamily="34" charset="0"/>
                  <a:cs typeface="Arial" panose="020B0604020202020204" pitchFamily="34" charset="0"/>
                </a:rPr>
                <a:t>Low complexity</a:t>
              </a: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Univers Condensed" panose="020B0506020202050204" pitchFamily="34" charset="0"/>
                </a:rPr>
                <a:t>Low complexity in the context of large-scale programs and data management refers to the simplicity and efficiency of algorithms, structures, and overall design within the system. Keeping complexity low is crucial as systems grow in size and scope.</a:t>
              </a:r>
            </a:p>
            <a:p>
              <a:pPr marL="171450" indent="-171450">
                <a:buFont typeface="Arial" panose="020B0604020202020204" pitchFamily="34" charset="0"/>
                <a:buChar char="•"/>
              </a:pPr>
              <a:r>
                <a:rPr lang="en-US" sz="1200" dirty="0">
                  <a:latin typeface="Univers Condensed" panose="020B0506020202050204" pitchFamily="34" charset="0"/>
                </a:rPr>
                <a:t>Reduced complexity leads to improved maintainability, easier debugging, and better predictability in terms of system behavior.</a:t>
              </a:r>
            </a:p>
            <a:p>
              <a:pPr algn="ctr"/>
              <a:endParaRPr lang="en-US" dirty="0">
                <a:latin typeface="Univers Condensed" panose="020B0506020202050204" pitchFamily="34" charset="0"/>
              </a:endParaRPr>
            </a:p>
          </p:txBody>
        </p:sp>
        <p:sp>
          <p:nvSpPr>
            <p:cNvPr id="9" name="Isosceles Triangle 8">
              <a:extLst>
                <a:ext uri="{FF2B5EF4-FFF2-40B4-BE49-F238E27FC236}">
                  <a16:creationId xmlns:a16="http://schemas.microsoft.com/office/drawing/2014/main" id="{660C19C5-4533-5FF1-A340-CD2E22D7C52D}"/>
                </a:ext>
              </a:extLst>
            </p:cNvPr>
            <p:cNvSpPr/>
            <p:nvPr/>
          </p:nvSpPr>
          <p:spPr>
            <a:xfrm rot="5400000">
              <a:off x="6337753" y="451380"/>
              <a:ext cx="501542" cy="291560"/>
            </a:xfrm>
            <a:prstGeom prst="triangl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sp>
          <p:nvSpPr>
            <p:cNvPr id="13" name="TextBox 12">
              <a:extLst>
                <a:ext uri="{FF2B5EF4-FFF2-40B4-BE49-F238E27FC236}">
                  <a16:creationId xmlns:a16="http://schemas.microsoft.com/office/drawing/2014/main" id="{9E3152C7-DDCA-D667-106A-E2852BAF3169}"/>
                </a:ext>
              </a:extLst>
            </p:cNvPr>
            <p:cNvSpPr txBox="1"/>
            <p:nvPr/>
          </p:nvSpPr>
          <p:spPr>
            <a:xfrm>
              <a:off x="4122931" y="-278762"/>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B</a:t>
              </a:r>
            </a:p>
          </p:txBody>
        </p:sp>
      </p:grpSp>
      <p:grpSp>
        <p:nvGrpSpPr>
          <p:cNvPr id="17" name="Group 16">
            <a:extLst>
              <a:ext uri="{FF2B5EF4-FFF2-40B4-BE49-F238E27FC236}">
                <a16:creationId xmlns:a16="http://schemas.microsoft.com/office/drawing/2014/main" id="{B0AA89F7-F716-CA5B-BF44-7F72F4629508}"/>
              </a:ext>
            </a:extLst>
          </p:cNvPr>
          <p:cNvGrpSpPr/>
          <p:nvPr/>
        </p:nvGrpSpPr>
        <p:grpSpPr>
          <a:xfrm>
            <a:off x="-4086226" y="-278762"/>
            <a:ext cx="3243865" cy="7136762"/>
            <a:chOff x="0" y="-278762"/>
            <a:chExt cx="3512932" cy="7136762"/>
          </a:xfrm>
        </p:grpSpPr>
        <p:sp>
          <p:nvSpPr>
            <p:cNvPr id="5" name="Rectangle 4">
              <a:extLst>
                <a:ext uri="{FF2B5EF4-FFF2-40B4-BE49-F238E27FC236}">
                  <a16:creationId xmlns:a16="http://schemas.microsoft.com/office/drawing/2014/main" id="{AE0775F7-9958-AE98-864C-61B5DA896EC6}"/>
                </a:ext>
              </a:extLst>
            </p:cNvPr>
            <p:cNvSpPr/>
            <p:nvPr/>
          </p:nvSpPr>
          <p:spPr>
            <a:xfrm>
              <a:off x="0" y="0"/>
              <a:ext cx="3221372"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r>
                <a:rPr lang="en-US" b="1" dirty="0">
                  <a:solidFill>
                    <a:schemeClr val="bg1"/>
                  </a:solidFill>
                  <a:latin typeface="Arial" panose="020B0604020202020204" pitchFamily="34" charset="0"/>
                  <a:cs typeface="Arial" panose="020B0604020202020204" pitchFamily="34" charset="0"/>
                </a:rPr>
                <a:t>Clean coding</a:t>
              </a: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sz="1200"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Clean coding refers to the practice of writing code that is easily understandable, readable, and maintainable by other programmers. It emphasizes the use of clear and descriptive variable names, well-structured code layout, proper indentation, and adherence to coding standards and best practices.</a:t>
              </a: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The importance of clean coding in problem-solving lies in its ability to enhance collaboration and knowledge sharing among developers.</a:t>
              </a:r>
            </a:p>
            <a:p>
              <a:pPr algn="ctr"/>
              <a:endParaRPr lang="en-US" sz="1200" dirty="0">
                <a:solidFill>
                  <a:schemeClr val="bg1"/>
                </a:solidFill>
                <a:latin typeface="Arial" panose="020B0604020202020204" pitchFamily="34" charset="0"/>
                <a:cs typeface="Arial" panose="020B0604020202020204" pitchFamily="34" charset="0"/>
              </a:endParaRPr>
            </a:p>
            <a:p>
              <a:pPr algn="ctr"/>
              <a:endParaRPr lang="en-US" dirty="0"/>
            </a:p>
          </p:txBody>
        </p:sp>
        <p:sp>
          <p:nvSpPr>
            <p:cNvPr id="8" name="Isosceles Triangle 7">
              <a:extLst>
                <a:ext uri="{FF2B5EF4-FFF2-40B4-BE49-F238E27FC236}">
                  <a16:creationId xmlns:a16="http://schemas.microsoft.com/office/drawing/2014/main" id="{05DCC773-8B18-80AF-DF78-C60A27D89BBE}"/>
                </a:ext>
              </a:extLst>
            </p:cNvPr>
            <p:cNvSpPr/>
            <p:nvPr/>
          </p:nvSpPr>
          <p:spPr>
            <a:xfrm rot="5400000">
              <a:off x="3116381" y="451380"/>
              <a:ext cx="501542" cy="291560"/>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sp>
          <p:nvSpPr>
            <p:cNvPr id="11" name="TextBox 10">
              <a:extLst>
                <a:ext uri="{FF2B5EF4-FFF2-40B4-BE49-F238E27FC236}">
                  <a16:creationId xmlns:a16="http://schemas.microsoft.com/office/drawing/2014/main" id="{2E8FC814-C445-C8AF-39C1-56F9FBFEB991}"/>
                </a:ext>
              </a:extLst>
            </p:cNvPr>
            <p:cNvSpPr txBox="1"/>
            <p:nvPr/>
          </p:nvSpPr>
          <p:spPr>
            <a:xfrm>
              <a:off x="901559" y="-278762"/>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A</a:t>
              </a:r>
            </a:p>
          </p:txBody>
        </p:sp>
      </p:grpSp>
      <p:sp>
        <p:nvSpPr>
          <p:cNvPr id="2" name="TextBox 1">
            <a:extLst>
              <a:ext uri="{FF2B5EF4-FFF2-40B4-BE49-F238E27FC236}">
                <a16:creationId xmlns:a16="http://schemas.microsoft.com/office/drawing/2014/main" id="{719BF938-9701-4A72-7E0F-64E37A9C987A}"/>
              </a:ext>
            </a:extLst>
          </p:cNvPr>
          <p:cNvSpPr txBox="1"/>
          <p:nvPr/>
        </p:nvSpPr>
        <p:spPr>
          <a:xfrm>
            <a:off x="2381250" y="695325"/>
            <a:ext cx="7143750" cy="707886"/>
          </a:xfrm>
          <a:prstGeom prst="rect">
            <a:avLst/>
          </a:prstGeom>
          <a:noFill/>
        </p:spPr>
        <p:txBody>
          <a:bodyPr wrap="square" rtlCol="0">
            <a:spAutoFit/>
          </a:bodyPr>
          <a:lstStyle/>
          <a:p>
            <a:r>
              <a:rPr lang="en-US" sz="4000" b="1" dirty="0">
                <a:solidFill>
                  <a:schemeClr val="bg1"/>
                </a:solidFill>
                <a:latin typeface="Univers Condensed" panose="020B0506020202050204" pitchFamily="34" charset="0"/>
              </a:rPr>
              <a:t>Program usage</a:t>
            </a:r>
          </a:p>
        </p:txBody>
      </p:sp>
      <p:sp>
        <p:nvSpPr>
          <p:cNvPr id="3" name="TextBox 2">
            <a:extLst>
              <a:ext uri="{FF2B5EF4-FFF2-40B4-BE49-F238E27FC236}">
                <a16:creationId xmlns:a16="http://schemas.microsoft.com/office/drawing/2014/main" id="{8F873512-4A7D-E3E0-C1C2-69CB37333955}"/>
              </a:ext>
            </a:extLst>
          </p:cNvPr>
          <p:cNvSpPr txBox="1"/>
          <p:nvPr/>
        </p:nvSpPr>
        <p:spPr>
          <a:xfrm>
            <a:off x="1062038" y="3819525"/>
            <a:ext cx="2490788" cy="1723549"/>
          </a:xfrm>
          <a:prstGeom prst="rect">
            <a:avLst/>
          </a:prstGeom>
          <a:noFill/>
        </p:spPr>
        <p:txBody>
          <a:bodyPr wrap="square" rtlCol="0">
            <a:spAutoFit/>
          </a:bodyPr>
          <a:lstStyle/>
          <a:p>
            <a:r>
              <a:rPr lang="en-US" sz="2800" b="1" dirty="0">
                <a:solidFill>
                  <a:schemeClr val="bg1"/>
                </a:solidFill>
              </a:rPr>
              <a:t>01</a:t>
            </a:r>
          </a:p>
          <a:p>
            <a:endParaRPr lang="en-US" dirty="0">
              <a:solidFill>
                <a:schemeClr val="bg1"/>
              </a:solidFill>
            </a:endParaRPr>
          </a:p>
          <a:p>
            <a:r>
              <a:rPr lang="en-US" sz="1200" dirty="0">
                <a:solidFill>
                  <a:schemeClr val="bg1"/>
                </a:solidFill>
                <a:latin typeface="Aptos Display" panose="020B0004020202020204" pitchFamily="34" charset="0"/>
              </a:rPr>
              <a:t>The first part of this program is the user choosing what is his goal from surfing through this program, he will choose either to filter his result or not. </a:t>
            </a:r>
          </a:p>
        </p:txBody>
      </p:sp>
      <p:sp>
        <p:nvSpPr>
          <p:cNvPr id="12" name="TextBox 11">
            <a:extLst>
              <a:ext uri="{FF2B5EF4-FFF2-40B4-BE49-F238E27FC236}">
                <a16:creationId xmlns:a16="http://schemas.microsoft.com/office/drawing/2014/main" id="{E9FEC64B-4A97-492B-1BA4-222C069ADA67}"/>
              </a:ext>
            </a:extLst>
          </p:cNvPr>
          <p:cNvSpPr txBox="1"/>
          <p:nvPr/>
        </p:nvSpPr>
        <p:spPr>
          <a:xfrm>
            <a:off x="3700462" y="3819525"/>
            <a:ext cx="2638425" cy="1908215"/>
          </a:xfrm>
          <a:prstGeom prst="rect">
            <a:avLst/>
          </a:prstGeom>
          <a:noFill/>
        </p:spPr>
        <p:txBody>
          <a:bodyPr wrap="square" rtlCol="0">
            <a:spAutoFit/>
          </a:bodyPr>
          <a:lstStyle/>
          <a:p>
            <a:r>
              <a:rPr lang="en-US" sz="2800" b="1" dirty="0"/>
              <a:t>02</a:t>
            </a:r>
          </a:p>
          <a:p>
            <a:endParaRPr lang="en-US" dirty="0"/>
          </a:p>
          <a:p>
            <a:r>
              <a:rPr lang="en-US" sz="1200" dirty="0">
                <a:latin typeface="Aptos Display" panose="020B0004020202020204" pitchFamily="34" charset="0"/>
              </a:rPr>
              <a:t>The user must choose and decide between different criteria , he can choose to customize multiple aspects of his flight, or he could choose to leave some options unchanged as they will take their original default value.</a:t>
            </a:r>
          </a:p>
        </p:txBody>
      </p:sp>
      <p:sp>
        <p:nvSpPr>
          <p:cNvPr id="16" name="TextBox 15">
            <a:extLst>
              <a:ext uri="{FF2B5EF4-FFF2-40B4-BE49-F238E27FC236}">
                <a16:creationId xmlns:a16="http://schemas.microsoft.com/office/drawing/2014/main" id="{164408E0-E350-C70D-ADB1-6064C5A0E95D}"/>
              </a:ext>
            </a:extLst>
          </p:cNvPr>
          <p:cNvSpPr txBox="1"/>
          <p:nvPr/>
        </p:nvSpPr>
        <p:spPr>
          <a:xfrm>
            <a:off x="6338887" y="3819525"/>
            <a:ext cx="2638425" cy="2092881"/>
          </a:xfrm>
          <a:prstGeom prst="rect">
            <a:avLst/>
          </a:prstGeom>
          <a:noFill/>
        </p:spPr>
        <p:txBody>
          <a:bodyPr wrap="square" rtlCol="0">
            <a:spAutoFit/>
          </a:bodyPr>
          <a:lstStyle/>
          <a:p>
            <a:r>
              <a:rPr lang="en-US" sz="2800" b="1" dirty="0"/>
              <a:t>03</a:t>
            </a:r>
          </a:p>
          <a:p>
            <a:endParaRPr lang="en-US" dirty="0"/>
          </a:p>
          <a:p>
            <a:r>
              <a:rPr lang="en-US" sz="1200" dirty="0">
                <a:latin typeface="Aptos Display" panose="020B0004020202020204" pitchFamily="34" charset="0"/>
              </a:rPr>
              <a:t>Many flights options will flow directly to his screen (either filtered or not), he will have to choose between these flight ,</a:t>
            </a:r>
          </a:p>
          <a:p>
            <a:r>
              <a:rPr lang="en-US" sz="1200" dirty="0">
                <a:latin typeface="Aptos Display" panose="020B0004020202020204" pitchFamily="34" charset="0"/>
              </a:rPr>
              <a:t>One of the reliable sides of our program is that we can choose how much flight options and how many trips do we want to display.</a:t>
            </a:r>
          </a:p>
        </p:txBody>
      </p:sp>
      <p:sp>
        <p:nvSpPr>
          <p:cNvPr id="19" name="TextBox 18">
            <a:extLst>
              <a:ext uri="{FF2B5EF4-FFF2-40B4-BE49-F238E27FC236}">
                <a16:creationId xmlns:a16="http://schemas.microsoft.com/office/drawing/2014/main" id="{6CC31763-80B5-A718-7526-3AAF8DE88741}"/>
              </a:ext>
            </a:extLst>
          </p:cNvPr>
          <p:cNvSpPr txBox="1"/>
          <p:nvPr/>
        </p:nvSpPr>
        <p:spPr>
          <a:xfrm>
            <a:off x="8977312" y="3819525"/>
            <a:ext cx="2638425" cy="1723549"/>
          </a:xfrm>
          <a:prstGeom prst="rect">
            <a:avLst/>
          </a:prstGeom>
          <a:noFill/>
        </p:spPr>
        <p:txBody>
          <a:bodyPr wrap="square" rtlCol="0">
            <a:spAutoFit/>
          </a:bodyPr>
          <a:lstStyle/>
          <a:p>
            <a:r>
              <a:rPr lang="en-US" sz="2800" b="1" dirty="0"/>
              <a:t>04</a:t>
            </a:r>
          </a:p>
          <a:p>
            <a:endParaRPr lang="en-US" dirty="0"/>
          </a:p>
          <a:p>
            <a:r>
              <a:rPr lang="en-US" sz="1200" dirty="0">
                <a:latin typeface="Aptos Display" panose="020B0004020202020204" pitchFamily="34" charset="0"/>
              </a:rPr>
              <a:t>The last step in this program is to display the ticket and finalizing the preparations for the trip by weighing the luggage and choosing the seats just like the real-life boarding procedure .</a:t>
            </a:r>
          </a:p>
        </p:txBody>
      </p:sp>
    </p:spTree>
    <p:extLst>
      <p:ext uri="{BB962C8B-B14F-4D97-AF65-F5344CB8AC3E}">
        <p14:creationId xmlns:p14="http://schemas.microsoft.com/office/powerpoint/2010/main" val="10631552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25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00CE00AB-F354-841A-7401-607F77A6676F}"/>
              </a:ext>
            </a:extLst>
          </p:cNvPr>
          <p:cNvSpPr/>
          <p:nvPr/>
        </p:nvSpPr>
        <p:spPr>
          <a:xfrm>
            <a:off x="6338886" y="3733801"/>
            <a:ext cx="2638425" cy="2428874"/>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4B24D329-0190-6422-AF60-A6C3465909D9}"/>
              </a:ext>
            </a:extLst>
          </p:cNvPr>
          <p:cNvGrpSpPr/>
          <p:nvPr/>
        </p:nvGrpSpPr>
        <p:grpSpPr>
          <a:xfrm>
            <a:off x="-3472094" y="-268276"/>
            <a:ext cx="3287428" cy="7126276"/>
            <a:chOff x="9645366" y="-268275"/>
            <a:chExt cx="3500449" cy="7126275"/>
          </a:xfrm>
        </p:grpSpPr>
        <p:sp>
          <p:nvSpPr>
            <p:cNvPr id="7" name="Rectangle 6">
              <a:extLst>
                <a:ext uri="{FF2B5EF4-FFF2-40B4-BE49-F238E27FC236}">
                  <a16:creationId xmlns:a16="http://schemas.microsoft.com/office/drawing/2014/main" id="{4B4017A6-4A73-DFD7-444F-14F080BBD8C6}"/>
                </a:ext>
              </a:extLst>
            </p:cNvPr>
            <p:cNvSpPr/>
            <p:nvPr/>
          </p:nvSpPr>
          <p:spPr>
            <a:xfrm>
              <a:off x="9645366" y="0"/>
              <a:ext cx="3221372"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i="0" dirty="0">
                <a:solidFill>
                  <a:schemeClr val="bg1"/>
                </a:solidFill>
                <a:effectLst/>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algn="ctr"/>
              <a:endParaRPr lang="en-US" b="1" i="0" dirty="0">
                <a:solidFill>
                  <a:schemeClr val="bg1"/>
                </a:solidFill>
                <a:effectLst/>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algn="ctr"/>
              <a:r>
                <a:rPr lang="en-US" b="1" i="0" dirty="0">
                  <a:solidFill>
                    <a:schemeClr val="bg1"/>
                  </a:solidFill>
                  <a:effectLst/>
                  <a:latin typeface="Arial" panose="020B0604020202020204" pitchFamily="34" charset="0"/>
                  <a:cs typeface="Arial" panose="020B0604020202020204" pitchFamily="34" charset="0"/>
                </a:rPr>
                <a:t>Real-life applications</a:t>
              </a:r>
            </a:p>
            <a:p>
              <a:pPr algn="ctr"/>
              <a:endParaRPr lang="en-US" b="1" dirty="0">
                <a:solidFill>
                  <a:schemeClr val="bg1"/>
                </a:solidFill>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Real-life applications are developed to address specific problems or needs in the real world. They provide solutions that improve efficiency, productivity, or quality of life for individuals, businesses, or society as a whole.</a:t>
              </a: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Real-life applications serve as excellent educational tools. They provide hands-on experience and practical learning opportunities for students and professionals, allowing them to apply theoretical knowledge to real-world situations.</a:t>
              </a:r>
            </a:p>
          </p:txBody>
        </p:sp>
        <p:sp>
          <p:nvSpPr>
            <p:cNvPr id="15" name="TextBox 14">
              <a:extLst>
                <a:ext uri="{FF2B5EF4-FFF2-40B4-BE49-F238E27FC236}">
                  <a16:creationId xmlns:a16="http://schemas.microsoft.com/office/drawing/2014/main" id="{B21425CD-281D-A5D4-F062-DCD6253B9FD5}"/>
                </a:ext>
              </a:extLst>
            </p:cNvPr>
            <p:cNvSpPr txBox="1"/>
            <p:nvPr/>
          </p:nvSpPr>
          <p:spPr>
            <a:xfrm>
              <a:off x="10546926" y="-268275"/>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D</a:t>
              </a:r>
            </a:p>
          </p:txBody>
        </p:sp>
        <p:sp>
          <p:nvSpPr>
            <p:cNvPr id="22" name="Isosceles Triangle 21">
              <a:extLst>
                <a:ext uri="{FF2B5EF4-FFF2-40B4-BE49-F238E27FC236}">
                  <a16:creationId xmlns:a16="http://schemas.microsoft.com/office/drawing/2014/main" id="{437C367A-1856-F9F2-64F7-54A7FB75CA15}"/>
                </a:ext>
              </a:extLst>
            </p:cNvPr>
            <p:cNvSpPr/>
            <p:nvPr/>
          </p:nvSpPr>
          <p:spPr>
            <a:xfrm rot="5400000">
              <a:off x="12749264" y="451380"/>
              <a:ext cx="501542" cy="291560"/>
            </a:xfrm>
            <a:prstGeom prst="triangl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20" name="Group 19">
            <a:extLst>
              <a:ext uri="{FF2B5EF4-FFF2-40B4-BE49-F238E27FC236}">
                <a16:creationId xmlns:a16="http://schemas.microsoft.com/office/drawing/2014/main" id="{B4A6B417-BAF2-07DC-17C0-B9A8C2E8D44D}"/>
              </a:ext>
            </a:extLst>
          </p:cNvPr>
          <p:cNvGrpSpPr/>
          <p:nvPr/>
        </p:nvGrpSpPr>
        <p:grpSpPr>
          <a:xfrm>
            <a:off x="-3623990" y="-268276"/>
            <a:ext cx="3228984" cy="7126275"/>
            <a:chOff x="6442744" y="-268275"/>
            <a:chExt cx="3512932" cy="7126275"/>
          </a:xfrm>
        </p:grpSpPr>
        <p:sp>
          <p:nvSpPr>
            <p:cNvPr id="6" name="Rectangle 5">
              <a:extLst>
                <a:ext uri="{FF2B5EF4-FFF2-40B4-BE49-F238E27FC236}">
                  <a16:creationId xmlns:a16="http://schemas.microsoft.com/office/drawing/2014/main" id="{0A6560FE-2FD2-AFE2-8BD7-B17F6386D113}"/>
                </a:ext>
              </a:extLst>
            </p:cNvPr>
            <p:cNvSpPr/>
            <p:nvPr/>
          </p:nvSpPr>
          <p:spPr>
            <a:xfrm>
              <a:off x="6442744" y="0"/>
              <a:ext cx="3221372"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r>
                <a:rPr lang="en-US" sz="1800" b="1" dirty="0">
                  <a:latin typeface="Arial" panose="020B0604020202020204" pitchFamily="34" charset="0"/>
                  <a:cs typeface="Arial" panose="020B0604020202020204" pitchFamily="34" charset="0"/>
                </a:rPr>
                <a:t>User freedom</a:t>
              </a: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a:solidFill>
                    <a:schemeClr val="bg1"/>
                  </a:solidFill>
                  <a:latin typeface="Univers Condensed" panose="020B0506020202050204" pitchFamily="34" charset="0"/>
                </a:rPr>
                <a:t>User freedom in website creation refers to the ability of users to navigate, interact, and access content without unnecessary restrictions or impediments. </a:t>
              </a:r>
            </a:p>
            <a:p>
              <a:pPr marL="285750" indent="-285750">
                <a:buFont typeface="Arial" panose="020B0604020202020204" pitchFamily="34" charset="0"/>
                <a:buChar char="•"/>
              </a:pPr>
              <a:r>
                <a:rPr lang="en-US" sz="1200" dirty="0">
                  <a:solidFill>
                    <a:schemeClr val="bg1"/>
                  </a:solidFill>
                  <a:latin typeface="Univers Condensed" panose="020B0506020202050204" pitchFamily="34" charset="0"/>
                </a:rPr>
                <a:t>This approach enhances user satisfaction, encourages longer interactions, and often leads to increased user retention</a:t>
              </a:r>
            </a:p>
            <a:p>
              <a:pPr algn="ctr"/>
              <a:endParaRPr lang="en-US" dirty="0">
                <a:latin typeface="Univers Condensed" panose="020B0506020202050204" pitchFamily="34" charset="0"/>
              </a:endParaRPr>
            </a:p>
          </p:txBody>
        </p:sp>
        <p:sp>
          <p:nvSpPr>
            <p:cNvPr id="10" name="Isosceles Triangle 9">
              <a:extLst>
                <a:ext uri="{FF2B5EF4-FFF2-40B4-BE49-F238E27FC236}">
                  <a16:creationId xmlns:a16="http://schemas.microsoft.com/office/drawing/2014/main" id="{EFA69EF7-7545-122B-B74D-DA14A61A9993}"/>
                </a:ext>
              </a:extLst>
            </p:cNvPr>
            <p:cNvSpPr/>
            <p:nvPr/>
          </p:nvSpPr>
          <p:spPr>
            <a:xfrm rot="5400000">
              <a:off x="9559125" y="451380"/>
              <a:ext cx="501542" cy="291560"/>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sp>
          <p:nvSpPr>
            <p:cNvPr id="14" name="TextBox 13">
              <a:extLst>
                <a:ext uri="{FF2B5EF4-FFF2-40B4-BE49-F238E27FC236}">
                  <a16:creationId xmlns:a16="http://schemas.microsoft.com/office/drawing/2014/main" id="{A9BBEA38-A4A6-655F-253D-8539FDD6ADEC}"/>
                </a:ext>
              </a:extLst>
            </p:cNvPr>
            <p:cNvSpPr txBox="1"/>
            <p:nvPr/>
          </p:nvSpPr>
          <p:spPr>
            <a:xfrm>
              <a:off x="7344303" y="-268275"/>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C</a:t>
              </a:r>
            </a:p>
          </p:txBody>
        </p:sp>
      </p:grpSp>
      <p:grpSp>
        <p:nvGrpSpPr>
          <p:cNvPr id="18" name="Group 17">
            <a:extLst>
              <a:ext uri="{FF2B5EF4-FFF2-40B4-BE49-F238E27FC236}">
                <a16:creationId xmlns:a16="http://schemas.microsoft.com/office/drawing/2014/main" id="{2F75CD22-A386-90E9-4BD5-ED83ECA1B0C9}"/>
              </a:ext>
            </a:extLst>
          </p:cNvPr>
          <p:cNvGrpSpPr/>
          <p:nvPr/>
        </p:nvGrpSpPr>
        <p:grpSpPr>
          <a:xfrm>
            <a:off x="-4181301" y="-278762"/>
            <a:ext cx="3563070" cy="7136762"/>
            <a:chOff x="3221372" y="-278762"/>
            <a:chExt cx="3512932" cy="7136762"/>
          </a:xfrm>
        </p:grpSpPr>
        <p:sp>
          <p:nvSpPr>
            <p:cNvPr id="4" name="Rectangle 3">
              <a:extLst>
                <a:ext uri="{FF2B5EF4-FFF2-40B4-BE49-F238E27FC236}">
                  <a16:creationId xmlns:a16="http://schemas.microsoft.com/office/drawing/2014/main" id="{7F28DF8A-789A-6580-CDA7-B51735168A87}"/>
                </a:ext>
              </a:extLst>
            </p:cNvPr>
            <p:cNvSpPr/>
            <p:nvPr/>
          </p:nvSpPr>
          <p:spPr>
            <a:xfrm>
              <a:off x="3221372" y="0"/>
              <a:ext cx="3221372" cy="68580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r>
                <a:rPr lang="en-US" b="1" dirty="0">
                  <a:solidFill>
                    <a:schemeClr val="bg1"/>
                  </a:solidFill>
                  <a:latin typeface="Arial" panose="020B0604020202020204" pitchFamily="34" charset="0"/>
                  <a:cs typeface="Arial" panose="020B0604020202020204" pitchFamily="34" charset="0"/>
                </a:rPr>
                <a:t>Low complexity</a:t>
              </a: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Univers Condensed" panose="020B0506020202050204" pitchFamily="34" charset="0"/>
                </a:rPr>
                <a:t>Low complexity in the context of large-scale programs and data management refers to the simplicity and efficiency of algorithms, structures, and overall design within the system. Keeping complexity low is crucial as systems grow in size and scope.</a:t>
              </a:r>
            </a:p>
            <a:p>
              <a:pPr marL="171450" indent="-171450">
                <a:buFont typeface="Arial" panose="020B0604020202020204" pitchFamily="34" charset="0"/>
                <a:buChar char="•"/>
              </a:pPr>
              <a:r>
                <a:rPr lang="en-US" sz="1200" dirty="0">
                  <a:latin typeface="Univers Condensed" panose="020B0506020202050204" pitchFamily="34" charset="0"/>
                </a:rPr>
                <a:t>Reduced complexity leads to improved maintainability, easier debugging, and better predictability in terms of system behavior.</a:t>
              </a:r>
            </a:p>
            <a:p>
              <a:pPr algn="ctr"/>
              <a:endParaRPr lang="en-US" dirty="0">
                <a:latin typeface="Univers Condensed" panose="020B0506020202050204" pitchFamily="34" charset="0"/>
              </a:endParaRPr>
            </a:p>
          </p:txBody>
        </p:sp>
        <p:sp>
          <p:nvSpPr>
            <p:cNvPr id="9" name="Isosceles Triangle 8">
              <a:extLst>
                <a:ext uri="{FF2B5EF4-FFF2-40B4-BE49-F238E27FC236}">
                  <a16:creationId xmlns:a16="http://schemas.microsoft.com/office/drawing/2014/main" id="{660C19C5-4533-5FF1-A340-CD2E22D7C52D}"/>
                </a:ext>
              </a:extLst>
            </p:cNvPr>
            <p:cNvSpPr/>
            <p:nvPr/>
          </p:nvSpPr>
          <p:spPr>
            <a:xfrm rot="5400000">
              <a:off x="6337753" y="451380"/>
              <a:ext cx="501542" cy="291560"/>
            </a:xfrm>
            <a:prstGeom prst="triangl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sp>
          <p:nvSpPr>
            <p:cNvPr id="13" name="TextBox 12">
              <a:extLst>
                <a:ext uri="{FF2B5EF4-FFF2-40B4-BE49-F238E27FC236}">
                  <a16:creationId xmlns:a16="http://schemas.microsoft.com/office/drawing/2014/main" id="{9E3152C7-DDCA-D667-106A-E2852BAF3169}"/>
                </a:ext>
              </a:extLst>
            </p:cNvPr>
            <p:cNvSpPr txBox="1"/>
            <p:nvPr/>
          </p:nvSpPr>
          <p:spPr>
            <a:xfrm>
              <a:off x="4122931" y="-278762"/>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B</a:t>
              </a:r>
            </a:p>
          </p:txBody>
        </p:sp>
      </p:grpSp>
      <p:grpSp>
        <p:nvGrpSpPr>
          <p:cNvPr id="17" name="Group 16">
            <a:extLst>
              <a:ext uri="{FF2B5EF4-FFF2-40B4-BE49-F238E27FC236}">
                <a16:creationId xmlns:a16="http://schemas.microsoft.com/office/drawing/2014/main" id="{B0AA89F7-F716-CA5B-BF44-7F72F4629508}"/>
              </a:ext>
            </a:extLst>
          </p:cNvPr>
          <p:cNvGrpSpPr/>
          <p:nvPr/>
        </p:nvGrpSpPr>
        <p:grpSpPr>
          <a:xfrm>
            <a:off x="-4086226" y="-278762"/>
            <a:ext cx="3243865" cy="7136762"/>
            <a:chOff x="0" y="-278762"/>
            <a:chExt cx="3512932" cy="7136762"/>
          </a:xfrm>
        </p:grpSpPr>
        <p:sp>
          <p:nvSpPr>
            <p:cNvPr id="5" name="Rectangle 4">
              <a:extLst>
                <a:ext uri="{FF2B5EF4-FFF2-40B4-BE49-F238E27FC236}">
                  <a16:creationId xmlns:a16="http://schemas.microsoft.com/office/drawing/2014/main" id="{AE0775F7-9958-AE98-864C-61B5DA896EC6}"/>
                </a:ext>
              </a:extLst>
            </p:cNvPr>
            <p:cNvSpPr/>
            <p:nvPr/>
          </p:nvSpPr>
          <p:spPr>
            <a:xfrm>
              <a:off x="0" y="0"/>
              <a:ext cx="3221372"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r>
                <a:rPr lang="en-US" b="1" dirty="0">
                  <a:solidFill>
                    <a:schemeClr val="bg1"/>
                  </a:solidFill>
                  <a:latin typeface="Arial" panose="020B0604020202020204" pitchFamily="34" charset="0"/>
                  <a:cs typeface="Arial" panose="020B0604020202020204" pitchFamily="34" charset="0"/>
                </a:rPr>
                <a:t>Clean coding</a:t>
              </a: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sz="1200"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Clean coding refers to the practice of writing code that is easily understandable, readable, and maintainable by other programmers. It emphasizes the use of clear and descriptive variable names, well-structured code layout, proper indentation, and adherence to coding standards and best practices.</a:t>
              </a: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The importance of clean coding in problem-solving lies in its ability to enhance collaboration and knowledge sharing among developers.</a:t>
              </a:r>
            </a:p>
            <a:p>
              <a:pPr algn="ctr"/>
              <a:endParaRPr lang="en-US" sz="1200" dirty="0">
                <a:solidFill>
                  <a:schemeClr val="bg1"/>
                </a:solidFill>
                <a:latin typeface="Arial" panose="020B0604020202020204" pitchFamily="34" charset="0"/>
                <a:cs typeface="Arial" panose="020B0604020202020204" pitchFamily="34" charset="0"/>
              </a:endParaRPr>
            </a:p>
            <a:p>
              <a:pPr algn="ctr"/>
              <a:endParaRPr lang="en-US" dirty="0"/>
            </a:p>
          </p:txBody>
        </p:sp>
        <p:sp>
          <p:nvSpPr>
            <p:cNvPr id="8" name="Isosceles Triangle 7">
              <a:extLst>
                <a:ext uri="{FF2B5EF4-FFF2-40B4-BE49-F238E27FC236}">
                  <a16:creationId xmlns:a16="http://schemas.microsoft.com/office/drawing/2014/main" id="{05DCC773-8B18-80AF-DF78-C60A27D89BBE}"/>
                </a:ext>
              </a:extLst>
            </p:cNvPr>
            <p:cNvSpPr/>
            <p:nvPr/>
          </p:nvSpPr>
          <p:spPr>
            <a:xfrm rot="5400000">
              <a:off x="3116381" y="451380"/>
              <a:ext cx="501542" cy="291560"/>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sp>
          <p:nvSpPr>
            <p:cNvPr id="11" name="TextBox 10">
              <a:extLst>
                <a:ext uri="{FF2B5EF4-FFF2-40B4-BE49-F238E27FC236}">
                  <a16:creationId xmlns:a16="http://schemas.microsoft.com/office/drawing/2014/main" id="{2E8FC814-C445-C8AF-39C1-56F9FBFEB991}"/>
                </a:ext>
              </a:extLst>
            </p:cNvPr>
            <p:cNvSpPr txBox="1"/>
            <p:nvPr/>
          </p:nvSpPr>
          <p:spPr>
            <a:xfrm>
              <a:off x="901559" y="-278762"/>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A</a:t>
              </a:r>
            </a:p>
          </p:txBody>
        </p:sp>
      </p:grpSp>
      <p:sp>
        <p:nvSpPr>
          <p:cNvPr id="2" name="TextBox 1">
            <a:extLst>
              <a:ext uri="{FF2B5EF4-FFF2-40B4-BE49-F238E27FC236}">
                <a16:creationId xmlns:a16="http://schemas.microsoft.com/office/drawing/2014/main" id="{719BF938-9701-4A72-7E0F-64E37A9C987A}"/>
              </a:ext>
            </a:extLst>
          </p:cNvPr>
          <p:cNvSpPr txBox="1"/>
          <p:nvPr/>
        </p:nvSpPr>
        <p:spPr>
          <a:xfrm>
            <a:off x="2381250" y="695325"/>
            <a:ext cx="7143750" cy="707886"/>
          </a:xfrm>
          <a:prstGeom prst="rect">
            <a:avLst/>
          </a:prstGeom>
          <a:noFill/>
        </p:spPr>
        <p:txBody>
          <a:bodyPr wrap="square" rtlCol="0">
            <a:spAutoFit/>
          </a:bodyPr>
          <a:lstStyle/>
          <a:p>
            <a:r>
              <a:rPr lang="en-US" sz="4000" b="1" dirty="0">
                <a:solidFill>
                  <a:schemeClr val="bg1"/>
                </a:solidFill>
                <a:latin typeface="Univers Condensed" panose="020B0506020202050204" pitchFamily="34" charset="0"/>
              </a:rPr>
              <a:t>Program usage</a:t>
            </a:r>
          </a:p>
        </p:txBody>
      </p:sp>
      <p:sp>
        <p:nvSpPr>
          <p:cNvPr id="3" name="TextBox 2">
            <a:extLst>
              <a:ext uri="{FF2B5EF4-FFF2-40B4-BE49-F238E27FC236}">
                <a16:creationId xmlns:a16="http://schemas.microsoft.com/office/drawing/2014/main" id="{8F873512-4A7D-E3E0-C1C2-69CB37333955}"/>
              </a:ext>
            </a:extLst>
          </p:cNvPr>
          <p:cNvSpPr txBox="1"/>
          <p:nvPr/>
        </p:nvSpPr>
        <p:spPr>
          <a:xfrm>
            <a:off x="1062038" y="3819525"/>
            <a:ext cx="2490788" cy="1723549"/>
          </a:xfrm>
          <a:prstGeom prst="rect">
            <a:avLst/>
          </a:prstGeom>
          <a:noFill/>
        </p:spPr>
        <p:txBody>
          <a:bodyPr wrap="square" rtlCol="0">
            <a:spAutoFit/>
          </a:bodyPr>
          <a:lstStyle/>
          <a:p>
            <a:r>
              <a:rPr lang="en-US" sz="2800" b="1" dirty="0">
                <a:solidFill>
                  <a:schemeClr val="bg1"/>
                </a:solidFill>
              </a:rPr>
              <a:t>01</a:t>
            </a:r>
          </a:p>
          <a:p>
            <a:endParaRPr lang="en-US" dirty="0">
              <a:solidFill>
                <a:schemeClr val="bg1"/>
              </a:solidFill>
            </a:endParaRPr>
          </a:p>
          <a:p>
            <a:r>
              <a:rPr lang="en-US" sz="1200" dirty="0">
                <a:solidFill>
                  <a:schemeClr val="bg1"/>
                </a:solidFill>
                <a:latin typeface="Aptos Display" panose="020B0004020202020204" pitchFamily="34" charset="0"/>
              </a:rPr>
              <a:t>The first part of this program is the user choosing what is his goal from surfing through this program, he will choose either to filter his result or not. </a:t>
            </a:r>
          </a:p>
        </p:txBody>
      </p:sp>
      <p:sp>
        <p:nvSpPr>
          <p:cNvPr id="12" name="TextBox 11">
            <a:extLst>
              <a:ext uri="{FF2B5EF4-FFF2-40B4-BE49-F238E27FC236}">
                <a16:creationId xmlns:a16="http://schemas.microsoft.com/office/drawing/2014/main" id="{E9FEC64B-4A97-492B-1BA4-222C069ADA67}"/>
              </a:ext>
            </a:extLst>
          </p:cNvPr>
          <p:cNvSpPr txBox="1"/>
          <p:nvPr/>
        </p:nvSpPr>
        <p:spPr>
          <a:xfrm>
            <a:off x="3700462" y="3819525"/>
            <a:ext cx="2638425" cy="1908215"/>
          </a:xfrm>
          <a:prstGeom prst="rect">
            <a:avLst/>
          </a:prstGeom>
          <a:noFill/>
        </p:spPr>
        <p:txBody>
          <a:bodyPr wrap="square" rtlCol="0">
            <a:spAutoFit/>
          </a:bodyPr>
          <a:lstStyle/>
          <a:p>
            <a:r>
              <a:rPr lang="en-US" sz="2800" b="1" dirty="0">
                <a:solidFill>
                  <a:schemeClr val="bg1"/>
                </a:solidFill>
              </a:rPr>
              <a:t>02</a:t>
            </a:r>
          </a:p>
          <a:p>
            <a:endParaRPr lang="en-US" dirty="0">
              <a:solidFill>
                <a:schemeClr val="bg1"/>
              </a:solidFill>
            </a:endParaRPr>
          </a:p>
          <a:p>
            <a:r>
              <a:rPr lang="en-US" sz="1200" dirty="0">
                <a:solidFill>
                  <a:schemeClr val="bg1"/>
                </a:solidFill>
                <a:latin typeface="Aptos Display" panose="020B0004020202020204" pitchFamily="34" charset="0"/>
              </a:rPr>
              <a:t>The user must choose and decide between different criteria , he can choose to customize multiple aspects of his flight, or he could choose to leave some options unchanged as they will take their original default value.</a:t>
            </a:r>
          </a:p>
        </p:txBody>
      </p:sp>
      <p:sp>
        <p:nvSpPr>
          <p:cNvPr id="16" name="TextBox 15">
            <a:extLst>
              <a:ext uri="{FF2B5EF4-FFF2-40B4-BE49-F238E27FC236}">
                <a16:creationId xmlns:a16="http://schemas.microsoft.com/office/drawing/2014/main" id="{164408E0-E350-C70D-ADB1-6064C5A0E95D}"/>
              </a:ext>
            </a:extLst>
          </p:cNvPr>
          <p:cNvSpPr txBox="1"/>
          <p:nvPr/>
        </p:nvSpPr>
        <p:spPr>
          <a:xfrm>
            <a:off x="6338887" y="3819525"/>
            <a:ext cx="2638425" cy="2092881"/>
          </a:xfrm>
          <a:prstGeom prst="rect">
            <a:avLst/>
          </a:prstGeom>
          <a:noFill/>
        </p:spPr>
        <p:txBody>
          <a:bodyPr wrap="square" rtlCol="0">
            <a:spAutoFit/>
          </a:bodyPr>
          <a:lstStyle/>
          <a:p>
            <a:r>
              <a:rPr lang="en-US" sz="2800" b="1" dirty="0"/>
              <a:t>03</a:t>
            </a:r>
          </a:p>
          <a:p>
            <a:endParaRPr lang="en-US" dirty="0"/>
          </a:p>
          <a:p>
            <a:r>
              <a:rPr lang="en-US" sz="1200" dirty="0">
                <a:latin typeface="Aptos Display" panose="020B0004020202020204" pitchFamily="34" charset="0"/>
              </a:rPr>
              <a:t>Many flights options will flow directly to his screen (either filtered or not), he will have to choose between these flight ,</a:t>
            </a:r>
          </a:p>
          <a:p>
            <a:r>
              <a:rPr lang="en-US" sz="1200" dirty="0">
                <a:latin typeface="Aptos Display" panose="020B0004020202020204" pitchFamily="34" charset="0"/>
              </a:rPr>
              <a:t>One of the reliable sides of our program is that we can choose how much flight options and how many trips do we want to display.</a:t>
            </a:r>
          </a:p>
        </p:txBody>
      </p:sp>
      <p:sp>
        <p:nvSpPr>
          <p:cNvPr id="19" name="TextBox 18">
            <a:extLst>
              <a:ext uri="{FF2B5EF4-FFF2-40B4-BE49-F238E27FC236}">
                <a16:creationId xmlns:a16="http://schemas.microsoft.com/office/drawing/2014/main" id="{6CC31763-80B5-A718-7526-3AAF8DE88741}"/>
              </a:ext>
            </a:extLst>
          </p:cNvPr>
          <p:cNvSpPr txBox="1"/>
          <p:nvPr/>
        </p:nvSpPr>
        <p:spPr>
          <a:xfrm>
            <a:off x="8977312" y="3819525"/>
            <a:ext cx="2638425" cy="1723549"/>
          </a:xfrm>
          <a:prstGeom prst="rect">
            <a:avLst/>
          </a:prstGeom>
          <a:noFill/>
        </p:spPr>
        <p:txBody>
          <a:bodyPr wrap="square" rtlCol="0">
            <a:spAutoFit/>
          </a:bodyPr>
          <a:lstStyle/>
          <a:p>
            <a:r>
              <a:rPr lang="en-US" sz="2800" b="1" dirty="0"/>
              <a:t>04</a:t>
            </a:r>
          </a:p>
          <a:p>
            <a:endParaRPr lang="en-US" dirty="0"/>
          </a:p>
          <a:p>
            <a:r>
              <a:rPr lang="en-US" sz="1200" dirty="0">
                <a:latin typeface="Aptos Display" panose="020B0004020202020204" pitchFamily="34" charset="0"/>
              </a:rPr>
              <a:t>The last step in this program is to display the ticket and finalizing the preparations for the trip by weighing the luggage and choosing the seats just like the real-life boarding procedure .</a:t>
            </a:r>
          </a:p>
        </p:txBody>
      </p:sp>
    </p:spTree>
    <p:extLst>
      <p:ext uri="{BB962C8B-B14F-4D97-AF65-F5344CB8AC3E}">
        <p14:creationId xmlns:p14="http://schemas.microsoft.com/office/powerpoint/2010/main" val="9246943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25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00CE00AB-F354-841A-7401-607F77A6676F}"/>
              </a:ext>
            </a:extLst>
          </p:cNvPr>
          <p:cNvSpPr/>
          <p:nvPr/>
        </p:nvSpPr>
        <p:spPr>
          <a:xfrm>
            <a:off x="8977311" y="3651528"/>
            <a:ext cx="2638425" cy="2428874"/>
          </a:xfrm>
          <a:prstGeom prst="round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4B24D329-0190-6422-AF60-A6C3465909D9}"/>
              </a:ext>
            </a:extLst>
          </p:cNvPr>
          <p:cNvGrpSpPr/>
          <p:nvPr/>
        </p:nvGrpSpPr>
        <p:grpSpPr>
          <a:xfrm>
            <a:off x="-3472094" y="-268276"/>
            <a:ext cx="3287428" cy="7126276"/>
            <a:chOff x="9645366" y="-268275"/>
            <a:chExt cx="3500449" cy="7126275"/>
          </a:xfrm>
        </p:grpSpPr>
        <p:sp>
          <p:nvSpPr>
            <p:cNvPr id="7" name="Rectangle 6">
              <a:extLst>
                <a:ext uri="{FF2B5EF4-FFF2-40B4-BE49-F238E27FC236}">
                  <a16:creationId xmlns:a16="http://schemas.microsoft.com/office/drawing/2014/main" id="{4B4017A6-4A73-DFD7-444F-14F080BBD8C6}"/>
                </a:ext>
              </a:extLst>
            </p:cNvPr>
            <p:cNvSpPr/>
            <p:nvPr/>
          </p:nvSpPr>
          <p:spPr>
            <a:xfrm>
              <a:off x="9645366" y="0"/>
              <a:ext cx="3221372" cy="6858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i="0" dirty="0">
                <a:solidFill>
                  <a:schemeClr val="bg1"/>
                </a:solidFill>
                <a:effectLst/>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algn="ctr"/>
              <a:endParaRPr lang="en-US" b="1" i="0" dirty="0">
                <a:solidFill>
                  <a:schemeClr val="bg1"/>
                </a:solidFill>
                <a:effectLst/>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algn="ctr"/>
              <a:r>
                <a:rPr lang="en-US" b="1" i="0" dirty="0">
                  <a:solidFill>
                    <a:schemeClr val="bg1"/>
                  </a:solidFill>
                  <a:effectLst/>
                  <a:latin typeface="Arial" panose="020B0604020202020204" pitchFamily="34" charset="0"/>
                  <a:cs typeface="Arial" panose="020B0604020202020204" pitchFamily="34" charset="0"/>
                </a:rPr>
                <a:t>Real-life applications</a:t>
              </a:r>
            </a:p>
            <a:p>
              <a:pPr algn="ctr"/>
              <a:endParaRPr lang="en-US" b="1" dirty="0">
                <a:solidFill>
                  <a:schemeClr val="bg1"/>
                </a:solidFill>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algn="ctr"/>
              <a:endParaRPr lang="en-US" b="1"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Real-life applications are developed to address specific problems or needs in the real world. They provide solutions that improve efficiency, productivity, or quality of life for individuals, businesses, or society as a whole.</a:t>
              </a: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Real-life applications serve as excellent educational tools. They provide hands-on experience and practical learning opportunities for students and professionals, allowing them to apply theoretical knowledge to real-world situations.</a:t>
              </a:r>
            </a:p>
          </p:txBody>
        </p:sp>
        <p:sp>
          <p:nvSpPr>
            <p:cNvPr id="15" name="TextBox 14">
              <a:extLst>
                <a:ext uri="{FF2B5EF4-FFF2-40B4-BE49-F238E27FC236}">
                  <a16:creationId xmlns:a16="http://schemas.microsoft.com/office/drawing/2014/main" id="{B21425CD-281D-A5D4-F062-DCD6253B9FD5}"/>
                </a:ext>
              </a:extLst>
            </p:cNvPr>
            <p:cNvSpPr txBox="1"/>
            <p:nvPr/>
          </p:nvSpPr>
          <p:spPr>
            <a:xfrm>
              <a:off x="10546926" y="-268275"/>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D</a:t>
              </a:r>
            </a:p>
          </p:txBody>
        </p:sp>
        <p:sp>
          <p:nvSpPr>
            <p:cNvPr id="22" name="Isosceles Triangle 21">
              <a:extLst>
                <a:ext uri="{FF2B5EF4-FFF2-40B4-BE49-F238E27FC236}">
                  <a16:creationId xmlns:a16="http://schemas.microsoft.com/office/drawing/2014/main" id="{437C367A-1856-F9F2-64F7-54A7FB75CA15}"/>
                </a:ext>
              </a:extLst>
            </p:cNvPr>
            <p:cNvSpPr/>
            <p:nvPr/>
          </p:nvSpPr>
          <p:spPr>
            <a:xfrm rot="5400000">
              <a:off x="12749264" y="451380"/>
              <a:ext cx="501542" cy="291560"/>
            </a:xfrm>
            <a:prstGeom prst="triangl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grpSp>
      <p:grpSp>
        <p:nvGrpSpPr>
          <p:cNvPr id="20" name="Group 19">
            <a:extLst>
              <a:ext uri="{FF2B5EF4-FFF2-40B4-BE49-F238E27FC236}">
                <a16:creationId xmlns:a16="http://schemas.microsoft.com/office/drawing/2014/main" id="{B4A6B417-BAF2-07DC-17C0-B9A8C2E8D44D}"/>
              </a:ext>
            </a:extLst>
          </p:cNvPr>
          <p:cNvGrpSpPr/>
          <p:nvPr/>
        </p:nvGrpSpPr>
        <p:grpSpPr>
          <a:xfrm>
            <a:off x="-3623990" y="-268276"/>
            <a:ext cx="3228984" cy="7126275"/>
            <a:chOff x="6442744" y="-268275"/>
            <a:chExt cx="3512932" cy="7126275"/>
          </a:xfrm>
        </p:grpSpPr>
        <p:sp>
          <p:nvSpPr>
            <p:cNvPr id="6" name="Rectangle 5">
              <a:extLst>
                <a:ext uri="{FF2B5EF4-FFF2-40B4-BE49-F238E27FC236}">
                  <a16:creationId xmlns:a16="http://schemas.microsoft.com/office/drawing/2014/main" id="{0A6560FE-2FD2-AFE2-8BD7-B17F6386D113}"/>
                </a:ext>
              </a:extLst>
            </p:cNvPr>
            <p:cNvSpPr/>
            <p:nvPr/>
          </p:nvSpPr>
          <p:spPr>
            <a:xfrm>
              <a:off x="6442744" y="0"/>
              <a:ext cx="3221372" cy="6858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r>
                <a:rPr lang="en-US" sz="1800" b="1" dirty="0">
                  <a:latin typeface="Arial" panose="020B0604020202020204" pitchFamily="34" charset="0"/>
                  <a:cs typeface="Arial" panose="020B0604020202020204" pitchFamily="34" charset="0"/>
                </a:rPr>
                <a:t>User freedom</a:t>
              </a: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a:solidFill>
                    <a:schemeClr val="bg1"/>
                  </a:solidFill>
                  <a:latin typeface="Univers Condensed" panose="020B0506020202050204" pitchFamily="34" charset="0"/>
                </a:rPr>
                <a:t>User freedom in website creation refers to the ability of users to navigate, interact, and access content without unnecessary restrictions or impediments. </a:t>
              </a:r>
            </a:p>
            <a:p>
              <a:pPr marL="285750" indent="-285750">
                <a:buFont typeface="Arial" panose="020B0604020202020204" pitchFamily="34" charset="0"/>
                <a:buChar char="•"/>
              </a:pPr>
              <a:r>
                <a:rPr lang="en-US" sz="1200" dirty="0">
                  <a:solidFill>
                    <a:schemeClr val="bg1"/>
                  </a:solidFill>
                  <a:latin typeface="Univers Condensed" panose="020B0506020202050204" pitchFamily="34" charset="0"/>
                </a:rPr>
                <a:t>This approach enhances user satisfaction, encourages longer interactions, and often leads to increased user retention</a:t>
              </a:r>
            </a:p>
            <a:p>
              <a:pPr algn="ctr"/>
              <a:endParaRPr lang="en-US" dirty="0">
                <a:latin typeface="Univers Condensed" panose="020B0506020202050204" pitchFamily="34" charset="0"/>
              </a:endParaRPr>
            </a:p>
          </p:txBody>
        </p:sp>
        <p:sp>
          <p:nvSpPr>
            <p:cNvPr id="10" name="Isosceles Triangle 9">
              <a:extLst>
                <a:ext uri="{FF2B5EF4-FFF2-40B4-BE49-F238E27FC236}">
                  <a16:creationId xmlns:a16="http://schemas.microsoft.com/office/drawing/2014/main" id="{EFA69EF7-7545-122B-B74D-DA14A61A9993}"/>
                </a:ext>
              </a:extLst>
            </p:cNvPr>
            <p:cNvSpPr/>
            <p:nvPr/>
          </p:nvSpPr>
          <p:spPr>
            <a:xfrm rot="5400000">
              <a:off x="9559125" y="451380"/>
              <a:ext cx="501542" cy="291560"/>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sp>
          <p:nvSpPr>
            <p:cNvPr id="14" name="TextBox 13">
              <a:extLst>
                <a:ext uri="{FF2B5EF4-FFF2-40B4-BE49-F238E27FC236}">
                  <a16:creationId xmlns:a16="http://schemas.microsoft.com/office/drawing/2014/main" id="{A9BBEA38-A4A6-655F-253D-8539FDD6ADEC}"/>
                </a:ext>
              </a:extLst>
            </p:cNvPr>
            <p:cNvSpPr txBox="1"/>
            <p:nvPr/>
          </p:nvSpPr>
          <p:spPr>
            <a:xfrm>
              <a:off x="7344303" y="-268275"/>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C</a:t>
              </a:r>
            </a:p>
          </p:txBody>
        </p:sp>
      </p:grpSp>
      <p:grpSp>
        <p:nvGrpSpPr>
          <p:cNvPr id="18" name="Group 17">
            <a:extLst>
              <a:ext uri="{FF2B5EF4-FFF2-40B4-BE49-F238E27FC236}">
                <a16:creationId xmlns:a16="http://schemas.microsoft.com/office/drawing/2014/main" id="{2F75CD22-A386-90E9-4BD5-ED83ECA1B0C9}"/>
              </a:ext>
            </a:extLst>
          </p:cNvPr>
          <p:cNvGrpSpPr/>
          <p:nvPr/>
        </p:nvGrpSpPr>
        <p:grpSpPr>
          <a:xfrm>
            <a:off x="-4181301" y="-278762"/>
            <a:ext cx="3563070" cy="7136762"/>
            <a:chOff x="3221372" y="-278762"/>
            <a:chExt cx="3512932" cy="7136762"/>
          </a:xfrm>
        </p:grpSpPr>
        <p:sp>
          <p:nvSpPr>
            <p:cNvPr id="4" name="Rectangle 3">
              <a:extLst>
                <a:ext uri="{FF2B5EF4-FFF2-40B4-BE49-F238E27FC236}">
                  <a16:creationId xmlns:a16="http://schemas.microsoft.com/office/drawing/2014/main" id="{7F28DF8A-789A-6580-CDA7-B51735168A87}"/>
                </a:ext>
              </a:extLst>
            </p:cNvPr>
            <p:cNvSpPr/>
            <p:nvPr/>
          </p:nvSpPr>
          <p:spPr>
            <a:xfrm>
              <a:off x="3221372" y="0"/>
              <a:ext cx="3221372" cy="68580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r>
                <a:rPr lang="en-US" b="1" dirty="0">
                  <a:solidFill>
                    <a:schemeClr val="bg1"/>
                  </a:solidFill>
                  <a:latin typeface="Arial" panose="020B0604020202020204" pitchFamily="34" charset="0"/>
                  <a:cs typeface="Arial" panose="020B0604020202020204" pitchFamily="34" charset="0"/>
                </a:rPr>
                <a:t>Low complexity</a:t>
              </a: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Univers Condensed" panose="020B0506020202050204" pitchFamily="34" charset="0"/>
                </a:rPr>
                <a:t>Low complexity in the context of large-scale programs and data management refers to the simplicity and efficiency of algorithms, structures, and overall design within the system. Keeping complexity low is crucial as systems grow in size and scope.</a:t>
              </a:r>
            </a:p>
            <a:p>
              <a:pPr marL="171450" indent="-171450">
                <a:buFont typeface="Arial" panose="020B0604020202020204" pitchFamily="34" charset="0"/>
                <a:buChar char="•"/>
              </a:pPr>
              <a:r>
                <a:rPr lang="en-US" sz="1200" dirty="0">
                  <a:latin typeface="Univers Condensed" panose="020B0506020202050204" pitchFamily="34" charset="0"/>
                </a:rPr>
                <a:t>Reduced complexity leads to improved maintainability, easier debugging, and better predictability in terms of system behavior.</a:t>
              </a:r>
            </a:p>
            <a:p>
              <a:pPr algn="ctr"/>
              <a:endParaRPr lang="en-US" dirty="0">
                <a:latin typeface="Univers Condensed" panose="020B0506020202050204" pitchFamily="34" charset="0"/>
              </a:endParaRPr>
            </a:p>
          </p:txBody>
        </p:sp>
        <p:sp>
          <p:nvSpPr>
            <p:cNvPr id="9" name="Isosceles Triangle 8">
              <a:extLst>
                <a:ext uri="{FF2B5EF4-FFF2-40B4-BE49-F238E27FC236}">
                  <a16:creationId xmlns:a16="http://schemas.microsoft.com/office/drawing/2014/main" id="{660C19C5-4533-5FF1-A340-CD2E22D7C52D}"/>
                </a:ext>
              </a:extLst>
            </p:cNvPr>
            <p:cNvSpPr/>
            <p:nvPr/>
          </p:nvSpPr>
          <p:spPr>
            <a:xfrm rot="5400000">
              <a:off x="6337753" y="451380"/>
              <a:ext cx="501542" cy="291560"/>
            </a:xfrm>
            <a:prstGeom prst="triangl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sp>
          <p:nvSpPr>
            <p:cNvPr id="13" name="TextBox 12">
              <a:extLst>
                <a:ext uri="{FF2B5EF4-FFF2-40B4-BE49-F238E27FC236}">
                  <a16:creationId xmlns:a16="http://schemas.microsoft.com/office/drawing/2014/main" id="{9E3152C7-DDCA-D667-106A-E2852BAF3169}"/>
                </a:ext>
              </a:extLst>
            </p:cNvPr>
            <p:cNvSpPr txBox="1"/>
            <p:nvPr/>
          </p:nvSpPr>
          <p:spPr>
            <a:xfrm>
              <a:off x="4122931" y="-278762"/>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B</a:t>
              </a:r>
            </a:p>
          </p:txBody>
        </p:sp>
      </p:grpSp>
      <p:grpSp>
        <p:nvGrpSpPr>
          <p:cNvPr id="17" name="Group 16">
            <a:extLst>
              <a:ext uri="{FF2B5EF4-FFF2-40B4-BE49-F238E27FC236}">
                <a16:creationId xmlns:a16="http://schemas.microsoft.com/office/drawing/2014/main" id="{B0AA89F7-F716-CA5B-BF44-7F72F4629508}"/>
              </a:ext>
            </a:extLst>
          </p:cNvPr>
          <p:cNvGrpSpPr/>
          <p:nvPr/>
        </p:nvGrpSpPr>
        <p:grpSpPr>
          <a:xfrm>
            <a:off x="-4086226" y="-278762"/>
            <a:ext cx="3243865" cy="7136762"/>
            <a:chOff x="0" y="-278762"/>
            <a:chExt cx="3512932" cy="7136762"/>
          </a:xfrm>
        </p:grpSpPr>
        <p:sp>
          <p:nvSpPr>
            <p:cNvPr id="5" name="Rectangle 4">
              <a:extLst>
                <a:ext uri="{FF2B5EF4-FFF2-40B4-BE49-F238E27FC236}">
                  <a16:creationId xmlns:a16="http://schemas.microsoft.com/office/drawing/2014/main" id="{AE0775F7-9958-AE98-864C-61B5DA896EC6}"/>
                </a:ext>
              </a:extLst>
            </p:cNvPr>
            <p:cNvSpPr/>
            <p:nvPr/>
          </p:nvSpPr>
          <p:spPr>
            <a:xfrm>
              <a:off x="0" y="0"/>
              <a:ext cx="3221372" cy="68580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r>
                <a:rPr lang="en-US" b="1" dirty="0">
                  <a:solidFill>
                    <a:schemeClr val="bg1"/>
                  </a:solidFill>
                  <a:latin typeface="Arial" panose="020B0604020202020204" pitchFamily="34" charset="0"/>
                  <a:cs typeface="Arial" panose="020B0604020202020204" pitchFamily="34" charset="0"/>
                </a:rPr>
                <a:t>Clean coding</a:t>
              </a: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dirty="0">
                <a:solidFill>
                  <a:schemeClr val="bg1"/>
                </a:solidFill>
                <a:latin typeface="Arial" panose="020B0604020202020204" pitchFamily="34" charset="0"/>
                <a:cs typeface="Arial" panose="020B0604020202020204" pitchFamily="34" charset="0"/>
              </a:endParaRPr>
            </a:p>
            <a:p>
              <a:pPr algn="ctr"/>
              <a:endParaRPr lang="en-US" sz="1200"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Clean coding refers to the practice of writing code that is easily understandable, readable, and maintainable by other programmers. It emphasizes the use of clear and descriptive variable names, well-structured code layout, proper indentation, and adherence to coding standards and best practices.</a:t>
              </a:r>
            </a:p>
            <a:p>
              <a:pPr marL="171450" indent="-171450">
                <a:buFont typeface="Arial" panose="020B0604020202020204" pitchFamily="34" charset="0"/>
                <a:buChar char="•"/>
              </a:pPr>
              <a:r>
                <a:rPr lang="en-US" sz="1200" dirty="0">
                  <a:solidFill>
                    <a:schemeClr val="bg1"/>
                  </a:solidFill>
                  <a:latin typeface="Univers Condensed" panose="020B0506020202050204" pitchFamily="34" charset="0"/>
                  <a:cs typeface="Arial" panose="020B0604020202020204" pitchFamily="34" charset="0"/>
                </a:rPr>
                <a:t>The importance of clean coding in problem-solving lies in its ability to enhance collaboration and knowledge sharing among developers.</a:t>
              </a:r>
            </a:p>
            <a:p>
              <a:pPr algn="ctr"/>
              <a:endParaRPr lang="en-US" sz="1200" dirty="0">
                <a:solidFill>
                  <a:schemeClr val="bg1"/>
                </a:solidFill>
                <a:latin typeface="Arial" panose="020B0604020202020204" pitchFamily="34" charset="0"/>
                <a:cs typeface="Arial" panose="020B0604020202020204" pitchFamily="34" charset="0"/>
              </a:endParaRPr>
            </a:p>
            <a:p>
              <a:pPr algn="ctr"/>
              <a:endParaRPr lang="en-US" dirty="0"/>
            </a:p>
          </p:txBody>
        </p:sp>
        <p:sp>
          <p:nvSpPr>
            <p:cNvPr id="8" name="Isosceles Triangle 7">
              <a:extLst>
                <a:ext uri="{FF2B5EF4-FFF2-40B4-BE49-F238E27FC236}">
                  <a16:creationId xmlns:a16="http://schemas.microsoft.com/office/drawing/2014/main" id="{05DCC773-8B18-80AF-DF78-C60A27D89BBE}"/>
                </a:ext>
              </a:extLst>
            </p:cNvPr>
            <p:cNvSpPr/>
            <p:nvPr/>
          </p:nvSpPr>
          <p:spPr>
            <a:xfrm rot="5400000">
              <a:off x="3116381" y="451380"/>
              <a:ext cx="501542" cy="291560"/>
            </a:xfrm>
            <a:prstGeom prst="triangle">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Univers Condensed" panose="020B0506020202050204" pitchFamily="34" charset="0"/>
              </a:endParaRPr>
            </a:p>
          </p:txBody>
        </p:sp>
        <p:sp>
          <p:nvSpPr>
            <p:cNvPr id="11" name="TextBox 10">
              <a:extLst>
                <a:ext uri="{FF2B5EF4-FFF2-40B4-BE49-F238E27FC236}">
                  <a16:creationId xmlns:a16="http://schemas.microsoft.com/office/drawing/2014/main" id="{2E8FC814-C445-C8AF-39C1-56F9FBFEB991}"/>
                </a:ext>
              </a:extLst>
            </p:cNvPr>
            <p:cNvSpPr txBox="1"/>
            <p:nvPr/>
          </p:nvSpPr>
          <p:spPr>
            <a:xfrm>
              <a:off x="901559" y="-278762"/>
              <a:ext cx="1418253" cy="2677656"/>
            </a:xfrm>
            <a:prstGeom prst="rect">
              <a:avLst/>
            </a:prstGeom>
            <a:noFill/>
          </p:spPr>
          <p:txBody>
            <a:bodyPr wrap="square" rtlCol="0">
              <a:spAutoFit/>
            </a:bodyPr>
            <a:lstStyle/>
            <a:p>
              <a:r>
                <a:rPr lang="en-US" dirty="0">
                  <a:solidFill>
                    <a:schemeClr val="bg1"/>
                  </a:solidFill>
                  <a:latin typeface="Univers Condensed" panose="020B0506020202050204" pitchFamily="34" charset="0"/>
                </a:rPr>
                <a:t>           </a:t>
              </a:r>
              <a:r>
                <a:rPr lang="en-US" sz="15000" dirty="0">
                  <a:solidFill>
                    <a:schemeClr val="bg1"/>
                  </a:solidFill>
                  <a:latin typeface="Univers Condensed" panose="020B0506020202050204" pitchFamily="34" charset="0"/>
                </a:rPr>
                <a:t>A</a:t>
              </a:r>
            </a:p>
          </p:txBody>
        </p:sp>
      </p:grpSp>
      <p:sp>
        <p:nvSpPr>
          <p:cNvPr id="2" name="TextBox 1">
            <a:extLst>
              <a:ext uri="{FF2B5EF4-FFF2-40B4-BE49-F238E27FC236}">
                <a16:creationId xmlns:a16="http://schemas.microsoft.com/office/drawing/2014/main" id="{719BF938-9701-4A72-7E0F-64E37A9C987A}"/>
              </a:ext>
            </a:extLst>
          </p:cNvPr>
          <p:cNvSpPr txBox="1"/>
          <p:nvPr/>
        </p:nvSpPr>
        <p:spPr>
          <a:xfrm>
            <a:off x="2381250" y="695325"/>
            <a:ext cx="7143750" cy="707886"/>
          </a:xfrm>
          <a:prstGeom prst="rect">
            <a:avLst/>
          </a:prstGeom>
          <a:noFill/>
        </p:spPr>
        <p:txBody>
          <a:bodyPr wrap="square" rtlCol="0">
            <a:spAutoFit/>
          </a:bodyPr>
          <a:lstStyle/>
          <a:p>
            <a:r>
              <a:rPr lang="en-US" sz="4000" b="1" dirty="0">
                <a:solidFill>
                  <a:schemeClr val="bg1"/>
                </a:solidFill>
                <a:latin typeface="Univers Condensed" panose="020B0506020202050204" pitchFamily="34" charset="0"/>
              </a:rPr>
              <a:t>Program usage</a:t>
            </a:r>
          </a:p>
        </p:txBody>
      </p:sp>
      <p:sp>
        <p:nvSpPr>
          <p:cNvPr id="3" name="TextBox 2">
            <a:extLst>
              <a:ext uri="{FF2B5EF4-FFF2-40B4-BE49-F238E27FC236}">
                <a16:creationId xmlns:a16="http://schemas.microsoft.com/office/drawing/2014/main" id="{8F873512-4A7D-E3E0-C1C2-69CB37333955}"/>
              </a:ext>
            </a:extLst>
          </p:cNvPr>
          <p:cNvSpPr txBox="1"/>
          <p:nvPr/>
        </p:nvSpPr>
        <p:spPr>
          <a:xfrm>
            <a:off x="1062038" y="3819525"/>
            <a:ext cx="2490788" cy="1723549"/>
          </a:xfrm>
          <a:prstGeom prst="rect">
            <a:avLst/>
          </a:prstGeom>
          <a:noFill/>
        </p:spPr>
        <p:txBody>
          <a:bodyPr wrap="square" rtlCol="0">
            <a:spAutoFit/>
          </a:bodyPr>
          <a:lstStyle/>
          <a:p>
            <a:r>
              <a:rPr lang="en-US" sz="2800" b="1" dirty="0">
                <a:solidFill>
                  <a:schemeClr val="bg1"/>
                </a:solidFill>
              </a:rPr>
              <a:t>01</a:t>
            </a:r>
          </a:p>
          <a:p>
            <a:endParaRPr lang="en-US" dirty="0">
              <a:solidFill>
                <a:schemeClr val="bg1"/>
              </a:solidFill>
            </a:endParaRPr>
          </a:p>
          <a:p>
            <a:r>
              <a:rPr lang="en-US" sz="1200" dirty="0">
                <a:solidFill>
                  <a:schemeClr val="bg1"/>
                </a:solidFill>
                <a:latin typeface="Aptos Display" panose="020B0004020202020204" pitchFamily="34" charset="0"/>
              </a:rPr>
              <a:t>The first part of this program is the user choosing what is his goal from surfing through this program, he will choose either to filter his result or not. </a:t>
            </a:r>
          </a:p>
        </p:txBody>
      </p:sp>
      <p:sp>
        <p:nvSpPr>
          <p:cNvPr id="12" name="TextBox 11">
            <a:extLst>
              <a:ext uri="{FF2B5EF4-FFF2-40B4-BE49-F238E27FC236}">
                <a16:creationId xmlns:a16="http://schemas.microsoft.com/office/drawing/2014/main" id="{E9FEC64B-4A97-492B-1BA4-222C069ADA67}"/>
              </a:ext>
            </a:extLst>
          </p:cNvPr>
          <p:cNvSpPr txBox="1"/>
          <p:nvPr/>
        </p:nvSpPr>
        <p:spPr>
          <a:xfrm>
            <a:off x="3700462" y="3819525"/>
            <a:ext cx="2638425" cy="1908215"/>
          </a:xfrm>
          <a:prstGeom prst="rect">
            <a:avLst/>
          </a:prstGeom>
          <a:noFill/>
        </p:spPr>
        <p:txBody>
          <a:bodyPr wrap="square" rtlCol="0">
            <a:spAutoFit/>
          </a:bodyPr>
          <a:lstStyle/>
          <a:p>
            <a:r>
              <a:rPr lang="en-US" sz="2800" b="1" dirty="0">
                <a:solidFill>
                  <a:schemeClr val="bg1"/>
                </a:solidFill>
              </a:rPr>
              <a:t>02</a:t>
            </a:r>
          </a:p>
          <a:p>
            <a:endParaRPr lang="en-US" dirty="0">
              <a:solidFill>
                <a:schemeClr val="bg1"/>
              </a:solidFill>
            </a:endParaRPr>
          </a:p>
          <a:p>
            <a:r>
              <a:rPr lang="en-US" sz="1200" dirty="0">
                <a:solidFill>
                  <a:schemeClr val="bg1"/>
                </a:solidFill>
                <a:latin typeface="Aptos Display" panose="020B0004020202020204" pitchFamily="34" charset="0"/>
              </a:rPr>
              <a:t>The user must choose and decide between different criteria , he can choose to customize multiple aspects of his flight, or he could choose to leave some options unchanged as they will take their original default value.</a:t>
            </a:r>
          </a:p>
        </p:txBody>
      </p:sp>
      <p:sp>
        <p:nvSpPr>
          <p:cNvPr id="16" name="TextBox 15">
            <a:extLst>
              <a:ext uri="{FF2B5EF4-FFF2-40B4-BE49-F238E27FC236}">
                <a16:creationId xmlns:a16="http://schemas.microsoft.com/office/drawing/2014/main" id="{164408E0-E350-C70D-ADB1-6064C5A0E95D}"/>
              </a:ext>
            </a:extLst>
          </p:cNvPr>
          <p:cNvSpPr txBox="1"/>
          <p:nvPr/>
        </p:nvSpPr>
        <p:spPr>
          <a:xfrm>
            <a:off x="6338887" y="3819525"/>
            <a:ext cx="2638425" cy="2092881"/>
          </a:xfrm>
          <a:prstGeom prst="rect">
            <a:avLst/>
          </a:prstGeom>
          <a:noFill/>
        </p:spPr>
        <p:txBody>
          <a:bodyPr wrap="square" rtlCol="0">
            <a:spAutoFit/>
          </a:bodyPr>
          <a:lstStyle/>
          <a:p>
            <a:r>
              <a:rPr lang="en-US" sz="2800" b="1" dirty="0">
                <a:solidFill>
                  <a:schemeClr val="bg1"/>
                </a:solidFill>
              </a:rPr>
              <a:t>03</a:t>
            </a:r>
          </a:p>
          <a:p>
            <a:endParaRPr lang="en-US" dirty="0">
              <a:solidFill>
                <a:schemeClr val="bg1"/>
              </a:solidFill>
            </a:endParaRPr>
          </a:p>
          <a:p>
            <a:r>
              <a:rPr lang="en-US" sz="1200" dirty="0">
                <a:solidFill>
                  <a:schemeClr val="bg1"/>
                </a:solidFill>
                <a:latin typeface="Aptos Display" panose="020B0004020202020204" pitchFamily="34" charset="0"/>
              </a:rPr>
              <a:t>Many flights options will flow directly to his screen (either filtered or not), he will have to choose between these flight ,</a:t>
            </a:r>
          </a:p>
          <a:p>
            <a:r>
              <a:rPr lang="en-US" sz="1200" dirty="0">
                <a:solidFill>
                  <a:schemeClr val="bg1"/>
                </a:solidFill>
                <a:latin typeface="Aptos Display" panose="020B0004020202020204" pitchFamily="34" charset="0"/>
              </a:rPr>
              <a:t>One of the reliable sides of our program is that we can choose how much flight options and how many trips do we want to display.</a:t>
            </a:r>
          </a:p>
        </p:txBody>
      </p:sp>
      <p:sp>
        <p:nvSpPr>
          <p:cNvPr id="19" name="TextBox 18">
            <a:extLst>
              <a:ext uri="{FF2B5EF4-FFF2-40B4-BE49-F238E27FC236}">
                <a16:creationId xmlns:a16="http://schemas.microsoft.com/office/drawing/2014/main" id="{6CC31763-80B5-A718-7526-3AAF8DE88741}"/>
              </a:ext>
            </a:extLst>
          </p:cNvPr>
          <p:cNvSpPr txBox="1"/>
          <p:nvPr/>
        </p:nvSpPr>
        <p:spPr>
          <a:xfrm>
            <a:off x="8977312" y="3819525"/>
            <a:ext cx="2638425" cy="1723549"/>
          </a:xfrm>
          <a:prstGeom prst="rect">
            <a:avLst/>
          </a:prstGeom>
          <a:noFill/>
        </p:spPr>
        <p:txBody>
          <a:bodyPr wrap="square" rtlCol="0">
            <a:spAutoFit/>
          </a:bodyPr>
          <a:lstStyle/>
          <a:p>
            <a:r>
              <a:rPr lang="en-US" sz="2800" b="1" dirty="0"/>
              <a:t>04</a:t>
            </a:r>
          </a:p>
          <a:p>
            <a:endParaRPr lang="en-US" dirty="0"/>
          </a:p>
          <a:p>
            <a:r>
              <a:rPr lang="en-US" sz="1200" dirty="0">
                <a:latin typeface="Aptos Display" panose="020B0004020202020204" pitchFamily="34" charset="0"/>
              </a:rPr>
              <a:t>The last step in this program is to display the ticket and finalizing the preparations for the trip by weighing the luggage and choosing the seats just like the real-life boarding procedure .</a:t>
            </a:r>
          </a:p>
        </p:txBody>
      </p:sp>
    </p:spTree>
    <p:extLst>
      <p:ext uri="{BB962C8B-B14F-4D97-AF65-F5344CB8AC3E}">
        <p14:creationId xmlns:p14="http://schemas.microsoft.com/office/powerpoint/2010/main" val="16499541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25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866350E0CEA6428576AE3418ADE5A9" ma:contentTypeVersion="10" ma:contentTypeDescription="Create a new document." ma:contentTypeScope="" ma:versionID="4fdd3919c663b905be8dce805ad300c7">
  <xsd:schema xmlns:xsd="http://www.w3.org/2001/XMLSchema" xmlns:xs="http://www.w3.org/2001/XMLSchema" xmlns:p="http://schemas.microsoft.com/office/2006/metadata/properties" xmlns:ns3="7b9799f1-9282-4e9c-baf0-ef19411e39c0" targetNamespace="http://schemas.microsoft.com/office/2006/metadata/properties" ma:root="true" ma:fieldsID="0addeadc1e64f3e061044a058ad4c70d" ns3:_="">
    <xsd:import namespace="7b9799f1-9282-4e9c-baf0-ef19411e39c0"/>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9799f1-9282-4e9c-baf0-ef19411e39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7b9799f1-9282-4e9c-baf0-ef19411e39c0" xsi:nil="true"/>
  </documentManagement>
</p:properties>
</file>

<file path=customXml/itemProps1.xml><?xml version="1.0" encoding="utf-8"?>
<ds:datastoreItem xmlns:ds="http://schemas.openxmlformats.org/officeDocument/2006/customXml" ds:itemID="{F61DD0A7-4061-48D6-949E-B77D4D20F0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9799f1-9282-4e9c-baf0-ef19411e39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747CFE-7AA0-4819-90CD-95A26F9F3C78}">
  <ds:schemaRefs>
    <ds:schemaRef ds:uri="http://schemas.microsoft.com/sharepoint/v3/contenttype/forms"/>
  </ds:schemaRefs>
</ds:datastoreItem>
</file>

<file path=customXml/itemProps3.xml><?xml version="1.0" encoding="utf-8"?>
<ds:datastoreItem xmlns:ds="http://schemas.openxmlformats.org/officeDocument/2006/customXml" ds:itemID="{07CA5DD9-C89F-49A6-8035-E5DB7062DE0B}">
  <ds:schemaRefs>
    <ds:schemaRef ds:uri="http://schemas.microsoft.com/office/2006/metadata/properties"/>
    <ds:schemaRef ds:uri="http://purl.org/dc/terms/"/>
    <ds:schemaRef ds:uri="http://www.w3.org/XML/1998/namespac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7b9799f1-9282-4e9c-baf0-ef19411e39c0"/>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74</TotalTime>
  <Words>2469</Words>
  <Application>Microsoft Office PowerPoint</Application>
  <PresentationFormat>Widescreen</PresentationFormat>
  <Paragraphs>356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 Display</vt:lpstr>
      <vt:lpstr>Arial</vt:lpstr>
      <vt:lpstr>Calibri</vt:lpstr>
      <vt:lpstr>Calibri Light</vt:lpstr>
      <vt:lpstr>Univers 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Abed al Rida Hassan Nehme</dc:creator>
  <cp:lastModifiedBy>Abed al Rida Hassan Nehme</cp:lastModifiedBy>
  <cp:revision>1</cp:revision>
  <dcterms:created xsi:type="dcterms:W3CDTF">2023-12-09T17:12:56Z</dcterms:created>
  <dcterms:modified xsi:type="dcterms:W3CDTF">2023-12-09T18:27:40Z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0x01010083866350E0CEA6428576AE3418ADE5A9</vt:lpwstr>
  </property>
</Properties>
</file>