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4" r:id="rId5"/>
    <p:sldId id="265" r:id="rId6"/>
    <p:sldId id="259" r:id="rId7"/>
    <p:sldId id="263" r:id="rId8"/>
    <p:sldId id="262" r:id="rId9"/>
    <p:sldId id="261" r:id="rId10"/>
    <p:sldId id="260" r:id="rId11"/>
    <p:sldId id="279" r:id="rId12"/>
    <p:sldId id="283" r:id="rId13"/>
    <p:sldId id="274" r:id="rId14"/>
    <p:sldId id="276" r:id="rId15"/>
    <p:sldId id="277" r:id="rId16"/>
    <p:sldId id="278" r:id="rId17"/>
    <p:sldId id="281" r:id="rId18"/>
    <p:sldId id="280" r:id="rId19"/>
    <p:sldId id="282" r:id="rId20"/>
    <p:sldId id="267" r:id="rId21"/>
    <p:sldId id="268" r:id="rId22"/>
    <p:sldId id="284" r:id="rId23"/>
    <p:sldId id="269" r:id="rId24"/>
    <p:sldId id="273" r:id="rId25"/>
    <p:sldId id="270" r:id="rId26"/>
    <p:sldId id="285"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5365F"/>
    <a:srgbClr val="0D488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82" autoAdjust="0"/>
    <p:restoredTop sz="94660"/>
  </p:normalViewPr>
  <p:slideViewPr>
    <p:cSldViewPr snapToGrid="0">
      <p:cViewPr varScale="1">
        <p:scale>
          <a:sx n="108" d="100"/>
          <a:sy n="108" d="100"/>
        </p:scale>
        <p:origin x="197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FAF4-B4C7-471B-F39F-D5229AFF85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CE064-BB00-0218-65F8-CDE541715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3C97C0-33E1-6691-CFD7-FC20BAC7B7F4}"/>
              </a:ext>
            </a:extLst>
          </p:cNvPr>
          <p:cNvSpPr>
            <a:spLocks noGrp="1"/>
          </p:cNvSpPr>
          <p:nvPr>
            <p:ph type="dt" sz="half" idx="10"/>
          </p:nvPr>
        </p:nvSpPr>
        <p:spPr/>
        <p:txBody>
          <a:bodyPr/>
          <a:lstStyle/>
          <a:p>
            <a:fld id="{9C968B43-E250-40D2-B509-CCC9346EA82D}" type="datetimeFigureOut">
              <a:rPr lang="en-US" smtClean="0"/>
              <a:t>1/18/2025</a:t>
            </a:fld>
            <a:endParaRPr lang="en-US"/>
          </a:p>
        </p:txBody>
      </p:sp>
      <p:sp>
        <p:nvSpPr>
          <p:cNvPr id="5" name="Footer Placeholder 4">
            <a:extLst>
              <a:ext uri="{FF2B5EF4-FFF2-40B4-BE49-F238E27FC236}">
                <a16:creationId xmlns:a16="http://schemas.microsoft.com/office/drawing/2014/main" id="{74180A2A-5ACF-2C26-8069-FD02838D6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7F0D6-AA7D-D7D7-6BE6-8049E8D81DFA}"/>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2202259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4485-E956-1546-117C-A4AD280A22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37D6F0-801D-9285-9B34-DC6C9F9DCE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532E6-0BD3-7A41-D978-2FC74D896D28}"/>
              </a:ext>
            </a:extLst>
          </p:cNvPr>
          <p:cNvSpPr>
            <a:spLocks noGrp="1"/>
          </p:cNvSpPr>
          <p:nvPr>
            <p:ph type="dt" sz="half" idx="10"/>
          </p:nvPr>
        </p:nvSpPr>
        <p:spPr/>
        <p:txBody>
          <a:bodyPr/>
          <a:lstStyle/>
          <a:p>
            <a:fld id="{9C968B43-E250-40D2-B509-CCC9346EA82D}" type="datetimeFigureOut">
              <a:rPr lang="en-US" smtClean="0"/>
              <a:t>1/18/2025</a:t>
            </a:fld>
            <a:endParaRPr lang="en-US"/>
          </a:p>
        </p:txBody>
      </p:sp>
      <p:sp>
        <p:nvSpPr>
          <p:cNvPr id="5" name="Footer Placeholder 4">
            <a:extLst>
              <a:ext uri="{FF2B5EF4-FFF2-40B4-BE49-F238E27FC236}">
                <a16:creationId xmlns:a16="http://schemas.microsoft.com/office/drawing/2014/main" id="{702D2D4B-BAB1-1AB1-98D1-B70FF6492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4EFF3-1F1D-2201-F148-D1CAACC6539B}"/>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860605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4B5F5-FAAF-5B6F-C2B3-33E99BFBFD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6861EA-2652-E56F-75F4-25B9A3059D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DF491-17A0-A033-7564-F811A977C011}"/>
              </a:ext>
            </a:extLst>
          </p:cNvPr>
          <p:cNvSpPr>
            <a:spLocks noGrp="1"/>
          </p:cNvSpPr>
          <p:nvPr>
            <p:ph type="dt" sz="half" idx="10"/>
          </p:nvPr>
        </p:nvSpPr>
        <p:spPr/>
        <p:txBody>
          <a:bodyPr/>
          <a:lstStyle/>
          <a:p>
            <a:fld id="{9C968B43-E250-40D2-B509-CCC9346EA82D}" type="datetimeFigureOut">
              <a:rPr lang="en-US" smtClean="0"/>
              <a:t>1/18/2025</a:t>
            </a:fld>
            <a:endParaRPr lang="en-US"/>
          </a:p>
        </p:txBody>
      </p:sp>
      <p:sp>
        <p:nvSpPr>
          <p:cNvPr id="5" name="Footer Placeholder 4">
            <a:extLst>
              <a:ext uri="{FF2B5EF4-FFF2-40B4-BE49-F238E27FC236}">
                <a16:creationId xmlns:a16="http://schemas.microsoft.com/office/drawing/2014/main" id="{237A2CA9-5E95-F78E-0F4F-5AD27544B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37841-E767-71D5-E143-9606D935808C}"/>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3843842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7E64-E4CD-48D6-CA63-81B9E3173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8B4AD-7F0A-AF0B-2F9B-5621C91053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1E518-F747-FBAC-04A7-1A383B23DF01}"/>
              </a:ext>
            </a:extLst>
          </p:cNvPr>
          <p:cNvSpPr>
            <a:spLocks noGrp="1"/>
          </p:cNvSpPr>
          <p:nvPr>
            <p:ph type="dt" sz="half" idx="10"/>
          </p:nvPr>
        </p:nvSpPr>
        <p:spPr/>
        <p:txBody>
          <a:bodyPr/>
          <a:lstStyle/>
          <a:p>
            <a:fld id="{9C968B43-E250-40D2-B509-CCC9346EA82D}" type="datetimeFigureOut">
              <a:rPr lang="en-US" smtClean="0"/>
              <a:t>1/18/2025</a:t>
            </a:fld>
            <a:endParaRPr lang="en-US"/>
          </a:p>
        </p:txBody>
      </p:sp>
      <p:sp>
        <p:nvSpPr>
          <p:cNvPr id="5" name="Footer Placeholder 4">
            <a:extLst>
              <a:ext uri="{FF2B5EF4-FFF2-40B4-BE49-F238E27FC236}">
                <a16:creationId xmlns:a16="http://schemas.microsoft.com/office/drawing/2014/main" id="{9E7C5BCA-697C-189C-1CEE-59ED44C2F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2DC99-B9D0-B992-F28A-B5F8D4047152}"/>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594654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82B3-6004-B1B8-95AC-5017378DEE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C917E3-AD15-07CA-CA19-31230C012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1B39FD-A245-ECFE-9CBA-4CBF0F2D86C8}"/>
              </a:ext>
            </a:extLst>
          </p:cNvPr>
          <p:cNvSpPr>
            <a:spLocks noGrp="1"/>
          </p:cNvSpPr>
          <p:nvPr>
            <p:ph type="dt" sz="half" idx="10"/>
          </p:nvPr>
        </p:nvSpPr>
        <p:spPr/>
        <p:txBody>
          <a:bodyPr/>
          <a:lstStyle/>
          <a:p>
            <a:fld id="{9C968B43-E250-40D2-B509-CCC9346EA82D}" type="datetimeFigureOut">
              <a:rPr lang="en-US" smtClean="0"/>
              <a:t>1/18/2025</a:t>
            </a:fld>
            <a:endParaRPr lang="en-US"/>
          </a:p>
        </p:txBody>
      </p:sp>
      <p:sp>
        <p:nvSpPr>
          <p:cNvPr id="5" name="Footer Placeholder 4">
            <a:extLst>
              <a:ext uri="{FF2B5EF4-FFF2-40B4-BE49-F238E27FC236}">
                <a16:creationId xmlns:a16="http://schemas.microsoft.com/office/drawing/2014/main" id="{F45E6685-542A-6CCD-D8E7-369C78C4A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EF990-8374-6094-36AB-015B2E5618AB}"/>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2325121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0829-9442-41E1-F7C4-79C8EAB00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85AB7-11D5-4302-FE2C-976EC3A432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05FB40-7E07-BEF4-8450-23E0B1BA29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8E6E36-6F53-69F5-43D9-E840A1B71FB7}"/>
              </a:ext>
            </a:extLst>
          </p:cNvPr>
          <p:cNvSpPr>
            <a:spLocks noGrp="1"/>
          </p:cNvSpPr>
          <p:nvPr>
            <p:ph type="dt" sz="half" idx="10"/>
          </p:nvPr>
        </p:nvSpPr>
        <p:spPr/>
        <p:txBody>
          <a:bodyPr/>
          <a:lstStyle/>
          <a:p>
            <a:fld id="{9C968B43-E250-40D2-B509-CCC9346EA82D}" type="datetimeFigureOut">
              <a:rPr lang="en-US" smtClean="0"/>
              <a:t>1/18/2025</a:t>
            </a:fld>
            <a:endParaRPr lang="en-US"/>
          </a:p>
        </p:txBody>
      </p:sp>
      <p:sp>
        <p:nvSpPr>
          <p:cNvPr id="6" name="Footer Placeholder 5">
            <a:extLst>
              <a:ext uri="{FF2B5EF4-FFF2-40B4-BE49-F238E27FC236}">
                <a16:creationId xmlns:a16="http://schemas.microsoft.com/office/drawing/2014/main" id="{F7778507-A276-E031-FA88-666901E33C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C22D3-FF02-BFCF-4CC5-A534A28F4A5F}"/>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2447557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7425-4B44-AD0B-9FE8-EF3FAAEEFF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D97B2C-D03F-1AC2-6E01-9B6F51DF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6B642-F029-AC81-F834-4EF531E26E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CB2F20-541A-0A46-EDE6-25A010D56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C502EB-F5DA-CB53-F837-5CEF2D758A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3F80FF-59C5-6D13-F193-D70A5DC037D1}"/>
              </a:ext>
            </a:extLst>
          </p:cNvPr>
          <p:cNvSpPr>
            <a:spLocks noGrp="1"/>
          </p:cNvSpPr>
          <p:nvPr>
            <p:ph type="dt" sz="half" idx="10"/>
          </p:nvPr>
        </p:nvSpPr>
        <p:spPr/>
        <p:txBody>
          <a:bodyPr/>
          <a:lstStyle/>
          <a:p>
            <a:fld id="{9C968B43-E250-40D2-B509-CCC9346EA82D}" type="datetimeFigureOut">
              <a:rPr lang="en-US" smtClean="0"/>
              <a:t>1/18/2025</a:t>
            </a:fld>
            <a:endParaRPr lang="en-US"/>
          </a:p>
        </p:txBody>
      </p:sp>
      <p:sp>
        <p:nvSpPr>
          <p:cNvPr id="8" name="Footer Placeholder 7">
            <a:extLst>
              <a:ext uri="{FF2B5EF4-FFF2-40B4-BE49-F238E27FC236}">
                <a16:creationId xmlns:a16="http://schemas.microsoft.com/office/drawing/2014/main" id="{E3791995-1CEA-586D-DF7A-F088F1F7FF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EF231A-40C8-5652-9876-4A021F08A3D5}"/>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813182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2A1E-FB9B-B2EB-48B4-A4BDD3462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305C8-F8E7-6E74-E11B-6A8B60CA474A}"/>
              </a:ext>
            </a:extLst>
          </p:cNvPr>
          <p:cNvSpPr>
            <a:spLocks noGrp="1"/>
          </p:cNvSpPr>
          <p:nvPr>
            <p:ph type="dt" sz="half" idx="10"/>
          </p:nvPr>
        </p:nvSpPr>
        <p:spPr/>
        <p:txBody>
          <a:bodyPr/>
          <a:lstStyle/>
          <a:p>
            <a:fld id="{9C968B43-E250-40D2-B509-CCC9346EA82D}" type="datetimeFigureOut">
              <a:rPr lang="en-US" smtClean="0"/>
              <a:t>1/18/2025</a:t>
            </a:fld>
            <a:endParaRPr lang="en-US"/>
          </a:p>
        </p:txBody>
      </p:sp>
      <p:sp>
        <p:nvSpPr>
          <p:cNvPr id="4" name="Footer Placeholder 3">
            <a:extLst>
              <a:ext uri="{FF2B5EF4-FFF2-40B4-BE49-F238E27FC236}">
                <a16:creationId xmlns:a16="http://schemas.microsoft.com/office/drawing/2014/main" id="{D1D3FB09-CEA5-1D47-4FBF-30D74345AE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1BB470-8182-0FEF-38B5-E39E0348AE68}"/>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209271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85B4A-FD1D-6A92-DDBD-143097CCAD1F}"/>
              </a:ext>
            </a:extLst>
          </p:cNvPr>
          <p:cNvSpPr>
            <a:spLocks noGrp="1"/>
          </p:cNvSpPr>
          <p:nvPr>
            <p:ph type="dt" sz="half" idx="10"/>
          </p:nvPr>
        </p:nvSpPr>
        <p:spPr/>
        <p:txBody>
          <a:bodyPr/>
          <a:lstStyle/>
          <a:p>
            <a:fld id="{9C968B43-E250-40D2-B509-CCC9346EA82D}" type="datetimeFigureOut">
              <a:rPr lang="en-US" smtClean="0"/>
              <a:t>1/18/2025</a:t>
            </a:fld>
            <a:endParaRPr lang="en-US"/>
          </a:p>
        </p:txBody>
      </p:sp>
      <p:sp>
        <p:nvSpPr>
          <p:cNvPr id="3" name="Footer Placeholder 2">
            <a:extLst>
              <a:ext uri="{FF2B5EF4-FFF2-40B4-BE49-F238E27FC236}">
                <a16:creationId xmlns:a16="http://schemas.microsoft.com/office/drawing/2014/main" id="{0CD5515A-016F-38D3-6F66-5580316604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AE289-3440-49E8-77D9-A0FA47863367}"/>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307938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E7C6-D818-9472-2471-6B985E0D5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01854-41E8-3D46-2764-FA0DAC2A8B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0CB71D-99F2-E7ED-2305-BB4263180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75FC7-E433-9A01-8E04-A55D0D397DC9}"/>
              </a:ext>
            </a:extLst>
          </p:cNvPr>
          <p:cNvSpPr>
            <a:spLocks noGrp="1"/>
          </p:cNvSpPr>
          <p:nvPr>
            <p:ph type="dt" sz="half" idx="10"/>
          </p:nvPr>
        </p:nvSpPr>
        <p:spPr/>
        <p:txBody>
          <a:bodyPr/>
          <a:lstStyle/>
          <a:p>
            <a:fld id="{9C968B43-E250-40D2-B509-CCC9346EA82D}" type="datetimeFigureOut">
              <a:rPr lang="en-US" smtClean="0"/>
              <a:t>1/18/2025</a:t>
            </a:fld>
            <a:endParaRPr lang="en-US"/>
          </a:p>
        </p:txBody>
      </p:sp>
      <p:sp>
        <p:nvSpPr>
          <p:cNvPr id="6" name="Footer Placeholder 5">
            <a:extLst>
              <a:ext uri="{FF2B5EF4-FFF2-40B4-BE49-F238E27FC236}">
                <a16:creationId xmlns:a16="http://schemas.microsoft.com/office/drawing/2014/main" id="{457C160B-2826-818A-4A11-3EAE22D41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66F63-9DCA-B75E-69DC-53F420BBAD37}"/>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699422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A9B1-DC49-2902-F388-4A59D7657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807C46-3FA3-F0E2-CD1E-D4F57E7A3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263A6A-A365-3828-71E0-4D5C2094A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4B027-2E58-B797-216E-16973E5A9D0E}"/>
              </a:ext>
            </a:extLst>
          </p:cNvPr>
          <p:cNvSpPr>
            <a:spLocks noGrp="1"/>
          </p:cNvSpPr>
          <p:nvPr>
            <p:ph type="dt" sz="half" idx="10"/>
          </p:nvPr>
        </p:nvSpPr>
        <p:spPr/>
        <p:txBody>
          <a:bodyPr/>
          <a:lstStyle/>
          <a:p>
            <a:fld id="{9C968B43-E250-40D2-B509-CCC9346EA82D}" type="datetimeFigureOut">
              <a:rPr lang="en-US" smtClean="0"/>
              <a:t>1/18/2025</a:t>
            </a:fld>
            <a:endParaRPr lang="en-US"/>
          </a:p>
        </p:txBody>
      </p:sp>
      <p:sp>
        <p:nvSpPr>
          <p:cNvPr id="6" name="Footer Placeholder 5">
            <a:extLst>
              <a:ext uri="{FF2B5EF4-FFF2-40B4-BE49-F238E27FC236}">
                <a16:creationId xmlns:a16="http://schemas.microsoft.com/office/drawing/2014/main" id="{B454725C-FE93-166D-D9F1-8EDEDEA38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5D5490-C760-1FD2-896C-49342E002702}"/>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3986820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7BF25-1851-CD90-29E5-DAAEBC6D7C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E05CF9-8753-881B-7EAB-030F4ABC6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31EDE-8A60-D5C2-0351-244E34766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68B43-E250-40D2-B509-CCC9346EA82D}" type="datetimeFigureOut">
              <a:rPr lang="en-US" smtClean="0"/>
              <a:t>1/18/2025</a:t>
            </a:fld>
            <a:endParaRPr lang="en-US"/>
          </a:p>
        </p:txBody>
      </p:sp>
      <p:sp>
        <p:nvSpPr>
          <p:cNvPr id="5" name="Footer Placeholder 4">
            <a:extLst>
              <a:ext uri="{FF2B5EF4-FFF2-40B4-BE49-F238E27FC236}">
                <a16:creationId xmlns:a16="http://schemas.microsoft.com/office/drawing/2014/main" id="{5B062BEC-3BA6-626B-BCAB-D1CD4A2FE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7F063E-2FF8-8C0C-522F-8D0828744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68ECA-8303-4274-9104-BDABAC48CF6C}" type="slidenum">
              <a:rPr lang="en-US" smtClean="0"/>
              <a:t>‹#›</a:t>
            </a:fld>
            <a:endParaRPr lang="en-US"/>
          </a:p>
        </p:txBody>
      </p:sp>
    </p:spTree>
    <p:extLst>
      <p:ext uri="{BB962C8B-B14F-4D97-AF65-F5344CB8AC3E}">
        <p14:creationId xmlns:p14="http://schemas.microsoft.com/office/powerpoint/2010/main" val="2660962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168EE8A-CF4C-165B-7D2C-3610A148FD78}"/>
              </a:ext>
            </a:extLst>
          </p:cNvPr>
          <p:cNvSpPr txBox="1"/>
          <p:nvPr/>
        </p:nvSpPr>
        <p:spPr>
          <a:xfrm>
            <a:off x="2514600" y="3305175"/>
            <a:ext cx="3095625" cy="923330"/>
          </a:xfrm>
          <a:prstGeom prst="rect">
            <a:avLst/>
          </a:prstGeom>
          <a:noFill/>
        </p:spPr>
        <p:txBody>
          <a:bodyPr wrap="square" rtlCol="0">
            <a:spAutoFit/>
          </a:bodyPr>
          <a:lstStyle/>
          <a:p>
            <a:r>
              <a:rPr lang="en-US" dirty="0">
                <a:solidFill>
                  <a:schemeClr val="bg1"/>
                </a:solidFill>
                <a:latin typeface="Univers Condensed" panose="020B0506020202050204" pitchFamily="34" charset="0"/>
              </a:rPr>
              <a:t>Abed Al Rida Nehme 202303149</a:t>
            </a:r>
          </a:p>
          <a:p>
            <a:r>
              <a:rPr lang="en-US" dirty="0">
                <a:solidFill>
                  <a:schemeClr val="bg1"/>
                </a:solidFill>
                <a:latin typeface="Univers Condensed" panose="020B0506020202050204" pitchFamily="34" charset="0"/>
              </a:rPr>
              <a:t>Dany Al </a:t>
            </a:r>
            <a:r>
              <a:rPr lang="en-US" dirty="0" err="1">
                <a:solidFill>
                  <a:schemeClr val="bg1"/>
                </a:solidFill>
                <a:latin typeface="Univers Condensed" panose="020B0506020202050204" pitchFamily="34" charset="0"/>
              </a:rPr>
              <a:t>Aawar</a:t>
            </a:r>
            <a:r>
              <a:rPr lang="en-US" dirty="0">
                <a:solidFill>
                  <a:schemeClr val="bg1"/>
                </a:solidFill>
                <a:latin typeface="Univers Condensed" panose="020B0506020202050204" pitchFamily="34" charset="0"/>
              </a:rPr>
              <a:t> 202301541</a:t>
            </a:r>
          </a:p>
          <a:p>
            <a:r>
              <a:rPr lang="en-US" dirty="0">
                <a:solidFill>
                  <a:schemeClr val="bg1"/>
                </a:solidFill>
                <a:latin typeface="Univers Condensed" panose="020B0506020202050204" pitchFamily="34" charset="0"/>
              </a:rPr>
              <a:t>Hassan Fakih 202302716</a:t>
            </a:r>
          </a:p>
        </p:txBody>
      </p:sp>
      <p:sp>
        <p:nvSpPr>
          <p:cNvPr id="20" name="TextBox 19">
            <a:extLst>
              <a:ext uri="{FF2B5EF4-FFF2-40B4-BE49-F238E27FC236}">
                <a16:creationId xmlns:a16="http://schemas.microsoft.com/office/drawing/2014/main" id="{0F1BC287-9A02-B93C-AA68-0144CE7F039C}"/>
              </a:ext>
            </a:extLst>
          </p:cNvPr>
          <p:cNvSpPr txBox="1"/>
          <p:nvPr/>
        </p:nvSpPr>
        <p:spPr>
          <a:xfrm>
            <a:off x="2514600" y="762000"/>
            <a:ext cx="7962900" cy="923330"/>
          </a:xfrm>
          <a:prstGeom prst="rect">
            <a:avLst/>
          </a:prstGeom>
          <a:noFill/>
        </p:spPr>
        <p:txBody>
          <a:bodyPr wrap="square" rtlCol="0">
            <a:spAutoFit/>
          </a:bodyPr>
          <a:lstStyle/>
          <a:p>
            <a:r>
              <a:rPr lang="en-US" sz="3600" dirty="0">
                <a:solidFill>
                  <a:schemeClr val="bg1"/>
                </a:solidFill>
                <a:effectLst>
                  <a:outerShdw blurRad="38100" dist="38100" dir="2700000" algn="tl">
                    <a:srgbClr val="000000">
                      <a:alpha val="43137"/>
                    </a:srgbClr>
                  </a:outerShdw>
                </a:effectLst>
                <a:latin typeface="Univers Condensed" panose="020B0506020202050204" pitchFamily="34" charset="0"/>
              </a:rPr>
              <a:t>Arithmetic Logic Unit (ALU)</a:t>
            </a:r>
          </a:p>
          <a:p>
            <a:endParaRPr lang="en-US" dirty="0"/>
          </a:p>
        </p:txBody>
      </p:sp>
      <p:grpSp>
        <p:nvGrpSpPr>
          <p:cNvPr id="2" name="Group 1">
            <a:extLst>
              <a:ext uri="{FF2B5EF4-FFF2-40B4-BE49-F238E27FC236}">
                <a16:creationId xmlns:a16="http://schemas.microsoft.com/office/drawing/2014/main" id="{12EA2D86-F1E7-65C2-D6FB-C3DF2F97D2B5}"/>
              </a:ext>
            </a:extLst>
          </p:cNvPr>
          <p:cNvGrpSpPr/>
          <p:nvPr/>
        </p:nvGrpSpPr>
        <p:grpSpPr>
          <a:xfrm>
            <a:off x="-1901909" y="0"/>
            <a:ext cx="3385374" cy="6858002"/>
            <a:chOff x="9098186" y="-2"/>
            <a:chExt cx="3385374" cy="6858002"/>
          </a:xfrm>
        </p:grpSpPr>
        <p:sp>
          <p:nvSpPr>
            <p:cNvPr id="3" name="Rectangle 2">
              <a:extLst>
                <a:ext uri="{FF2B5EF4-FFF2-40B4-BE49-F238E27FC236}">
                  <a16:creationId xmlns:a16="http://schemas.microsoft.com/office/drawing/2014/main" id="{ABC4E697-6A40-2480-3AEE-8CEA8C0A16C4}"/>
                </a:ext>
              </a:extLst>
            </p:cNvPr>
            <p:cNvSpPr/>
            <p:nvPr/>
          </p:nvSpPr>
          <p:spPr>
            <a:xfrm>
              <a:off x="9098186" y="0"/>
              <a:ext cx="3093814"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Adding/subtracting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50000"/>
                      <a:lumOff val="50000"/>
                    </a:schemeClr>
                  </a:solidFill>
                  <a:effectLst/>
                  <a:latin typeface="Univers Condensed" panose="020B0506020202050204" pitchFamily="34" charset="0"/>
                </a:rPr>
                <a:t>Addition and subtraction are essential functions in ALUs, enabling basic arithmetic calculations and numerical manipulations in digital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50000"/>
                      <a:lumOff val="50000"/>
                    </a:schemeClr>
                  </a:solidFill>
                  <a:effectLst/>
                  <a:latin typeface="Univers Condensed" panose="020B0506020202050204" pitchFamily="34" charset="0"/>
                </a:rPr>
                <a:t>They serve as core operations for tasks like summation, comparison, and data manipulation, forming fundamental building blocks for various computational processes</a:t>
              </a:r>
              <a:r>
                <a:rPr lang="en-US" sz="1050" b="0" i="0" dirty="0">
                  <a:solidFill>
                    <a:srgbClr val="D1D5DB"/>
                  </a:solidFill>
                  <a:effectLst/>
                  <a:latin typeface="Univers Condensed" panose="020B0506020202050204" pitchFamily="34" charset="0"/>
                </a:rPr>
                <a:t>.</a:t>
              </a:r>
              <a:endParaRPr kumimoji="0" lang="en-US" sz="1050" b="0" i="0" u="none" strike="noStrike" kern="1200" cap="none" spc="0" normalizeH="0" baseline="0" noProof="0" dirty="0">
                <a:ln>
                  <a:noFill/>
                </a:ln>
                <a:solidFill>
                  <a:prstClr val="white"/>
                </a:solidFill>
                <a:effectLst/>
                <a:uLnTx/>
                <a:uFillTx/>
                <a:latin typeface="Univers Condensed" panose="020B0506020202050204" pitchFamily="34" charset="0"/>
                <a:cs typeface="Arial" panose="020B0604020202020204" pitchFamily="34" charset="0"/>
              </a:endParaRPr>
            </a:p>
          </p:txBody>
        </p:sp>
        <p:sp>
          <p:nvSpPr>
            <p:cNvPr id="4" name="TextBox 3">
              <a:extLst>
                <a:ext uri="{FF2B5EF4-FFF2-40B4-BE49-F238E27FC236}">
                  <a16:creationId xmlns:a16="http://schemas.microsoft.com/office/drawing/2014/main" id="{736371EE-89EE-7AF5-4D72-62D9C3AB2A07}"/>
                </a:ext>
              </a:extLst>
            </p:cNvPr>
            <p:cNvSpPr txBox="1"/>
            <p:nvPr/>
          </p:nvSpPr>
          <p:spPr>
            <a:xfrm>
              <a:off x="9996518" y="-2"/>
              <a:ext cx="1367682"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D</a:t>
              </a:r>
            </a:p>
          </p:txBody>
        </p:sp>
        <p:sp>
          <p:nvSpPr>
            <p:cNvPr id="5" name="Isosceles Triangle 4">
              <a:extLst>
                <a:ext uri="{FF2B5EF4-FFF2-40B4-BE49-F238E27FC236}">
                  <a16:creationId xmlns:a16="http://schemas.microsoft.com/office/drawing/2014/main" id="{BB8686A5-3A44-8130-DE81-BE50969E2C2D}"/>
                </a:ext>
              </a:extLst>
            </p:cNvPr>
            <p:cNvSpPr/>
            <p:nvPr/>
          </p:nvSpPr>
          <p:spPr>
            <a:xfrm rot="5400000">
              <a:off x="12087009" y="803774"/>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6" name="Group 5">
            <a:extLst>
              <a:ext uri="{FF2B5EF4-FFF2-40B4-BE49-F238E27FC236}">
                <a16:creationId xmlns:a16="http://schemas.microsoft.com/office/drawing/2014/main" id="{F1A87339-EC64-43EF-954F-EF3FEFAB4D25}"/>
              </a:ext>
            </a:extLst>
          </p:cNvPr>
          <p:cNvGrpSpPr/>
          <p:nvPr/>
        </p:nvGrpSpPr>
        <p:grpSpPr>
          <a:xfrm>
            <a:off x="-2170873" y="2"/>
            <a:ext cx="3362778" cy="6858003"/>
            <a:chOff x="6004372" y="-3"/>
            <a:chExt cx="3362778" cy="6858003"/>
          </a:xfrm>
        </p:grpSpPr>
        <p:sp>
          <p:nvSpPr>
            <p:cNvPr id="7" name="Rectangle 6">
              <a:extLst>
                <a:ext uri="{FF2B5EF4-FFF2-40B4-BE49-F238E27FC236}">
                  <a16:creationId xmlns:a16="http://schemas.microsoft.com/office/drawing/2014/main" id="{671EC984-8ED8-AC77-FD48-1ECE6A96F473}"/>
                </a:ext>
              </a:extLst>
            </p:cNvPr>
            <p:cNvSpPr/>
            <p:nvPr/>
          </p:nvSpPr>
          <p:spPr>
            <a:xfrm>
              <a:off x="6004372" y="0"/>
              <a:ext cx="3093814"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Logic functions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65000"/>
                      <a:lumOff val="35000"/>
                    </a:schemeClr>
                  </a:solidFill>
                  <a:effectLst/>
                  <a:latin typeface="Univers Condensed" panose="020B0506020202050204" pitchFamily="34" charset="0"/>
                </a:rPr>
                <a:t>Logic operations are fundamental in ALUs as they allow the manipulation of binary data. Tasks like comparison, bitwise manipulation, conditional branching, and data transformation rely on operations like AND, OR, XOR, and shifting.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65000"/>
                      <a:lumOff val="35000"/>
                    </a:schemeClr>
                  </a:solidFill>
                  <a:effectLst/>
                  <a:latin typeface="Univers Condensed" panose="020B0506020202050204" pitchFamily="34" charset="0"/>
                </a:rPr>
                <a:t>These operations are essential for executing arithmetic calculations, handling memory operations, and various computational tasks in digital systems, forming the core functionalities of ALUs.</a:t>
              </a:r>
              <a:endParaRPr kumimoji="0" lang="en-US" sz="1200" b="0" i="0" u="none" strike="noStrike" kern="1200" cap="none" spc="0" normalizeH="0" baseline="0" noProof="0" dirty="0">
                <a:ln>
                  <a:noFill/>
                </a:ln>
                <a:solidFill>
                  <a:schemeClr val="tx1">
                    <a:lumMod val="65000"/>
                    <a:lumOff val="35000"/>
                  </a:schemeClr>
                </a:solidFill>
                <a:effectLst/>
                <a:uLnTx/>
                <a:uFillTx/>
                <a:latin typeface="Univers Condensed" panose="020B0506020202050204" pitchFamily="34" charset="0"/>
              </a:endParaRPr>
            </a:p>
          </p:txBody>
        </p:sp>
        <p:sp>
          <p:nvSpPr>
            <p:cNvPr id="8" name="TextBox 7">
              <a:extLst>
                <a:ext uri="{FF2B5EF4-FFF2-40B4-BE49-F238E27FC236}">
                  <a16:creationId xmlns:a16="http://schemas.microsoft.com/office/drawing/2014/main" id="{4F1FCE87-B360-61C2-8DA4-4EDF35B2087C}"/>
                </a:ext>
              </a:extLst>
            </p:cNvPr>
            <p:cNvSpPr txBox="1"/>
            <p:nvPr/>
          </p:nvSpPr>
          <p:spPr>
            <a:xfrm>
              <a:off x="6842440" y="-3"/>
              <a:ext cx="1253869"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C</a:t>
              </a:r>
            </a:p>
          </p:txBody>
        </p:sp>
        <p:sp>
          <p:nvSpPr>
            <p:cNvPr id="9" name="Isosceles Triangle 8">
              <a:extLst>
                <a:ext uri="{FF2B5EF4-FFF2-40B4-BE49-F238E27FC236}">
                  <a16:creationId xmlns:a16="http://schemas.microsoft.com/office/drawing/2014/main" id="{65603AE0-13CE-F62A-881D-177951CE1062}"/>
                </a:ext>
              </a:extLst>
            </p:cNvPr>
            <p:cNvSpPr/>
            <p:nvPr/>
          </p:nvSpPr>
          <p:spPr>
            <a:xfrm rot="5400000">
              <a:off x="8970599" y="803774"/>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11" name="Group 10">
            <a:extLst>
              <a:ext uri="{FF2B5EF4-FFF2-40B4-BE49-F238E27FC236}">
                <a16:creationId xmlns:a16="http://schemas.microsoft.com/office/drawing/2014/main" id="{5A74C444-8AA8-EA7D-12B6-C119D584A417}"/>
              </a:ext>
            </a:extLst>
          </p:cNvPr>
          <p:cNvGrpSpPr/>
          <p:nvPr/>
        </p:nvGrpSpPr>
        <p:grpSpPr>
          <a:xfrm>
            <a:off x="-2455222" y="2"/>
            <a:ext cx="3378163" cy="6858001"/>
            <a:chOff x="2910558" y="-1"/>
            <a:chExt cx="3378163" cy="6858001"/>
          </a:xfrm>
        </p:grpSpPr>
        <p:sp>
          <p:nvSpPr>
            <p:cNvPr id="12" name="Rectangle 11">
              <a:extLst>
                <a:ext uri="{FF2B5EF4-FFF2-40B4-BE49-F238E27FC236}">
                  <a16:creationId xmlns:a16="http://schemas.microsoft.com/office/drawing/2014/main" id="{51A9040C-E9D0-E793-71A5-911F180DB7AB}"/>
                </a:ext>
              </a:extLst>
            </p:cNvPr>
            <p:cNvSpPr/>
            <p:nvPr/>
          </p:nvSpPr>
          <p:spPr>
            <a:xfrm>
              <a:off x="2910558" y="0"/>
              <a:ext cx="3093814"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solidFill>
                    <a:schemeClr val="tx1">
                      <a:lumMod val="75000"/>
                      <a:lumOff val="25000"/>
                    </a:schemeClr>
                  </a:solidFill>
                  <a:effectLst/>
                  <a:latin typeface="Arial" panose="020B0604020202020204" pitchFamily="34" charset="0"/>
                  <a:cs typeface="Arial" panose="020B0604020202020204" pitchFamily="34" charset="0"/>
                </a:rPr>
                <a:t>control board</a:t>
              </a: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75000"/>
                      <a:lumOff val="25000"/>
                    </a:schemeClr>
                  </a:solidFill>
                  <a:effectLst/>
                  <a:latin typeface="Univers Condensed" panose="020B0506020202050204" pitchFamily="34" charset="0"/>
                </a:rPr>
                <a:t>The control board of an Arithmetic Logic Unit (ALU) featuring DIP switches and push buttons serves as a user interface and a means of configuring the ALU's operations The switches determine functions such as selecting arithmetic operations (addition, subtraction, etc.), defining logic operations (AND, OR , XOR, </a:t>
              </a:r>
              <a:r>
                <a:rPr lang="en-US" sz="1050" b="0" i="0" dirty="0" err="1">
                  <a:solidFill>
                    <a:schemeClr val="tx1">
                      <a:lumMod val="75000"/>
                      <a:lumOff val="25000"/>
                    </a:schemeClr>
                  </a:solidFill>
                  <a:effectLst/>
                  <a:latin typeface="Univers Condensed" panose="020B0506020202050204" pitchFamily="34" charset="0"/>
                </a:rPr>
                <a:t>etc</a:t>
              </a:r>
              <a:r>
                <a:rPr lang="en-US" sz="1050" b="0" i="0" dirty="0">
                  <a:solidFill>
                    <a:schemeClr val="tx1">
                      <a:lumMod val="75000"/>
                      <a:lumOff val="25000"/>
                    </a:schemeClr>
                  </a:solidFill>
                  <a:effectLst/>
                  <a:latin typeface="Univers Condensed" panose="020B0506020202050204"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75000"/>
                      <a:lumOff val="25000"/>
                    </a:schemeClr>
                  </a:solidFill>
                  <a:effectLst/>
                  <a:latin typeface="Univers Condensed" panose="020B0506020202050204" pitchFamily="34" charset="0"/>
                </a:rPr>
                <a:t>Push buttons complement this setup by providing a means to trigger or execute these configurations, initiating the ALU's computation process based on the settings established via the DIP switches. providing flexibility and control over its operations for various computational tasks</a:t>
              </a:r>
              <a:endParaRPr kumimoji="0" lang="en-US" sz="1050" b="0" i="0" u="none" strike="noStrike" kern="1200" cap="none" spc="0" normalizeH="0" baseline="0" noProof="0" dirty="0">
                <a:ln>
                  <a:noFill/>
                </a:ln>
                <a:solidFill>
                  <a:schemeClr val="tx1">
                    <a:lumMod val="75000"/>
                    <a:lumOff val="25000"/>
                  </a:schemeClr>
                </a:solidFill>
                <a:effectLst/>
                <a:uLnTx/>
                <a:uFillTx/>
                <a:latin typeface="Univers Condensed" panose="020B0506020202050204" pitchFamily="34" charset="0"/>
              </a:endParaRPr>
            </a:p>
          </p:txBody>
        </p:sp>
        <p:sp>
          <p:nvSpPr>
            <p:cNvPr id="13" name="TextBox 12">
              <a:extLst>
                <a:ext uri="{FF2B5EF4-FFF2-40B4-BE49-F238E27FC236}">
                  <a16:creationId xmlns:a16="http://schemas.microsoft.com/office/drawing/2014/main" id="{F0C093AC-1A99-B0BC-E689-C5C12963CC9D}"/>
                </a:ext>
              </a:extLst>
            </p:cNvPr>
            <p:cNvSpPr txBox="1"/>
            <p:nvPr/>
          </p:nvSpPr>
          <p:spPr>
            <a:xfrm>
              <a:off x="3717262" y="-1"/>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B</a:t>
              </a:r>
            </a:p>
          </p:txBody>
        </p:sp>
        <p:sp>
          <p:nvSpPr>
            <p:cNvPr id="14" name="Isosceles Triangle 13">
              <a:extLst>
                <a:ext uri="{FF2B5EF4-FFF2-40B4-BE49-F238E27FC236}">
                  <a16:creationId xmlns:a16="http://schemas.microsoft.com/office/drawing/2014/main" id="{D41B5683-36AB-D77E-04D8-B3D511100F3D}"/>
                </a:ext>
              </a:extLst>
            </p:cNvPr>
            <p:cNvSpPr/>
            <p:nvPr/>
          </p:nvSpPr>
          <p:spPr>
            <a:xfrm rot="5400000">
              <a:off x="5892170" y="803774"/>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15" name="Group 14">
            <a:extLst>
              <a:ext uri="{FF2B5EF4-FFF2-40B4-BE49-F238E27FC236}">
                <a16:creationId xmlns:a16="http://schemas.microsoft.com/office/drawing/2014/main" id="{59851553-1956-5CF8-DB03-2FACEE766504}"/>
              </a:ext>
            </a:extLst>
          </p:cNvPr>
          <p:cNvGrpSpPr/>
          <p:nvPr/>
        </p:nvGrpSpPr>
        <p:grpSpPr>
          <a:xfrm>
            <a:off x="-2556315" y="2"/>
            <a:ext cx="3194907" cy="6858000"/>
            <a:chOff x="0" y="0"/>
            <a:chExt cx="3194907" cy="6858000"/>
          </a:xfrm>
        </p:grpSpPr>
        <p:sp>
          <p:nvSpPr>
            <p:cNvPr id="16" name="Rectangle 15">
              <a:extLst>
                <a:ext uri="{FF2B5EF4-FFF2-40B4-BE49-F238E27FC236}">
                  <a16:creationId xmlns:a16="http://schemas.microsoft.com/office/drawing/2014/main" id="{C6FBC255-8DD2-0266-B130-F7A3AEDEEF06}"/>
                </a:ext>
              </a:extLst>
            </p:cNvPr>
            <p:cNvSpPr/>
            <p:nvPr/>
          </p:nvSpPr>
          <p:spPr>
            <a:xfrm>
              <a:off x="0" y="0"/>
              <a:ext cx="2910558"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tx1">
                    <a:lumMod val="85000"/>
                    <a:lumOff val="15000"/>
                  </a:scheme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lumMod val="85000"/>
                      <a:lumOff val="15000"/>
                    </a:schemeClr>
                  </a:solidFill>
                  <a:latin typeface="Arial" panose="020B0604020202020204" pitchFamily="34" charset="0"/>
                  <a:cs typeface="Arial" panose="020B0604020202020204" pitchFamily="34" charset="0"/>
                </a:rPr>
                <a:t>I</a:t>
              </a:r>
              <a:r>
                <a:rPr kumimoji="0" lang="en-US" sz="1800" b="1" i="0" u="none" strike="noStrike" kern="1200" cap="none" spc="0" normalizeH="0" baseline="0" noProof="0" dirty="0" err="1">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rPr>
                <a:t>nput</a:t>
              </a:r>
              <a:r>
                <a:rPr kumimoji="0" lang="en-US" sz="18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rPr>
                <a:t> registers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lumMod val="85000"/>
                    <a:lumOff val="15000"/>
                  </a:schemeClr>
                </a:solidFill>
                <a:effectLst/>
                <a:uLnTx/>
                <a:uFillTx/>
                <a:latin typeface="Univers Condensed" panose="020B050602020205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85000"/>
                      <a:lumOff val="15000"/>
                    </a:schemeClr>
                  </a:solidFill>
                  <a:effectLst/>
                  <a:latin typeface="Univers Condensed" panose="020B0506020202050204" pitchFamily="34" charset="0"/>
                </a:rPr>
                <a:t>In an Arithmetic Logic Unit (ALU), the 7474 IC (Integrated Circuit) serves as a crucial component, specifically in managing the input registers. The 7474 IC is a dual D-type flip-flop that can store data temporarily. In the context of an ALU, it plays a pivotal role in holding the input values before processing.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85000"/>
                      <a:lumOff val="15000"/>
                    </a:schemeClr>
                  </a:solidFill>
                  <a:effectLst/>
                  <a:latin typeface="Univers Condensed" panose="020B0506020202050204" pitchFamily="34" charset="0"/>
                </a:rPr>
                <a:t>Each 7474 IC can store a single bit of data, thus multiple ICs are often used in parallel to handle multi-bit data in the ALU. By using the 7474 IC for input register usage, the ALU can efficiently store and manipulate binary data, enabling arithmetic and logical operations with precision and accuracy while facilitating seamless data handling within the processing unit</a:t>
              </a:r>
              <a:endParaRPr kumimoji="0" lang="en-US" sz="1050" b="0" i="0" u="none" strike="noStrike" kern="1200" cap="none" spc="0" normalizeH="0" baseline="0" noProof="0" dirty="0">
                <a:ln>
                  <a:noFill/>
                </a:ln>
                <a:solidFill>
                  <a:schemeClr val="tx1">
                    <a:lumMod val="85000"/>
                    <a:lumOff val="15000"/>
                  </a:schemeClr>
                </a:solidFill>
                <a:effectLst/>
                <a:uLnTx/>
                <a:uFillTx/>
                <a:latin typeface="Univers Condensed" panose="020B050602020205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DB6A6C57-A7AF-C557-01E8-DB572FEE40D6}"/>
                </a:ext>
              </a:extLst>
            </p:cNvPr>
            <p:cNvSpPr txBox="1"/>
            <p:nvPr/>
          </p:nvSpPr>
          <p:spPr>
            <a:xfrm>
              <a:off x="806704" y="0"/>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A</a:t>
              </a:r>
            </a:p>
          </p:txBody>
        </p:sp>
        <p:sp>
          <p:nvSpPr>
            <p:cNvPr id="18" name="Isosceles Triangle 17">
              <a:extLst>
                <a:ext uri="{FF2B5EF4-FFF2-40B4-BE49-F238E27FC236}">
                  <a16:creationId xmlns:a16="http://schemas.microsoft.com/office/drawing/2014/main" id="{F9172AF7-72A8-DBC1-9B8E-62FC152A25FC}"/>
                </a:ext>
              </a:extLst>
            </p:cNvPr>
            <p:cNvSpPr/>
            <p:nvPr/>
          </p:nvSpPr>
          <p:spPr>
            <a:xfrm rot="5400000">
              <a:off x="2798356" y="803774"/>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spTree>
    <p:extLst>
      <p:ext uri="{BB962C8B-B14F-4D97-AF65-F5344CB8AC3E}">
        <p14:creationId xmlns:p14="http://schemas.microsoft.com/office/powerpoint/2010/main" val="3786453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D81D858-B99F-4EB0-B7D4-776960170636}"/>
              </a:ext>
            </a:extLst>
          </p:cNvPr>
          <p:cNvSpPr/>
          <p:nvPr/>
        </p:nvSpPr>
        <p:spPr>
          <a:xfrm>
            <a:off x="914401" y="3649146"/>
            <a:ext cx="2638425" cy="2428874"/>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Rounded Corners 7">
            <a:extLst>
              <a:ext uri="{FF2B5EF4-FFF2-40B4-BE49-F238E27FC236}">
                <a16:creationId xmlns:a16="http://schemas.microsoft.com/office/drawing/2014/main" id="{4A42E313-A2DC-D8A6-C79C-C82AD6556011}"/>
              </a:ext>
            </a:extLst>
          </p:cNvPr>
          <p:cNvSpPr/>
          <p:nvPr/>
        </p:nvSpPr>
        <p:spPr>
          <a:xfrm>
            <a:off x="3552826" y="3649146"/>
            <a:ext cx="2638425" cy="2428874"/>
          </a:xfrm>
          <a:prstGeom prst="roundRect">
            <a:avLst/>
          </a:prstGeom>
          <a:solidFill>
            <a:srgbClr val="00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Rounded Corners 2">
            <a:extLst>
              <a:ext uri="{FF2B5EF4-FFF2-40B4-BE49-F238E27FC236}">
                <a16:creationId xmlns:a16="http://schemas.microsoft.com/office/drawing/2014/main" id="{1F1F0366-3103-82A9-3E01-FF79DF26C46A}"/>
              </a:ext>
            </a:extLst>
          </p:cNvPr>
          <p:cNvSpPr/>
          <p:nvPr/>
        </p:nvSpPr>
        <p:spPr>
          <a:xfrm>
            <a:off x="6191251" y="3651527"/>
            <a:ext cx="2638425" cy="2445545"/>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Rounded Corners 20">
            <a:extLst>
              <a:ext uri="{FF2B5EF4-FFF2-40B4-BE49-F238E27FC236}">
                <a16:creationId xmlns:a16="http://schemas.microsoft.com/office/drawing/2014/main" id="{00CE00AB-F354-841A-7401-607F77A6676F}"/>
              </a:ext>
            </a:extLst>
          </p:cNvPr>
          <p:cNvSpPr/>
          <p:nvPr/>
        </p:nvSpPr>
        <p:spPr>
          <a:xfrm>
            <a:off x="8829676" y="3668198"/>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Project components</a:t>
            </a:r>
          </a:p>
        </p:txBody>
      </p:sp>
      <p:sp>
        <p:nvSpPr>
          <p:cNvPr id="4" name="TextBox 3">
            <a:extLst>
              <a:ext uri="{FF2B5EF4-FFF2-40B4-BE49-F238E27FC236}">
                <a16:creationId xmlns:a16="http://schemas.microsoft.com/office/drawing/2014/main" id="{A1B0CE37-DC33-0CFF-53C3-922C3AB69D14}"/>
              </a:ext>
            </a:extLst>
          </p:cNvPr>
          <p:cNvSpPr txBox="1"/>
          <p:nvPr/>
        </p:nvSpPr>
        <p:spPr>
          <a:xfrm>
            <a:off x="1062038" y="3819525"/>
            <a:ext cx="2490788" cy="1908215"/>
          </a:xfrm>
          <a:prstGeom prst="rect">
            <a:avLst/>
          </a:prstGeom>
          <a:noFill/>
        </p:spPr>
        <p:txBody>
          <a:bodyPr wrap="square" rtlCol="0">
            <a:spAutoFit/>
          </a:bodyPr>
          <a:lstStyle/>
          <a:p>
            <a:r>
              <a:rPr lang="en-US" sz="2800" b="1" dirty="0"/>
              <a:t>74LS138</a:t>
            </a:r>
          </a:p>
          <a:p>
            <a:endParaRPr lang="en-US" dirty="0"/>
          </a:p>
          <a:p>
            <a:r>
              <a:rPr lang="en-US" sz="1200" b="0" i="0" dirty="0">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latin typeface="Univers Condensed" panose="020B0506020202050204" pitchFamily="34" charset="0"/>
            </a:endParaRPr>
          </a:p>
        </p:txBody>
      </p:sp>
      <p:sp>
        <p:nvSpPr>
          <p:cNvPr id="5" name="TextBox 4">
            <a:extLst>
              <a:ext uri="{FF2B5EF4-FFF2-40B4-BE49-F238E27FC236}">
                <a16:creationId xmlns:a16="http://schemas.microsoft.com/office/drawing/2014/main" id="{75D3EB2A-61C3-8C77-DF20-463914FE1513}"/>
              </a:ext>
            </a:extLst>
          </p:cNvPr>
          <p:cNvSpPr txBox="1"/>
          <p:nvPr/>
        </p:nvSpPr>
        <p:spPr>
          <a:xfrm>
            <a:off x="3700462" y="3819525"/>
            <a:ext cx="2638425" cy="1723549"/>
          </a:xfrm>
          <a:prstGeom prst="rect">
            <a:avLst/>
          </a:prstGeom>
          <a:noFill/>
        </p:spPr>
        <p:txBody>
          <a:bodyPr wrap="square" rtlCol="0">
            <a:spAutoFit/>
          </a:bodyPr>
          <a:lstStyle/>
          <a:p>
            <a:r>
              <a:rPr lang="en-US" sz="2800" b="1" i="0" dirty="0">
                <a:effectLst/>
                <a:latin typeface="Calibri (body)"/>
              </a:rPr>
              <a:t>74LS74</a:t>
            </a:r>
          </a:p>
          <a:p>
            <a:endParaRPr lang="en-US" dirty="0"/>
          </a:p>
          <a:p>
            <a:r>
              <a:rPr lang="en-US" sz="1200" b="0" i="0" dirty="0">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latin typeface="Univers Condensed" panose="020B0506020202050204" pitchFamily="34" charset="0"/>
            </a:endParaRPr>
          </a:p>
        </p:txBody>
      </p:sp>
      <p:sp>
        <p:nvSpPr>
          <p:cNvPr id="6" name="TextBox 5">
            <a:extLst>
              <a:ext uri="{FF2B5EF4-FFF2-40B4-BE49-F238E27FC236}">
                <a16:creationId xmlns:a16="http://schemas.microsoft.com/office/drawing/2014/main" id="{0527E943-6F15-04B3-9122-4D6A7A6D079E}"/>
              </a:ext>
            </a:extLst>
          </p:cNvPr>
          <p:cNvSpPr txBox="1"/>
          <p:nvPr/>
        </p:nvSpPr>
        <p:spPr>
          <a:xfrm>
            <a:off x="6338887" y="3819525"/>
            <a:ext cx="2638425" cy="1723549"/>
          </a:xfrm>
          <a:prstGeom prst="rect">
            <a:avLst/>
          </a:prstGeom>
          <a:noFill/>
        </p:spPr>
        <p:txBody>
          <a:bodyPr wrap="square" rtlCol="0">
            <a:spAutoFit/>
          </a:bodyPr>
          <a:lstStyle/>
          <a:p>
            <a:r>
              <a:rPr lang="en-US" sz="2800" b="1" i="0" dirty="0">
                <a:effectLst/>
                <a:latin typeface="Calibri (body)"/>
              </a:rPr>
              <a:t>74LS83</a:t>
            </a:r>
          </a:p>
          <a:p>
            <a:endParaRPr lang="en-US" dirty="0"/>
          </a:p>
          <a:p>
            <a:r>
              <a:rPr lang="en-US" sz="1200" b="0" i="0" dirty="0">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latin typeface="Univers Condensed" panose="020B0506020202050204" pitchFamily="34" charset="0"/>
            </a:endParaRPr>
          </a:p>
        </p:txBody>
      </p:sp>
      <p:sp>
        <p:nvSpPr>
          <p:cNvPr id="7" name="TextBox 6">
            <a:extLst>
              <a:ext uri="{FF2B5EF4-FFF2-40B4-BE49-F238E27FC236}">
                <a16:creationId xmlns:a16="http://schemas.microsoft.com/office/drawing/2014/main" id="{159788D9-5957-8E77-6DA8-2B6DCC2512E9}"/>
              </a:ext>
            </a:extLst>
          </p:cNvPr>
          <p:cNvSpPr txBox="1"/>
          <p:nvPr/>
        </p:nvSpPr>
        <p:spPr>
          <a:xfrm>
            <a:off x="8977312" y="3819525"/>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pic>
        <p:nvPicPr>
          <p:cNvPr id="4098" name="Picture 2" descr="7474 Datasheet">
            <a:extLst>
              <a:ext uri="{FF2B5EF4-FFF2-40B4-BE49-F238E27FC236}">
                <a16:creationId xmlns:a16="http://schemas.microsoft.com/office/drawing/2014/main" id="{1524E67F-6950-7A11-9290-14F283D29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1551" y="1403211"/>
            <a:ext cx="3409950" cy="29813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74LS138 Decoder Pinout, Features, Circuit &amp; Datasheet">
            <a:extLst>
              <a:ext uri="{FF2B5EF4-FFF2-40B4-BE49-F238E27FC236}">
                <a16:creationId xmlns:a16="http://schemas.microsoft.com/office/drawing/2014/main" id="{78C75C40-0BFA-5C78-65A5-83BBBE916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1" y="-3704244"/>
            <a:ext cx="57150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33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D81D858-B99F-4EB0-B7D4-776960170636}"/>
              </a:ext>
            </a:extLst>
          </p:cNvPr>
          <p:cNvSpPr/>
          <p:nvPr/>
        </p:nvSpPr>
        <p:spPr>
          <a:xfrm>
            <a:off x="1062037" y="7980431"/>
            <a:ext cx="2638425" cy="2428874"/>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Rounded Corners 7">
            <a:extLst>
              <a:ext uri="{FF2B5EF4-FFF2-40B4-BE49-F238E27FC236}">
                <a16:creationId xmlns:a16="http://schemas.microsoft.com/office/drawing/2014/main" id="{4A42E313-A2DC-D8A6-C79C-C82AD6556011}"/>
              </a:ext>
            </a:extLst>
          </p:cNvPr>
          <p:cNvSpPr/>
          <p:nvPr/>
        </p:nvSpPr>
        <p:spPr>
          <a:xfrm>
            <a:off x="-1001486" y="-319315"/>
            <a:ext cx="13745029" cy="7678057"/>
          </a:xfrm>
          <a:prstGeom prst="roundRect">
            <a:avLst/>
          </a:prstGeom>
          <a:solidFill>
            <a:srgbClr val="00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Rounded Corners 2">
            <a:extLst>
              <a:ext uri="{FF2B5EF4-FFF2-40B4-BE49-F238E27FC236}">
                <a16:creationId xmlns:a16="http://schemas.microsoft.com/office/drawing/2014/main" id="{1F1F0366-3103-82A9-3E01-FF79DF26C46A}"/>
              </a:ext>
            </a:extLst>
          </p:cNvPr>
          <p:cNvSpPr/>
          <p:nvPr/>
        </p:nvSpPr>
        <p:spPr>
          <a:xfrm>
            <a:off x="6096000" y="7980431"/>
            <a:ext cx="2638425" cy="2445545"/>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Rounded Corners 20">
            <a:extLst>
              <a:ext uri="{FF2B5EF4-FFF2-40B4-BE49-F238E27FC236}">
                <a16:creationId xmlns:a16="http://schemas.microsoft.com/office/drawing/2014/main" id="{00CE00AB-F354-841A-7401-607F77A6676F}"/>
              </a:ext>
            </a:extLst>
          </p:cNvPr>
          <p:cNvSpPr/>
          <p:nvPr/>
        </p:nvSpPr>
        <p:spPr>
          <a:xfrm>
            <a:off x="8734425" y="7997102"/>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Project components</a:t>
            </a:r>
          </a:p>
        </p:txBody>
      </p:sp>
      <p:sp>
        <p:nvSpPr>
          <p:cNvPr id="4" name="TextBox 3">
            <a:extLst>
              <a:ext uri="{FF2B5EF4-FFF2-40B4-BE49-F238E27FC236}">
                <a16:creationId xmlns:a16="http://schemas.microsoft.com/office/drawing/2014/main" id="{A1B0CE37-DC33-0CFF-53C3-922C3AB69D14}"/>
              </a:ext>
            </a:extLst>
          </p:cNvPr>
          <p:cNvSpPr txBox="1"/>
          <p:nvPr/>
        </p:nvSpPr>
        <p:spPr>
          <a:xfrm>
            <a:off x="1209674" y="8150810"/>
            <a:ext cx="2490788" cy="1908215"/>
          </a:xfrm>
          <a:prstGeom prst="rect">
            <a:avLst/>
          </a:prstGeom>
          <a:noFill/>
        </p:spPr>
        <p:txBody>
          <a:bodyPr wrap="square" rtlCol="0">
            <a:spAutoFit/>
          </a:bodyPr>
          <a:lstStyle/>
          <a:p>
            <a:r>
              <a:rPr lang="en-US" sz="2800" b="1" dirty="0"/>
              <a:t>74LS138</a:t>
            </a:r>
          </a:p>
          <a:p>
            <a:endParaRPr lang="en-US" dirty="0"/>
          </a:p>
          <a:p>
            <a:r>
              <a:rPr lang="en-US" sz="1200" b="0" i="0" dirty="0">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latin typeface="Univers Condensed" panose="020B0506020202050204" pitchFamily="34" charset="0"/>
            </a:endParaRPr>
          </a:p>
        </p:txBody>
      </p:sp>
      <p:sp>
        <p:nvSpPr>
          <p:cNvPr id="5" name="TextBox 4">
            <a:extLst>
              <a:ext uri="{FF2B5EF4-FFF2-40B4-BE49-F238E27FC236}">
                <a16:creationId xmlns:a16="http://schemas.microsoft.com/office/drawing/2014/main" id="{75D3EB2A-61C3-8C77-DF20-463914FE1513}"/>
              </a:ext>
            </a:extLst>
          </p:cNvPr>
          <p:cNvSpPr txBox="1"/>
          <p:nvPr/>
        </p:nvSpPr>
        <p:spPr>
          <a:xfrm>
            <a:off x="3700462" y="3819525"/>
            <a:ext cx="2638425" cy="1723549"/>
          </a:xfrm>
          <a:prstGeom prst="rect">
            <a:avLst/>
          </a:prstGeom>
          <a:noFill/>
        </p:spPr>
        <p:txBody>
          <a:bodyPr wrap="square" rtlCol="0">
            <a:spAutoFit/>
          </a:bodyPr>
          <a:lstStyle/>
          <a:p>
            <a:r>
              <a:rPr lang="en-US" sz="2800" b="1" i="0" dirty="0">
                <a:effectLst/>
                <a:latin typeface="Calibri (body)"/>
              </a:rPr>
              <a:t>74LS74</a:t>
            </a:r>
          </a:p>
          <a:p>
            <a:endParaRPr lang="en-US" dirty="0"/>
          </a:p>
          <a:p>
            <a:r>
              <a:rPr lang="en-US" sz="1200" b="0" i="0" dirty="0">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latin typeface="Univers Condensed" panose="020B0506020202050204" pitchFamily="34" charset="0"/>
            </a:endParaRPr>
          </a:p>
        </p:txBody>
      </p:sp>
      <p:sp>
        <p:nvSpPr>
          <p:cNvPr id="6" name="TextBox 5">
            <a:extLst>
              <a:ext uri="{FF2B5EF4-FFF2-40B4-BE49-F238E27FC236}">
                <a16:creationId xmlns:a16="http://schemas.microsoft.com/office/drawing/2014/main" id="{0527E943-6F15-04B3-9122-4D6A7A6D079E}"/>
              </a:ext>
            </a:extLst>
          </p:cNvPr>
          <p:cNvSpPr txBox="1"/>
          <p:nvPr/>
        </p:nvSpPr>
        <p:spPr>
          <a:xfrm>
            <a:off x="6243636" y="8148429"/>
            <a:ext cx="2638425" cy="1723549"/>
          </a:xfrm>
          <a:prstGeom prst="rect">
            <a:avLst/>
          </a:prstGeom>
          <a:noFill/>
        </p:spPr>
        <p:txBody>
          <a:bodyPr wrap="square" rtlCol="0">
            <a:spAutoFit/>
          </a:bodyPr>
          <a:lstStyle/>
          <a:p>
            <a:r>
              <a:rPr lang="en-US" sz="2800" b="1" i="0" dirty="0">
                <a:effectLst/>
                <a:latin typeface="Calibri (body)"/>
              </a:rPr>
              <a:t>74LS83</a:t>
            </a:r>
          </a:p>
          <a:p>
            <a:endParaRPr lang="en-US" dirty="0"/>
          </a:p>
          <a:p>
            <a:r>
              <a:rPr lang="en-US" sz="1200" b="0" i="0" dirty="0">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latin typeface="Univers Condensed" panose="020B0506020202050204" pitchFamily="34" charset="0"/>
            </a:endParaRPr>
          </a:p>
        </p:txBody>
      </p:sp>
      <p:sp>
        <p:nvSpPr>
          <p:cNvPr id="7" name="TextBox 6">
            <a:extLst>
              <a:ext uri="{FF2B5EF4-FFF2-40B4-BE49-F238E27FC236}">
                <a16:creationId xmlns:a16="http://schemas.microsoft.com/office/drawing/2014/main" id="{159788D9-5957-8E77-6DA8-2B6DCC2512E9}"/>
              </a:ext>
            </a:extLst>
          </p:cNvPr>
          <p:cNvSpPr txBox="1"/>
          <p:nvPr/>
        </p:nvSpPr>
        <p:spPr>
          <a:xfrm>
            <a:off x="8882061" y="8148429"/>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pic>
        <p:nvPicPr>
          <p:cNvPr id="3074" name="Picture 2" descr="7474 Datasheet">
            <a:extLst>
              <a:ext uri="{FF2B5EF4-FFF2-40B4-BE49-F238E27FC236}">
                <a16:creationId xmlns:a16="http://schemas.microsoft.com/office/drawing/2014/main" id="{34C5395E-3C7A-B071-18B2-361609CF7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450" y="1403211"/>
            <a:ext cx="340995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392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D81D858-B99F-4EB0-B7D4-776960170636}"/>
              </a:ext>
            </a:extLst>
          </p:cNvPr>
          <p:cNvSpPr/>
          <p:nvPr/>
        </p:nvSpPr>
        <p:spPr>
          <a:xfrm>
            <a:off x="914401" y="3649146"/>
            <a:ext cx="2638425" cy="2428874"/>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Rounded Corners 7">
            <a:extLst>
              <a:ext uri="{FF2B5EF4-FFF2-40B4-BE49-F238E27FC236}">
                <a16:creationId xmlns:a16="http://schemas.microsoft.com/office/drawing/2014/main" id="{4A42E313-A2DC-D8A6-C79C-C82AD6556011}"/>
              </a:ext>
            </a:extLst>
          </p:cNvPr>
          <p:cNvSpPr/>
          <p:nvPr/>
        </p:nvSpPr>
        <p:spPr>
          <a:xfrm>
            <a:off x="3552826" y="3649146"/>
            <a:ext cx="2638425" cy="2428874"/>
          </a:xfrm>
          <a:prstGeom prst="roundRect">
            <a:avLst/>
          </a:prstGeom>
          <a:solidFill>
            <a:srgbClr val="00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Rounded Corners 2">
            <a:extLst>
              <a:ext uri="{FF2B5EF4-FFF2-40B4-BE49-F238E27FC236}">
                <a16:creationId xmlns:a16="http://schemas.microsoft.com/office/drawing/2014/main" id="{1F1F0366-3103-82A9-3E01-FF79DF26C46A}"/>
              </a:ext>
            </a:extLst>
          </p:cNvPr>
          <p:cNvSpPr/>
          <p:nvPr/>
        </p:nvSpPr>
        <p:spPr>
          <a:xfrm>
            <a:off x="6191251" y="3651527"/>
            <a:ext cx="2638425" cy="2445545"/>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Rounded Corners 20">
            <a:extLst>
              <a:ext uri="{FF2B5EF4-FFF2-40B4-BE49-F238E27FC236}">
                <a16:creationId xmlns:a16="http://schemas.microsoft.com/office/drawing/2014/main" id="{00CE00AB-F354-841A-7401-607F77A6676F}"/>
              </a:ext>
            </a:extLst>
          </p:cNvPr>
          <p:cNvSpPr/>
          <p:nvPr/>
        </p:nvSpPr>
        <p:spPr>
          <a:xfrm>
            <a:off x="8829676" y="3668198"/>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Project components</a:t>
            </a:r>
          </a:p>
        </p:txBody>
      </p:sp>
      <p:sp>
        <p:nvSpPr>
          <p:cNvPr id="4" name="TextBox 3">
            <a:extLst>
              <a:ext uri="{FF2B5EF4-FFF2-40B4-BE49-F238E27FC236}">
                <a16:creationId xmlns:a16="http://schemas.microsoft.com/office/drawing/2014/main" id="{A1B0CE37-DC33-0CFF-53C3-922C3AB69D14}"/>
              </a:ext>
            </a:extLst>
          </p:cNvPr>
          <p:cNvSpPr txBox="1"/>
          <p:nvPr/>
        </p:nvSpPr>
        <p:spPr>
          <a:xfrm>
            <a:off x="1062038" y="3819525"/>
            <a:ext cx="2490788" cy="1908215"/>
          </a:xfrm>
          <a:prstGeom prst="rect">
            <a:avLst/>
          </a:prstGeom>
          <a:noFill/>
        </p:spPr>
        <p:txBody>
          <a:bodyPr wrap="square" rtlCol="0">
            <a:spAutoFit/>
          </a:bodyPr>
          <a:lstStyle/>
          <a:p>
            <a:r>
              <a:rPr lang="en-US" sz="2800" b="1" dirty="0"/>
              <a:t>74LS138</a:t>
            </a:r>
          </a:p>
          <a:p>
            <a:endParaRPr lang="en-US" dirty="0"/>
          </a:p>
          <a:p>
            <a:r>
              <a:rPr lang="en-US" sz="1200" b="0" i="0" dirty="0">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latin typeface="Univers Condensed" panose="020B0506020202050204" pitchFamily="34" charset="0"/>
            </a:endParaRPr>
          </a:p>
        </p:txBody>
      </p:sp>
      <p:sp>
        <p:nvSpPr>
          <p:cNvPr id="5" name="TextBox 4">
            <a:extLst>
              <a:ext uri="{FF2B5EF4-FFF2-40B4-BE49-F238E27FC236}">
                <a16:creationId xmlns:a16="http://schemas.microsoft.com/office/drawing/2014/main" id="{75D3EB2A-61C3-8C77-DF20-463914FE1513}"/>
              </a:ext>
            </a:extLst>
          </p:cNvPr>
          <p:cNvSpPr txBox="1"/>
          <p:nvPr/>
        </p:nvSpPr>
        <p:spPr>
          <a:xfrm>
            <a:off x="3700462" y="3819525"/>
            <a:ext cx="2638425" cy="1723549"/>
          </a:xfrm>
          <a:prstGeom prst="rect">
            <a:avLst/>
          </a:prstGeom>
          <a:noFill/>
        </p:spPr>
        <p:txBody>
          <a:bodyPr wrap="square" rtlCol="0">
            <a:spAutoFit/>
          </a:bodyPr>
          <a:lstStyle/>
          <a:p>
            <a:r>
              <a:rPr lang="en-US" sz="2800" b="1" i="0" dirty="0">
                <a:effectLst/>
                <a:latin typeface="Calibri (body)"/>
              </a:rPr>
              <a:t>74LS74</a:t>
            </a:r>
          </a:p>
          <a:p>
            <a:endParaRPr lang="en-US" dirty="0"/>
          </a:p>
          <a:p>
            <a:r>
              <a:rPr lang="en-US" sz="1200" b="0" i="0" dirty="0">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latin typeface="Univers Condensed" panose="020B0506020202050204" pitchFamily="34" charset="0"/>
            </a:endParaRPr>
          </a:p>
        </p:txBody>
      </p:sp>
      <p:sp>
        <p:nvSpPr>
          <p:cNvPr id="6" name="TextBox 5">
            <a:extLst>
              <a:ext uri="{FF2B5EF4-FFF2-40B4-BE49-F238E27FC236}">
                <a16:creationId xmlns:a16="http://schemas.microsoft.com/office/drawing/2014/main" id="{0527E943-6F15-04B3-9122-4D6A7A6D079E}"/>
              </a:ext>
            </a:extLst>
          </p:cNvPr>
          <p:cNvSpPr txBox="1"/>
          <p:nvPr/>
        </p:nvSpPr>
        <p:spPr>
          <a:xfrm>
            <a:off x="6338887" y="3819525"/>
            <a:ext cx="2638425" cy="1723549"/>
          </a:xfrm>
          <a:prstGeom prst="rect">
            <a:avLst/>
          </a:prstGeom>
          <a:noFill/>
        </p:spPr>
        <p:txBody>
          <a:bodyPr wrap="square" rtlCol="0">
            <a:spAutoFit/>
          </a:bodyPr>
          <a:lstStyle/>
          <a:p>
            <a:r>
              <a:rPr lang="en-US" sz="2800" b="1" i="0" dirty="0">
                <a:effectLst/>
                <a:latin typeface="Calibri (body)"/>
              </a:rPr>
              <a:t>74LS83</a:t>
            </a:r>
          </a:p>
          <a:p>
            <a:endParaRPr lang="en-US" dirty="0"/>
          </a:p>
          <a:p>
            <a:r>
              <a:rPr lang="en-US" sz="1200" b="0" i="0" dirty="0">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latin typeface="Univers Condensed" panose="020B0506020202050204" pitchFamily="34" charset="0"/>
            </a:endParaRPr>
          </a:p>
        </p:txBody>
      </p:sp>
      <p:sp>
        <p:nvSpPr>
          <p:cNvPr id="7" name="TextBox 6">
            <a:extLst>
              <a:ext uri="{FF2B5EF4-FFF2-40B4-BE49-F238E27FC236}">
                <a16:creationId xmlns:a16="http://schemas.microsoft.com/office/drawing/2014/main" id="{159788D9-5957-8E77-6DA8-2B6DCC2512E9}"/>
              </a:ext>
            </a:extLst>
          </p:cNvPr>
          <p:cNvSpPr txBox="1"/>
          <p:nvPr/>
        </p:nvSpPr>
        <p:spPr>
          <a:xfrm>
            <a:off x="8977312" y="3819525"/>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pic>
        <p:nvPicPr>
          <p:cNvPr id="11" name="Picture 2" descr="7474 Datasheet">
            <a:extLst>
              <a:ext uri="{FF2B5EF4-FFF2-40B4-BE49-F238E27FC236}">
                <a16:creationId xmlns:a16="http://schemas.microsoft.com/office/drawing/2014/main" id="{0E3B197E-7D27-9686-3ED7-6AFE8260A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450" y="-4201270"/>
            <a:ext cx="3409950" cy="29813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igital Arithmetic | SpringerLink">
            <a:extLst>
              <a:ext uri="{FF2B5EF4-FFF2-40B4-BE49-F238E27FC236}">
                <a16:creationId xmlns:a16="http://schemas.microsoft.com/office/drawing/2014/main" id="{80A4AC24-138E-89EA-027C-509165939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8631" y="1403211"/>
            <a:ext cx="6524625"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076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D81D858-B99F-4EB0-B7D4-776960170636}"/>
              </a:ext>
            </a:extLst>
          </p:cNvPr>
          <p:cNvSpPr/>
          <p:nvPr/>
        </p:nvSpPr>
        <p:spPr>
          <a:xfrm>
            <a:off x="671514" y="8470972"/>
            <a:ext cx="2638425" cy="2428874"/>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Rounded Corners 7">
            <a:extLst>
              <a:ext uri="{FF2B5EF4-FFF2-40B4-BE49-F238E27FC236}">
                <a16:creationId xmlns:a16="http://schemas.microsoft.com/office/drawing/2014/main" id="{4A42E313-A2DC-D8A6-C79C-C82AD6556011}"/>
              </a:ext>
            </a:extLst>
          </p:cNvPr>
          <p:cNvSpPr/>
          <p:nvPr/>
        </p:nvSpPr>
        <p:spPr>
          <a:xfrm>
            <a:off x="3309939" y="8470972"/>
            <a:ext cx="2638425" cy="2428874"/>
          </a:xfrm>
          <a:prstGeom prst="roundRect">
            <a:avLst/>
          </a:prstGeom>
          <a:solidFill>
            <a:srgbClr val="00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Rounded Corners 2">
            <a:extLst>
              <a:ext uri="{FF2B5EF4-FFF2-40B4-BE49-F238E27FC236}">
                <a16:creationId xmlns:a16="http://schemas.microsoft.com/office/drawing/2014/main" id="{1F1F0366-3103-82A9-3E01-FF79DF26C46A}"/>
              </a:ext>
            </a:extLst>
          </p:cNvPr>
          <p:cNvSpPr/>
          <p:nvPr/>
        </p:nvSpPr>
        <p:spPr>
          <a:xfrm>
            <a:off x="-1295400" y="-952499"/>
            <a:ext cx="14630401" cy="8686800"/>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Rounded Corners 20">
            <a:extLst>
              <a:ext uri="{FF2B5EF4-FFF2-40B4-BE49-F238E27FC236}">
                <a16:creationId xmlns:a16="http://schemas.microsoft.com/office/drawing/2014/main" id="{00CE00AB-F354-841A-7401-607F77A6676F}"/>
              </a:ext>
            </a:extLst>
          </p:cNvPr>
          <p:cNvSpPr/>
          <p:nvPr/>
        </p:nvSpPr>
        <p:spPr>
          <a:xfrm>
            <a:off x="8734425" y="8490024"/>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Project components</a:t>
            </a:r>
          </a:p>
        </p:txBody>
      </p:sp>
      <p:sp>
        <p:nvSpPr>
          <p:cNvPr id="4" name="TextBox 3">
            <a:extLst>
              <a:ext uri="{FF2B5EF4-FFF2-40B4-BE49-F238E27FC236}">
                <a16:creationId xmlns:a16="http://schemas.microsoft.com/office/drawing/2014/main" id="{A1B0CE37-DC33-0CFF-53C3-922C3AB69D14}"/>
              </a:ext>
            </a:extLst>
          </p:cNvPr>
          <p:cNvSpPr txBox="1"/>
          <p:nvPr/>
        </p:nvSpPr>
        <p:spPr>
          <a:xfrm>
            <a:off x="819151" y="8641351"/>
            <a:ext cx="2490788" cy="1908215"/>
          </a:xfrm>
          <a:prstGeom prst="rect">
            <a:avLst/>
          </a:prstGeom>
          <a:noFill/>
        </p:spPr>
        <p:txBody>
          <a:bodyPr wrap="square" rtlCol="0">
            <a:spAutoFit/>
          </a:bodyPr>
          <a:lstStyle/>
          <a:p>
            <a:r>
              <a:rPr lang="en-US" sz="2800" b="1" dirty="0"/>
              <a:t>74LS138</a:t>
            </a:r>
          </a:p>
          <a:p>
            <a:endParaRPr lang="en-US" dirty="0"/>
          </a:p>
          <a:p>
            <a:r>
              <a:rPr lang="en-US" sz="1200" b="0" i="0" dirty="0">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latin typeface="Univers Condensed" panose="020B0506020202050204" pitchFamily="34" charset="0"/>
            </a:endParaRPr>
          </a:p>
        </p:txBody>
      </p:sp>
      <p:sp>
        <p:nvSpPr>
          <p:cNvPr id="5" name="TextBox 4">
            <a:extLst>
              <a:ext uri="{FF2B5EF4-FFF2-40B4-BE49-F238E27FC236}">
                <a16:creationId xmlns:a16="http://schemas.microsoft.com/office/drawing/2014/main" id="{75D3EB2A-61C3-8C77-DF20-463914FE1513}"/>
              </a:ext>
            </a:extLst>
          </p:cNvPr>
          <p:cNvSpPr txBox="1"/>
          <p:nvPr/>
        </p:nvSpPr>
        <p:spPr>
          <a:xfrm>
            <a:off x="3457575" y="8641351"/>
            <a:ext cx="2638425" cy="1723549"/>
          </a:xfrm>
          <a:prstGeom prst="rect">
            <a:avLst/>
          </a:prstGeom>
          <a:noFill/>
        </p:spPr>
        <p:txBody>
          <a:bodyPr wrap="square" rtlCol="0">
            <a:spAutoFit/>
          </a:bodyPr>
          <a:lstStyle/>
          <a:p>
            <a:r>
              <a:rPr lang="en-US" sz="2800" b="1" i="0" dirty="0">
                <a:effectLst/>
                <a:latin typeface="Calibri (body)"/>
              </a:rPr>
              <a:t>74LS74</a:t>
            </a:r>
          </a:p>
          <a:p>
            <a:endParaRPr lang="en-US" dirty="0"/>
          </a:p>
          <a:p>
            <a:r>
              <a:rPr lang="en-US" sz="1200" b="0" i="0" dirty="0">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latin typeface="Univers Condensed" panose="020B0506020202050204" pitchFamily="34" charset="0"/>
            </a:endParaRPr>
          </a:p>
        </p:txBody>
      </p:sp>
      <p:sp>
        <p:nvSpPr>
          <p:cNvPr id="6" name="TextBox 5">
            <a:extLst>
              <a:ext uri="{FF2B5EF4-FFF2-40B4-BE49-F238E27FC236}">
                <a16:creationId xmlns:a16="http://schemas.microsoft.com/office/drawing/2014/main" id="{0527E943-6F15-04B3-9122-4D6A7A6D079E}"/>
              </a:ext>
            </a:extLst>
          </p:cNvPr>
          <p:cNvSpPr txBox="1"/>
          <p:nvPr/>
        </p:nvSpPr>
        <p:spPr>
          <a:xfrm>
            <a:off x="6338887" y="3819525"/>
            <a:ext cx="2638425" cy="1723549"/>
          </a:xfrm>
          <a:prstGeom prst="rect">
            <a:avLst/>
          </a:prstGeom>
          <a:noFill/>
        </p:spPr>
        <p:txBody>
          <a:bodyPr wrap="square" rtlCol="0">
            <a:spAutoFit/>
          </a:bodyPr>
          <a:lstStyle/>
          <a:p>
            <a:r>
              <a:rPr lang="en-US" sz="2800" b="1" i="0" dirty="0">
                <a:effectLst/>
                <a:latin typeface="Calibri (body)"/>
              </a:rPr>
              <a:t>74LS83</a:t>
            </a:r>
          </a:p>
          <a:p>
            <a:endParaRPr lang="en-US" dirty="0"/>
          </a:p>
          <a:p>
            <a:r>
              <a:rPr lang="en-US" sz="1200" b="0" i="0" dirty="0">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latin typeface="Univers Condensed" panose="020B0506020202050204" pitchFamily="34" charset="0"/>
            </a:endParaRPr>
          </a:p>
        </p:txBody>
      </p:sp>
      <p:sp>
        <p:nvSpPr>
          <p:cNvPr id="7" name="TextBox 6">
            <a:extLst>
              <a:ext uri="{FF2B5EF4-FFF2-40B4-BE49-F238E27FC236}">
                <a16:creationId xmlns:a16="http://schemas.microsoft.com/office/drawing/2014/main" id="{159788D9-5957-8E77-6DA8-2B6DCC2512E9}"/>
              </a:ext>
            </a:extLst>
          </p:cNvPr>
          <p:cNvSpPr txBox="1"/>
          <p:nvPr/>
        </p:nvSpPr>
        <p:spPr>
          <a:xfrm>
            <a:off x="8882061" y="8641351"/>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pic>
        <p:nvPicPr>
          <p:cNvPr id="5122" name="Picture 2" descr="Digital Arithmetic | SpringerLink">
            <a:extLst>
              <a:ext uri="{FF2B5EF4-FFF2-40B4-BE49-F238E27FC236}">
                <a16:creationId xmlns:a16="http://schemas.microsoft.com/office/drawing/2014/main" id="{73C7D777-986B-FA0F-9D73-4093DB401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4" y="1403211"/>
            <a:ext cx="5112542" cy="2403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235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D81D858-B99F-4EB0-B7D4-776960170636}"/>
              </a:ext>
            </a:extLst>
          </p:cNvPr>
          <p:cNvSpPr/>
          <p:nvPr/>
        </p:nvSpPr>
        <p:spPr>
          <a:xfrm>
            <a:off x="914401" y="3649146"/>
            <a:ext cx="2638425" cy="2428874"/>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Rounded Corners 7">
            <a:extLst>
              <a:ext uri="{FF2B5EF4-FFF2-40B4-BE49-F238E27FC236}">
                <a16:creationId xmlns:a16="http://schemas.microsoft.com/office/drawing/2014/main" id="{4A42E313-A2DC-D8A6-C79C-C82AD6556011}"/>
              </a:ext>
            </a:extLst>
          </p:cNvPr>
          <p:cNvSpPr/>
          <p:nvPr/>
        </p:nvSpPr>
        <p:spPr>
          <a:xfrm>
            <a:off x="3552826" y="3649146"/>
            <a:ext cx="2638425" cy="2428874"/>
          </a:xfrm>
          <a:prstGeom prst="roundRect">
            <a:avLst/>
          </a:prstGeom>
          <a:solidFill>
            <a:srgbClr val="00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Rounded Corners 2">
            <a:extLst>
              <a:ext uri="{FF2B5EF4-FFF2-40B4-BE49-F238E27FC236}">
                <a16:creationId xmlns:a16="http://schemas.microsoft.com/office/drawing/2014/main" id="{1F1F0366-3103-82A9-3E01-FF79DF26C46A}"/>
              </a:ext>
            </a:extLst>
          </p:cNvPr>
          <p:cNvSpPr/>
          <p:nvPr/>
        </p:nvSpPr>
        <p:spPr>
          <a:xfrm>
            <a:off x="6191251" y="3651527"/>
            <a:ext cx="2638425" cy="2445545"/>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Rounded Corners 20">
            <a:extLst>
              <a:ext uri="{FF2B5EF4-FFF2-40B4-BE49-F238E27FC236}">
                <a16:creationId xmlns:a16="http://schemas.microsoft.com/office/drawing/2014/main" id="{00CE00AB-F354-841A-7401-607F77A6676F}"/>
              </a:ext>
            </a:extLst>
          </p:cNvPr>
          <p:cNvSpPr/>
          <p:nvPr/>
        </p:nvSpPr>
        <p:spPr>
          <a:xfrm>
            <a:off x="8829676" y="3668198"/>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Project components</a:t>
            </a:r>
          </a:p>
        </p:txBody>
      </p:sp>
      <p:sp>
        <p:nvSpPr>
          <p:cNvPr id="4" name="TextBox 3">
            <a:extLst>
              <a:ext uri="{FF2B5EF4-FFF2-40B4-BE49-F238E27FC236}">
                <a16:creationId xmlns:a16="http://schemas.microsoft.com/office/drawing/2014/main" id="{A1B0CE37-DC33-0CFF-53C3-922C3AB69D14}"/>
              </a:ext>
            </a:extLst>
          </p:cNvPr>
          <p:cNvSpPr txBox="1"/>
          <p:nvPr/>
        </p:nvSpPr>
        <p:spPr>
          <a:xfrm>
            <a:off x="1062038" y="3819525"/>
            <a:ext cx="2490788" cy="1908215"/>
          </a:xfrm>
          <a:prstGeom prst="rect">
            <a:avLst/>
          </a:prstGeom>
          <a:noFill/>
        </p:spPr>
        <p:txBody>
          <a:bodyPr wrap="square" rtlCol="0">
            <a:spAutoFit/>
          </a:bodyPr>
          <a:lstStyle/>
          <a:p>
            <a:r>
              <a:rPr lang="en-US" sz="2800" b="1" dirty="0"/>
              <a:t>74LS138</a:t>
            </a:r>
          </a:p>
          <a:p>
            <a:endParaRPr lang="en-US" dirty="0"/>
          </a:p>
          <a:p>
            <a:r>
              <a:rPr lang="en-US" sz="1200" b="0" i="0" dirty="0">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latin typeface="Univers Condensed" panose="020B0506020202050204" pitchFamily="34" charset="0"/>
            </a:endParaRPr>
          </a:p>
        </p:txBody>
      </p:sp>
      <p:sp>
        <p:nvSpPr>
          <p:cNvPr id="5" name="TextBox 4">
            <a:extLst>
              <a:ext uri="{FF2B5EF4-FFF2-40B4-BE49-F238E27FC236}">
                <a16:creationId xmlns:a16="http://schemas.microsoft.com/office/drawing/2014/main" id="{75D3EB2A-61C3-8C77-DF20-463914FE1513}"/>
              </a:ext>
            </a:extLst>
          </p:cNvPr>
          <p:cNvSpPr txBox="1"/>
          <p:nvPr/>
        </p:nvSpPr>
        <p:spPr>
          <a:xfrm>
            <a:off x="3700462" y="3819525"/>
            <a:ext cx="2638425" cy="1723549"/>
          </a:xfrm>
          <a:prstGeom prst="rect">
            <a:avLst/>
          </a:prstGeom>
          <a:noFill/>
        </p:spPr>
        <p:txBody>
          <a:bodyPr wrap="square" rtlCol="0">
            <a:spAutoFit/>
          </a:bodyPr>
          <a:lstStyle/>
          <a:p>
            <a:r>
              <a:rPr lang="en-US" sz="2800" b="1" i="0" dirty="0">
                <a:effectLst/>
                <a:latin typeface="Calibri (body)"/>
              </a:rPr>
              <a:t>74LS74</a:t>
            </a:r>
          </a:p>
          <a:p>
            <a:endParaRPr lang="en-US" dirty="0"/>
          </a:p>
          <a:p>
            <a:r>
              <a:rPr lang="en-US" sz="1200" b="0" i="0" dirty="0">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latin typeface="Univers Condensed" panose="020B0506020202050204" pitchFamily="34" charset="0"/>
            </a:endParaRPr>
          </a:p>
        </p:txBody>
      </p:sp>
      <p:sp>
        <p:nvSpPr>
          <p:cNvPr id="6" name="TextBox 5">
            <a:extLst>
              <a:ext uri="{FF2B5EF4-FFF2-40B4-BE49-F238E27FC236}">
                <a16:creationId xmlns:a16="http://schemas.microsoft.com/office/drawing/2014/main" id="{0527E943-6F15-04B3-9122-4D6A7A6D079E}"/>
              </a:ext>
            </a:extLst>
          </p:cNvPr>
          <p:cNvSpPr txBox="1"/>
          <p:nvPr/>
        </p:nvSpPr>
        <p:spPr>
          <a:xfrm>
            <a:off x="6338887" y="3819525"/>
            <a:ext cx="2638425" cy="1723549"/>
          </a:xfrm>
          <a:prstGeom prst="rect">
            <a:avLst/>
          </a:prstGeom>
          <a:noFill/>
        </p:spPr>
        <p:txBody>
          <a:bodyPr wrap="square" rtlCol="0">
            <a:spAutoFit/>
          </a:bodyPr>
          <a:lstStyle/>
          <a:p>
            <a:r>
              <a:rPr lang="en-US" sz="2800" b="1" i="0" dirty="0">
                <a:effectLst/>
                <a:latin typeface="Calibri (body)"/>
              </a:rPr>
              <a:t>74LS83</a:t>
            </a:r>
          </a:p>
          <a:p>
            <a:endParaRPr lang="en-US" dirty="0"/>
          </a:p>
          <a:p>
            <a:r>
              <a:rPr lang="en-US" sz="1200" b="0" i="0" dirty="0">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latin typeface="Univers Condensed" panose="020B0506020202050204" pitchFamily="34" charset="0"/>
            </a:endParaRPr>
          </a:p>
        </p:txBody>
      </p:sp>
      <p:sp>
        <p:nvSpPr>
          <p:cNvPr id="7" name="TextBox 6">
            <a:extLst>
              <a:ext uri="{FF2B5EF4-FFF2-40B4-BE49-F238E27FC236}">
                <a16:creationId xmlns:a16="http://schemas.microsoft.com/office/drawing/2014/main" id="{159788D9-5957-8E77-6DA8-2B6DCC2512E9}"/>
              </a:ext>
            </a:extLst>
          </p:cNvPr>
          <p:cNvSpPr txBox="1"/>
          <p:nvPr/>
        </p:nvSpPr>
        <p:spPr>
          <a:xfrm>
            <a:off x="8977312" y="3819525"/>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pic>
        <p:nvPicPr>
          <p:cNvPr id="11" name="Picture 2" descr="Digital Arithmetic | SpringerLink">
            <a:extLst>
              <a:ext uri="{FF2B5EF4-FFF2-40B4-BE49-F238E27FC236}">
                <a16:creationId xmlns:a16="http://schemas.microsoft.com/office/drawing/2014/main" id="{2B8CE55A-991E-2793-A344-2D36D9BDD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69" y="-4320331"/>
            <a:ext cx="6524625" cy="30670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Pin on Logic Gates">
            <a:extLst>
              <a:ext uri="{FF2B5EF4-FFF2-40B4-BE49-F238E27FC236}">
                <a16:creationId xmlns:a16="http://schemas.microsoft.com/office/drawing/2014/main" id="{3CF8F390-7697-4FF8-858E-B15511D75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0174" y="1403211"/>
            <a:ext cx="3286126" cy="514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52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D81D858-B99F-4EB0-B7D4-776960170636}"/>
              </a:ext>
            </a:extLst>
          </p:cNvPr>
          <p:cNvSpPr/>
          <p:nvPr/>
        </p:nvSpPr>
        <p:spPr>
          <a:xfrm>
            <a:off x="914401" y="7993527"/>
            <a:ext cx="2638425" cy="2428874"/>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Rounded Corners 7">
            <a:extLst>
              <a:ext uri="{FF2B5EF4-FFF2-40B4-BE49-F238E27FC236}">
                <a16:creationId xmlns:a16="http://schemas.microsoft.com/office/drawing/2014/main" id="{4A42E313-A2DC-D8A6-C79C-C82AD6556011}"/>
              </a:ext>
            </a:extLst>
          </p:cNvPr>
          <p:cNvSpPr/>
          <p:nvPr/>
        </p:nvSpPr>
        <p:spPr>
          <a:xfrm>
            <a:off x="3552826" y="7993527"/>
            <a:ext cx="2638425" cy="2428874"/>
          </a:xfrm>
          <a:prstGeom prst="roundRect">
            <a:avLst/>
          </a:prstGeom>
          <a:solidFill>
            <a:srgbClr val="00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Rounded Corners 2">
            <a:extLst>
              <a:ext uri="{FF2B5EF4-FFF2-40B4-BE49-F238E27FC236}">
                <a16:creationId xmlns:a16="http://schemas.microsoft.com/office/drawing/2014/main" id="{1F1F0366-3103-82A9-3E01-FF79DF26C46A}"/>
              </a:ext>
            </a:extLst>
          </p:cNvPr>
          <p:cNvSpPr/>
          <p:nvPr/>
        </p:nvSpPr>
        <p:spPr>
          <a:xfrm>
            <a:off x="6191251" y="7995908"/>
            <a:ext cx="2638425" cy="2445545"/>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Rounded Corners 20">
            <a:extLst>
              <a:ext uri="{FF2B5EF4-FFF2-40B4-BE49-F238E27FC236}">
                <a16:creationId xmlns:a16="http://schemas.microsoft.com/office/drawing/2014/main" id="{00CE00AB-F354-841A-7401-607F77A6676F}"/>
              </a:ext>
            </a:extLst>
          </p:cNvPr>
          <p:cNvSpPr/>
          <p:nvPr/>
        </p:nvSpPr>
        <p:spPr>
          <a:xfrm>
            <a:off x="-628650" y="-647700"/>
            <a:ext cx="13449300" cy="8077200"/>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Project components</a:t>
            </a:r>
          </a:p>
        </p:txBody>
      </p:sp>
      <p:sp>
        <p:nvSpPr>
          <p:cNvPr id="4" name="TextBox 3">
            <a:extLst>
              <a:ext uri="{FF2B5EF4-FFF2-40B4-BE49-F238E27FC236}">
                <a16:creationId xmlns:a16="http://schemas.microsoft.com/office/drawing/2014/main" id="{A1B0CE37-DC33-0CFF-53C3-922C3AB69D14}"/>
              </a:ext>
            </a:extLst>
          </p:cNvPr>
          <p:cNvSpPr txBox="1"/>
          <p:nvPr/>
        </p:nvSpPr>
        <p:spPr>
          <a:xfrm>
            <a:off x="1062038" y="8163906"/>
            <a:ext cx="2490788" cy="1908215"/>
          </a:xfrm>
          <a:prstGeom prst="rect">
            <a:avLst/>
          </a:prstGeom>
          <a:noFill/>
        </p:spPr>
        <p:txBody>
          <a:bodyPr wrap="square" rtlCol="0">
            <a:spAutoFit/>
          </a:bodyPr>
          <a:lstStyle/>
          <a:p>
            <a:r>
              <a:rPr lang="en-US" sz="2800" b="1" dirty="0"/>
              <a:t>74LS138</a:t>
            </a:r>
          </a:p>
          <a:p>
            <a:endParaRPr lang="en-US" dirty="0"/>
          </a:p>
          <a:p>
            <a:r>
              <a:rPr lang="en-US" sz="1200" b="0" i="0" dirty="0">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latin typeface="Univers Condensed" panose="020B0506020202050204" pitchFamily="34" charset="0"/>
            </a:endParaRPr>
          </a:p>
        </p:txBody>
      </p:sp>
      <p:sp>
        <p:nvSpPr>
          <p:cNvPr id="5" name="TextBox 4">
            <a:extLst>
              <a:ext uri="{FF2B5EF4-FFF2-40B4-BE49-F238E27FC236}">
                <a16:creationId xmlns:a16="http://schemas.microsoft.com/office/drawing/2014/main" id="{75D3EB2A-61C3-8C77-DF20-463914FE1513}"/>
              </a:ext>
            </a:extLst>
          </p:cNvPr>
          <p:cNvSpPr txBox="1"/>
          <p:nvPr/>
        </p:nvSpPr>
        <p:spPr>
          <a:xfrm>
            <a:off x="3700462" y="8163906"/>
            <a:ext cx="2638425" cy="1723549"/>
          </a:xfrm>
          <a:prstGeom prst="rect">
            <a:avLst/>
          </a:prstGeom>
          <a:noFill/>
        </p:spPr>
        <p:txBody>
          <a:bodyPr wrap="square" rtlCol="0">
            <a:spAutoFit/>
          </a:bodyPr>
          <a:lstStyle/>
          <a:p>
            <a:r>
              <a:rPr lang="en-US" sz="2800" b="1" i="0" dirty="0">
                <a:effectLst/>
                <a:latin typeface="Calibri (body)"/>
              </a:rPr>
              <a:t>74LS74</a:t>
            </a:r>
          </a:p>
          <a:p>
            <a:endParaRPr lang="en-US" dirty="0"/>
          </a:p>
          <a:p>
            <a:r>
              <a:rPr lang="en-US" sz="1200" b="0" i="0" dirty="0">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latin typeface="Univers Condensed" panose="020B0506020202050204" pitchFamily="34" charset="0"/>
            </a:endParaRPr>
          </a:p>
        </p:txBody>
      </p:sp>
      <p:sp>
        <p:nvSpPr>
          <p:cNvPr id="6" name="TextBox 5">
            <a:extLst>
              <a:ext uri="{FF2B5EF4-FFF2-40B4-BE49-F238E27FC236}">
                <a16:creationId xmlns:a16="http://schemas.microsoft.com/office/drawing/2014/main" id="{0527E943-6F15-04B3-9122-4D6A7A6D079E}"/>
              </a:ext>
            </a:extLst>
          </p:cNvPr>
          <p:cNvSpPr txBox="1"/>
          <p:nvPr/>
        </p:nvSpPr>
        <p:spPr>
          <a:xfrm>
            <a:off x="6338887" y="8163906"/>
            <a:ext cx="2638425" cy="1723549"/>
          </a:xfrm>
          <a:prstGeom prst="rect">
            <a:avLst/>
          </a:prstGeom>
          <a:noFill/>
        </p:spPr>
        <p:txBody>
          <a:bodyPr wrap="square" rtlCol="0">
            <a:spAutoFit/>
          </a:bodyPr>
          <a:lstStyle/>
          <a:p>
            <a:r>
              <a:rPr lang="en-US" sz="2800" b="1" i="0" dirty="0">
                <a:effectLst/>
                <a:latin typeface="Calibri (body)"/>
              </a:rPr>
              <a:t>74LS83</a:t>
            </a:r>
          </a:p>
          <a:p>
            <a:endParaRPr lang="en-US" dirty="0"/>
          </a:p>
          <a:p>
            <a:r>
              <a:rPr lang="en-US" sz="1200" b="0" i="0" dirty="0">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latin typeface="Univers Condensed" panose="020B0506020202050204" pitchFamily="34" charset="0"/>
            </a:endParaRPr>
          </a:p>
        </p:txBody>
      </p:sp>
      <p:sp>
        <p:nvSpPr>
          <p:cNvPr id="7" name="TextBox 6">
            <a:extLst>
              <a:ext uri="{FF2B5EF4-FFF2-40B4-BE49-F238E27FC236}">
                <a16:creationId xmlns:a16="http://schemas.microsoft.com/office/drawing/2014/main" id="{159788D9-5957-8E77-6DA8-2B6DCC2512E9}"/>
              </a:ext>
            </a:extLst>
          </p:cNvPr>
          <p:cNvSpPr txBox="1"/>
          <p:nvPr/>
        </p:nvSpPr>
        <p:spPr>
          <a:xfrm>
            <a:off x="8977312" y="3819525"/>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pic>
        <p:nvPicPr>
          <p:cNvPr id="7172" name="Picture 4" descr="Pin on Logic Gates">
            <a:extLst>
              <a:ext uri="{FF2B5EF4-FFF2-40B4-BE49-F238E27FC236}">
                <a16:creationId xmlns:a16="http://schemas.microsoft.com/office/drawing/2014/main" id="{268B919C-2E2C-4261-8B60-2AECD8534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4" y="1403212"/>
            <a:ext cx="3286126" cy="514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578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D81D858-B99F-4EB0-B7D4-776960170636}"/>
              </a:ext>
            </a:extLst>
          </p:cNvPr>
          <p:cNvSpPr/>
          <p:nvPr/>
        </p:nvSpPr>
        <p:spPr>
          <a:xfrm>
            <a:off x="914401" y="3649146"/>
            <a:ext cx="2638425" cy="2428874"/>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Rounded Corners 7">
            <a:extLst>
              <a:ext uri="{FF2B5EF4-FFF2-40B4-BE49-F238E27FC236}">
                <a16:creationId xmlns:a16="http://schemas.microsoft.com/office/drawing/2014/main" id="{4A42E313-A2DC-D8A6-C79C-C82AD6556011}"/>
              </a:ext>
            </a:extLst>
          </p:cNvPr>
          <p:cNvSpPr/>
          <p:nvPr/>
        </p:nvSpPr>
        <p:spPr>
          <a:xfrm>
            <a:off x="3552826" y="3649146"/>
            <a:ext cx="2638425" cy="2428874"/>
          </a:xfrm>
          <a:prstGeom prst="roundRect">
            <a:avLst/>
          </a:prstGeom>
          <a:solidFill>
            <a:srgbClr val="00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Rounded Corners 2">
            <a:extLst>
              <a:ext uri="{FF2B5EF4-FFF2-40B4-BE49-F238E27FC236}">
                <a16:creationId xmlns:a16="http://schemas.microsoft.com/office/drawing/2014/main" id="{1F1F0366-3103-82A9-3E01-FF79DF26C46A}"/>
              </a:ext>
            </a:extLst>
          </p:cNvPr>
          <p:cNvSpPr/>
          <p:nvPr/>
        </p:nvSpPr>
        <p:spPr>
          <a:xfrm>
            <a:off x="6191251" y="3651527"/>
            <a:ext cx="2638425" cy="2445545"/>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Rounded Corners 20">
            <a:extLst>
              <a:ext uri="{FF2B5EF4-FFF2-40B4-BE49-F238E27FC236}">
                <a16:creationId xmlns:a16="http://schemas.microsoft.com/office/drawing/2014/main" id="{00CE00AB-F354-841A-7401-607F77A6676F}"/>
              </a:ext>
            </a:extLst>
          </p:cNvPr>
          <p:cNvSpPr/>
          <p:nvPr/>
        </p:nvSpPr>
        <p:spPr>
          <a:xfrm>
            <a:off x="8829676" y="3668198"/>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Project components</a:t>
            </a:r>
          </a:p>
        </p:txBody>
      </p:sp>
      <p:sp>
        <p:nvSpPr>
          <p:cNvPr id="4" name="TextBox 3">
            <a:extLst>
              <a:ext uri="{FF2B5EF4-FFF2-40B4-BE49-F238E27FC236}">
                <a16:creationId xmlns:a16="http://schemas.microsoft.com/office/drawing/2014/main" id="{A1B0CE37-DC33-0CFF-53C3-922C3AB69D14}"/>
              </a:ext>
            </a:extLst>
          </p:cNvPr>
          <p:cNvSpPr txBox="1"/>
          <p:nvPr/>
        </p:nvSpPr>
        <p:spPr>
          <a:xfrm>
            <a:off x="1062038" y="3819525"/>
            <a:ext cx="2490788" cy="1908215"/>
          </a:xfrm>
          <a:prstGeom prst="rect">
            <a:avLst/>
          </a:prstGeom>
          <a:noFill/>
        </p:spPr>
        <p:txBody>
          <a:bodyPr wrap="square" rtlCol="0">
            <a:spAutoFit/>
          </a:bodyPr>
          <a:lstStyle/>
          <a:p>
            <a:r>
              <a:rPr lang="en-US" sz="2800" b="1" dirty="0"/>
              <a:t>74LS138</a:t>
            </a:r>
          </a:p>
          <a:p>
            <a:endParaRPr lang="en-US" dirty="0"/>
          </a:p>
          <a:p>
            <a:r>
              <a:rPr lang="en-US" sz="1200" b="0" i="0" dirty="0">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latin typeface="Univers Condensed" panose="020B0506020202050204" pitchFamily="34" charset="0"/>
            </a:endParaRPr>
          </a:p>
        </p:txBody>
      </p:sp>
      <p:sp>
        <p:nvSpPr>
          <p:cNvPr id="5" name="TextBox 4">
            <a:extLst>
              <a:ext uri="{FF2B5EF4-FFF2-40B4-BE49-F238E27FC236}">
                <a16:creationId xmlns:a16="http://schemas.microsoft.com/office/drawing/2014/main" id="{75D3EB2A-61C3-8C77-DF20-463914FE1513}"/>
              </a:ext>
            </a:extLst>
          </p:cNvPr>
          <p:cNvSpPr txBox="1"/>
          <p:nvPr/>
        </p:nvSpPr>
        <p:spPr>
          <a:xfrm>
            <a:off x="3700462" y="3819525"/>
            <a:ext cx="2638425" cy="1723549"/>
          </a:xfrm>
          <a:prstGeom prst="rect">
            <a:avLst/>
          </a:prstGeom>
          <a:noFill/>
        </p:spPr>
        <p:txBody>
          <a:bodyPr wrap="square" rtlCol="0">
            <a:spAutoFit/>
          </a:bodyPr>
          <a:lstStyle/>
          <a:p>
            <a:r>
              <a:rPr lang="en-US" sz="2800" b="1" i="0" dirty="0">
                <a:effectLst/>
                <a:latin typeface="Calibri (body)"/>
              </a:rPr>
              <a:t>74LS74</a:t>
            </a:r>
          </a:p>
          <a:p>
            <a:endParaRPr lang="en-US" dirty="0"/>
          </a:p>
          <a:p>
            <a:r>
              <a:rPr lang="en-US" sz="1200" b="0" i="0" dirty="0">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latin typeface="Univers Condensed" panose="020B0506020202050204" pitchFamily="34" charset="0"/>
            </a:endParaRPr>
          </a:p>
        </p:txBody>
      </p:sp>
      <p:sp>
        <p:nvSpPr>
          <p:cNvPr id="6" name="TextBox 5">
            <a:extLst>
              <a:ext uri="{FF2B5EF4-FFF2-40B4-BE49-F238E27FC236}">
                <a16:creationId xmlns:a16="http://schemas.microsoft.com/office/drawing/2014/main" id="{0527E943-6F15-04B3-9122-4D6A7A6D079E}"/>
              </a:ext>
            </a:extLst>
          </p:cNvPr>
          <p:cNvSpPr txBox="1"/>
          <p:nvPr/>
        </p:nvSpPr>
        <p:spPr>
          <a:xfrm>
            <a:off x="6338887" y="3819525"/>
            <a:ext cx="2638425" cy="1723549"/>
          </a:xfrm>
          <a:prstGeom prst="rect">
            <a:avLst/>
          </a:prstGeom>
          <a:noFill/>
        </p:spPr>
        <p:txBody>
          <a:bodyPr wrap="square" rtlCol="0">
            <a:spAutoFit/>
          </a:bodyPr>
          <a:lstStyle/>
          <a:p>
            <a:r>
              <a:rPr lang="en-US" sz="2800" b="1" i="0" dirty="0">
                <a:effectLst/>
                <a:latin typeface="Calibri (body)"/>
              </a:rPr>
              <a:t>74LS83</a:t>
            </a:r>
          </a:p>
          <a:p>
            <a:endParaRPr lang="en-US" dirty="0"/>
          </a:p>
          <a:p>
            <a:r>
              <a:rPr lang="en-US" sz="1200" b="0" i="0" dirty="0">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latin typeface="Univers Condensed" panose="020B0506020202050204" pitchFamily="34" charset="0"/>
            </a:endParaRPr>
          </a:p>
        </p:txBody>
      </p:sp>
      <p:sp>
        <p:nvSpPr>
          <p:cNvPr id="7" name="TextBox 6">
            <a:extLst>
              <a:ext uri="{FF2B5EF4-FFF2-40B4-BE49-F238E27FC236}">
                <a16:creationId xmlns:a16="http://schemas.microsoft.com/office/drawing/2014/main" id="{159788D9-5957-8E77-6DA8-2B6DCC2512E9}"/>
              </a:ext>
            </a:extLst>
          </p:cNvPr>
          <p:cNvSpPr txBox="1"/>
          <p:nvPr/>
        </p:nvSpPr>
        <p:spPr>
          <a:xfrm>
            <a:off x="8977312" y="3819525"/>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grpSp>
        <p:nvGrpSpPr>
          <p:cNvPr id="12" name="Group 11">
            <a:extLst>
              <a:ext uri="{FF2B5EF4-FFF2-40B4-BE49-F238E27FC236}">
                <a16:creationId xmlns:a16="http://schemas.microsoft.com/office/drawing/2014/main" id="{9CF97E6A-7449-01C3-F7CB-CF6EAB523B29}"/>
              </a:ext>
            </a:extLst>
          </p:cNvPr>
          <p:cNvGrpSpPr/>
          <p:nvPr/>
        </p:nvGrpSpPr>
        <p:grpSpPr>
          <a:xfrm>
            <a:off x="-3015948" y="2039592"/>
            <a:ext cx="2718657" cy="523220"/>
            <a:chOff x="825500" y="2108200"/>
            <a:chExt cx="2718657" cy="523220"/>
          </a:xfrm>
        </p:grpSpPr>
        <p:sp>
          <p:nvSpPr>
            <p:cNvPr id="13" name="Rectangle: Rounded Corners 12">
              <a:extLst>
                <a:ext uri="{FF2B5EF4-FFF2-40B4-BE49-F238E27FC236}">
                  <a16:creationId xmlns:a16="http://schemas.microsoft.com/office/drawing/2014/main" id="{2D6C08B0-294B-CF1C-3799-D661E4778BC9}"/>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1-an 8 bit ALU</a:t>
              </a:r>
            </a:p>
          </p:txBody>
        </p:sp>
        <p:sp>
          <p:nvSpPr>
            <p:cNvPr id="14" name="Isosceles Triangle 13">
              <a:extLst>
                <a:ext uri="{FF2B5EF4-FFF2-40B4-BE49-F238E27FC236}">
                  <a16:creationId xmlns:a16="http://schemas.microsoft.com/office/drawing/2014/main" id="{753FC493-E17C-973B-2327-5EC27B2807C7}"/>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2E722ED3-E459-DB82-797F-B7346691171D}"/>
              </a:ext>
            </a:extLst>
          </p:cNvPr>
          <p:cNvGrpSpPr/>
          <p:nvPr/>
        </p:nvGrpSpPr>
        <p:grpSpPr>
          <a:xfrm>
            <a:off x="-3015948" y="5573852"/>
            <a:ext cx="2718657" cy="523220"/>
            <a:chOff x="825500" y="2108200"/>
            <a:chExt cx="2718657" cy="523220"/>
          </a:xfrm>
        </p:grpSpPr>
        <p:sp>
          <p:nvSpPr>
            <p:cNvPr id="16" name="Rectangle: Rounded Corners 15">
              <a:extLst>
                <a:ext uri="{FF2B5EF4-FFF2-40B4-BE49-F238E27FC236}">
                  <a16:creationId xmlns:a16="http://schemas.microsoft.com/office/drawing/2014/main" id="{3B898A2F-5621-B50B-49F1-0325793F404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3-displaying the results </a:t>
              </a:r>
            </a:p>
          </p:txBody>
        </p:sp>
        <p:sp>
          <p:nvSpPr>
            <p:cNvPr id="17" name="Isosceles Triangle 16">
              <a:extLst>
                <a:ext uri="{FF2B5EF4-FFF2-40B4-BE49-F238E27FC236}">
                  <a16:creationId xmlns:a16="http://schemas.microsoft.com/office/drawing/2014/main" id="{36B709DB-D8F7-2005-3822-E6C719F7286B}"/>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8B9F7C56-5275-3453-CF0D-9961198F3B33}"/>
              </a:ext>
            </a:extLst>
          </p:cNvPr>
          <p:cNvGrpSpPr/>
          <p:nvPr/>
        </p:nvGrpSpPr>
        <p:grpSpPr>
          <a:xfrm>
            <a:off x="-3015948" y="3806722"/>
            <a:ext cx="2718657" cy="523220"/>
            <a:chOff x="825500" y="2108200"/>
            <a:chExt cx="2718657" cy="523220"/>
          </a:xfrm>
        </p:grpSpPr>
        <p:sp>
          <p:nvSpPr>
            <p:cNvPr id="19" name="Rectangle: Rounded Corners 18">
              <a:extLst>
                <a:ext uri="{FF2B5EF4-FFF2-40B4-BE49-F238E27FC236}">
                  <a16:creationId xmlns:a16="http://schemas.microsoft.com/office/drawing/2014/main" id="{E60B3ED7-F863-A1BD-C20D-4F10D08CB1A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2-controlling it using a keypad </a:t>
              </a:r>
            </a:p>
          </p:txBody>
        </p:sp>
        <p:sp>
          <p:nvSpPr>
            <p:cNvPr id="20" name="Isosceles Triangle 19">
              <a:extLst>
                <a:ext uri="{FF2B5EF4-FFF2-40B4-BE49-F238E27FC236}">
                  <a16:creationId xmlns:a16="http://schemas.microsoft.com/office/drawing/2014/main" id="{913CD915-8E86-A7B7-B6EF-CCFDC16427FC}"/>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5B10D967-48F7-13C1-36EB-294B49CC51E0}"/>
              </a:ext>
            </a:extLst>
          </p:cNvPr>
          <p:cNvGrpSpPr/>
          <p:nvPr/>
        </p:nvGrpSpPr>
        <p:grpSpPr>
          <a:xfrm>
            <a:off x="0" y="6873207"/>
            <a:ext cx="3009900" cy="7381220"/>
            <a:chOff x="0" y="-523220"/>
            <a:chExt cx="3009900" cy="7381220"/>
          </a:xfrm>
        </p:grpSpPr>
        <p:sp>
          <p:nvSpPr>
            <p:cNvPr id="23" name="Rectangle 22">
              <a:extLst>
                <a:ext uri="{FF2B5EF4-FFF2-40B4-BE49-F238E27FC236}">
                  <a16:creationId xmlns:a16="http://schemas.microsoft.com/office/drawing/2014/main" id="{A1117FE2-42BD-3E8F-5245-0AB16D5E3E4E}"/>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31AA0568-FEF1-8C6C-AFD7-8B661CEDAE43}"/>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25" name="Isosceles Triangle 24">
              <a:extLst>
                <a:ext uri="{FF2B5EF4-FFF2-40B4-BE49-F238E27FC236}">
                  <a16:creationId xmlns:a16="http://schemas.microsoft.com/office/drawing/2014/main" id="{19386596-9D1D-5BC6-7A8F-9C5F647E0CA3}"/>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4" descr="Pin on Logic Gates">
            <a:extLst>
              <a:ext uri="{FF2B5EF4-FFF2-40B4-BE49-F238E27FC236}">
                <a16:creationId xmlns:a16="http://schemas.microsoft.com/office/drawing/2014/main" id="{2DEEDA7E-F0EA-81ED-5129-FBDB4FA55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4" y="-6037863"/>
            <a:ext cx="3286126" cy="514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54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9BF938-9701-4A72-7E0F-64E37A9C987A}"/>
              </a:ext>
            </a:extLst>
          </p:cNvPr>
          <p:cNvSpPr txBox="1"/>
          <p:nvPr/>
        </p:nvSpPr>
        <p:spPr>
          <a:xfrm>
            <a:off x="2524125" y="-1365703"/>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Program usage</a:t>
            </a:r>
          </a:p>
        </p:txBody>
      </p:sp>
      <p:grpSp>
        <p:nvGrpSpPr>
          <p:cNvPr id="11" name="Group 10">
            <a:extLst>
              <a:ext uri="{FF2B5EF4-FFF2-40B4-BE49-F238E27FC236}">
                <a16:creationId xmlns:a16="http://schemas.microsoft.com/office/drawing/2014/main" id="{37B2B33A-705F-A93F-5892-88E40C83A175}"/>
              </a:ext>
            </a:extLst>
          </p:cNvPr>
          <p:cNvGrpSpPr/>
          <p:nvPr/>
        </p:nvGrpSpPr>
        <p:grpSpPr>
          <a:xfrm>
            <a:off x="9953" y="-523220"/>
            <a:ext cx="3009900"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B86749F-FC4B-D2FA-761D-2F89DD35A535}"/>
              </a:ext>
            </a:extLst>
          </p:cNvPr>
          <p:cNvGrpSpPr/>
          <p:nvPr/>
        </p:nvGrpSpPr>
        <p:grpSpPr>
          <a:xfrm>
            <a:off x="825500" y="2108200"/>
            <a:ext cx="2718657" cy="523220"/>
            <a:chOff x="825500" y="2108200"/>
            <a:chExt cx="2718657" cy="523220"/>
          </a:xfrm>
        </p:grpSpPr>
        <p:sp>
          <p:nvSpPr>
            <p:cNvPr id="17" name="Rectangle: Rounded Corners 16">
              <a:extLst>
                <a:ext uri="{FF2B5EF4-FFF2-40B4-BE49-F238E27FC236}">
                  <a16:creationId xmlns:a16="http://schemas.microsoft.com/office/drawing/2014/main" id="{73B1C9B3-B461-1D0C-B247-120AEFBB8175}"/>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1-an 8 bit ALU</a:t>
              </a:r>
            </a:p>
          </p:txBody>
        </p:sp>
        <p:sp>
          <p:nvSpPr>
            <p:cNvPr id="18" name="Isosceles Triangle 17">
              <a:extLst>
                <a:ext uri="{FF2B5EF4-FFF2-40B4-BE49-F238E27FC236}">
                  <a16:creationId xmlns:a16="http://schemas.microsoft.com/office/drawing/2014/main" id="{5353E69A-8753-F945-F65A-CD13DBBF318B}"/>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71865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3-displaying the results </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3875330"/>
            <a:ext cx="271865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2-controlling it using a keypad </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31755776-930C-1EA0-FCAC-0191BCBC3013}"/>
              </a:ext>
            </a:extLst>
          </p:cNvPr>
          <p:cNvSpPr/>
          <p:nvPr/>
        </p:nvSpPr>
        <p:spPr>
          <a:xfrm>
            <a:off x="12192000" y="3722930"/>
            <a:ext cx="2638425" cy="2428874"/>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Rounded Corners 6">
            <a:extLst>
              <a:ext uri="{FF2B5EF4-FFF2-40B4-BE49-F238E27FC236}">
                <a16:creationId xmlns:a16="http://schemas.microsoft.com/office/drawing/2014/main" id="{F11252DE-8216-E8F8-64DD-6C461E281A73}"/>
              </a:ext>
            </a:extLst>
          </p:cNvPr>
          <p:cNvSpPr/>
          <p:nvPr/>
        </p:nvSpPr>
        <p:spPr>
          <a:xfrm>
            <a:off x="14830425" y="3722930"/>
            <a:ext cx="2638425" cy="2428874"/>
          </a:xfrm>
          <a:prstGeom prst="roundRect">
            <a:avLst/>
          </a:prstGeom>
          <a:solidFill>
            <a:srgbClr val="00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Rounded Corners 7">
            <a:extLst>
              <a:ext uri="{FF2B5EF4-FFF2-40B4-BE49-F238E27FC236}">
                <a16:creationId xmlns:a16="http://schemas.microsoft.com/office/drawing/2014/main" id="{0347368C-C9DF-83D0-C19E-BE2069E9D2CD}"/>
              </a:ext>
            </a:extLst>
          </p:cNvPr>
          <p:cNvSpPr/>
          <p:nvPr/>
        </p:nvSpPr>
        <p:spPr>
          <a:xfrm>
            <a:off x="17468850" y="3725311"/>
            <a:ext cx="2638425" cy="2445545"/>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Rounded Corners 8">
            <a:extLst>
              <a:ext uri="{FF2B5EF4-FFF2-40B4-BE49-F238E27FC236}">
                <a16:creationId xmlns:a16="http://schemas.microsoft.com/office/drawing/2014/main" id="{F64CA946-7A07-3935-3BEB-8F9C882BF044}"/>
              </a:ext>
            </a:extLst>
          </p:cNvPr>
          <p:cNvSpPr/>
          <p:nvPr/>
        </p:nvSpPr>
        <p:spPr>
          <a:xfrm>
            <a:off x="20107275" y="3741982"/>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CC13AA5-2D02-77BE-560A-E89FF1A5C834}"/>
              </a:ext>
            </a:extLst>
          </p:cNvPr>
          <p:cNvSpPr txBox="1"/>
          <p:nvPr/>
        </p:nvSpPr>
        <p:spPr>
          <a:xfrm>
            <a:off x="12339637" y="3893309"/>
            <a:ext cx="2490788" cy="1908215"/>
          </a:xfrm>
          <a:prstGeom prst="rect">
            <a:avLst/>
          </a:prstGeom>
          <a:noFill/>
        </p:spPr>
        <p:txBody>
          <a:bodyPr wrap="square" rtlCol="0">
            <a:spAutoFit/>
          </a:bodyPr>
          <a:lstStyle/>
          <a:p>
            <a:r>
              <a:rPr lang="en-US" sz="2800" b="1" dirty="0"/>
              <a:t>74LS138</a:t>
            </a:r>
          </a:p>
          <a:p>
            <a:endParaRPr lang="en-US" dirty="0"/>
          </a:p>
          <a:p>
            <a:r>
              <a:rPr lang="en-US" sz="1200" b="0" i="0" dirty="0">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latin typeface="Univers Condensed" panose="020B0506020202050204" pitchFamily="34" charset="0"/>
            </a:endParaRPr>
          </a:p>
        </p:txBody>
      </p:sp>
      <p:sp>
        <p:nvSpPr>
          <p:cNvPr id="22" name="TextBox 21">
            <a:extLst>
              <a:ext uri="{FF2B5EF4-FFF2-40B4-BE49-F238E27FC236}">
                <a16:creationId xmlns:a16="http://schemas.microsoft.com/office/drawing/2014/main" id="{3B529863-3F65-348A-7F4C-E6F55316291A}"/>
              </a:ext>
            </a:extLst>
          </p:cNvPr>
          <p:cNvSpPr txBox="1"/>
          <p:nvPr/>
        </p:nvSpPr>
        <p:spPr>
          <a:xfrm>
            <a:off x="14978061" y="3893309"/>
            <a:ext cx="2638425" cy="1723549"/>
          </a:xfrm>
          <a:prstGeom prst="rect">
            <a:avLst/>
          </a:prstGeom>
          <a:noFill/>
        </p:spPr>
        <p:txBody>
          <a:bodyPr wrap="square" rtlCol="0">
            <a:spAutoFit/>
          </a:bodyPr>
          <a:lstStyle/>
          <a:p>
            <a:r>
              <a:rPr lang="en-US" sz="2800" b="1" i="0" dirty="0">
                <a:effectLst/>
                <a:latin typeface="Calibri (body)"/>
              </a:rPr>
              <a:t>74LS74</a:t>
            </a:r>
          </a:p>
          <a:p>
            <a:endParaRPr lang="en-US" dirty="0"/>
          </a:p>
          <a:p>
            <a:r>
              <a:rPr lang="en-US" sz="1200" b="0" i="0" dirty="0">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latin typeface="Univers Condensed" panose="020B0506020202050204" pitchFamily="34" charset="0"/>
            </a:endParaRPr>
          </a:p>
        </p:txBody>
      </p:sp>
      <p:sp>
        <p:nvSpPr>
          <p:cNvPr id="23" name="TextBox 22">
            <a:extLst>
              <a:ext uri="{FF2B5EF4-FFF2-40B4-BE49-F238E27FC236}">
                <a16:creationId xmlns:a16="http://schemas.microsoft.com/office/drawing/2014/main" id="{F06937B8-895C-EE25-DC23-5DCF9989E9B1}"/>
              </a:ext>
            </a:extLst>
          </p:cNvPr>
          <p:cNvSpPr txBox="1"/>
          <p:nvPr/>
        </p:nvSpPr>
        <p:spPr>
          <a:xfrm>
            <a:off x="17616486" y="3893309"/>
            <a:ext cx="2638425" cy="1723549"/>
          </a:xfrm>
          <a:prstGeom prst="rect">
            <a:avLst/>
          </a:prstGeom>
          <a:noFill/>
        </p:spPr>
        <p:txBody>
          <a:bodyPr wrap="square" rtlCol="0">
            <a:spAutoFit/>
          </a:bodyPr>
          <a:lstStyle/>
          <a:p>
            <a:r>
              <a:rPr lang="en-US" sz="2800" b="1" i="0" dirty="0">
                <a:effectLst/>
                <a:latin typeface="Calibri (body)"/>
              </a:rPr>
              <a:t>74LS83</a:t>
            </a:r>
          </a:p>
          <a:p>
            <a:endParaRPr lang="en-US" dirty="0"/>
          </a:p>
          <a:p>
            <a:r>
              <a:rPr lang="en-US" sz="1200" b="0" i="0" dirty="0">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latin typeface="Univers Condensed" panose="020B0506020202050204" pitchFamily="34" charset="0"/>
            </a:endParaRPr>
          </a:p>
        </p:txBody>
      </p:sp>
      <p:sp>
        <p:nvSpPr>
          <p:cNvPr id="24" name="TextBox 23">
            <a:extLst>
              <a:ext uri="{FF2B5EF4-FFF2-40B4-BE49-F238E27FC236}">
                <a16:creationId xmlns:a16="http://schemas.microsoft.com/office/drawing/2014/main" id="{8F102B41-6159-E3A4-CC70-01EF2E330B74}"/>
              </a:ext>
            </a:extLst>
          </p:cNvPr>
          <p:cNvSpPr txBox="1"/>
          <p:nvPr/>
        </p:nvSpPr>
        <p:spPr>
          <a:xfrm>
            <a:off x="20254911" y="3893309"/>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sp>
        <p:nvSpPr>
          <p:cNvPr id="29" name="TextBox 28">
            <a:extLst>
              <a:ext uri="{FF2B5EF4-FFF2-40B4-BE49-F238E27FC236}">
                <a16:creationId xmlns:a16="http://schemas.microsoft.com/office/drawing/2014/main" id="{21083C9D-D960-F4D9-F3E8-D228F7CD5E61}"/>
              </a:ext>
            </a:extLst>
          </p:cNvPr>
          <p:cNvSpPr txBox="1"/>
          <p:nvPr/>
        </p:nvSpPr>
        <p:spPr>
          <a:xfrm>
            <a:off x="12458699" y="2290280"/>
            <a:ext cx="3743325"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ivers Condensed" panose="020B0506020202050204" pitchFamily="34" charset="0"/>
              </a:rPr>
              <a:t>To transform a 4-bit register into an 8-bit register, you need to add four more bits to the existing register. This can be achieved by concatenating four additional bits to the original 4-bit data. </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That means we need to use 4 more 7474 chips for the register as well as on more 7483 and double the number of the logic gates.</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We need to Connect the C-out (carry-out) of the first 7483 to the C-in (carry-in) of the second 7483.</a:t>
            </a:r>
          </a:p>
        </p:txBody>
      </p:sp>
    </p:spTree>
    <p:extLst>
      <p:ext uri="{BB962C8B-B14F-4D97-AF65-F5344CB8AC3E}">
        <p14:creationId xmlns:p14="http://schemas.microsoft.com/office/powerpoint/2010/main" val="4013613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7B2B33A-705F-A93F-5892-88E40C83A175}"/>
              </a:ext>
            </a:extLst>
          </p:cNvPr>
          <p:cNvGrpSpPr/>
          <p:nvPr/>
        </p:nvGrpSpPr>
        <p:grpSpPr>
          <a:xfrm>
            <a:off x="9953" y="-523220"/>
            <a:ext cx="2638425"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B86749F-FC4B-D2FA-761D-2F89DD35A535}"/>
              </a:ext>
            </a:extLst>
          </p:cNvPr>
          <p:cNvGrpSpPr/>
          <p:nvPr/>
        </p:nvGrpSpPr>
        <p:grpSpPr>
          <a:xfrm>
            <a:off x="825500" y="2108199"/>
            <a:ext cx="3489325" cy="707885"/>
            <a:chOff x="825500" y="2108200"/>
            <a:chExt cx="2718657" cy="523220"/>
          </a:xfrm>
          <a:solidFill>
            <a:schemeClr val="bg1">
              <a:lumMod val="85000"/>
            </a:schemeClr>
          </a:solidFill>
        </p:grpSpPr>
        <p:sp>
          <p:nvSpPr>
            <p:cNvPr id="17" name="Rectangle: Rounded Corners 16">
              <a:extLst>
                <a:ext uri="{FF2B5EF4-FFF2-40B4-BE49-F238E27FC236}">
                  <a16:creationId xmlns:a16="http://schemas.microsoft.com/office/drawing/2014/main" id="{73B1C9B3-B461-1D0C-B247-120AEFBB8175}"/>
                </a:ext>
              </a:extLst>
            </p:cNvPr>
            <p:cNvSpPr/>
            <p:nvPr/>
          </p:nvSpPr>
          <p:spPr>
            <a:xfrm>
              <a:off x="825500" y="2108200"/>
              <a:ext cx="2279650" cy="52322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latin typeface="Univers Condensed" panose="020B0506020202050204" pitchFamily="34" charset="0"/>
                </a:rPr>
                <a:t>1-an 8 bit ALU</a:t>
              </a:r>
            </a:p>
          </p:txBody>
        </p:sp>
        <p:sp>
          <p:nvSpPr>
            <p:cNvPr id="18" name="Isosceles Triangle 17">
              <a:extLst>
                <a:ext uri="{FF2B5EF4-FFF2-40B4-BE49-F238E27FC236}">
                  <a16:creationId xmlns:a16="http://schemas.microsoft.com/office/drawing/2014/main" id="{5353E69A-8753-F945-F65A-CD13DBBF318B}"/>
                </a:ext>
              </a:extLst>
            </p:cNvPr>
            <p:cNvSpPr/>
            <p:nvPr/>
          </p:nvSpPr>
          <p:spPr>
            <a:xfrm rot="5400000">
              <a:off x="3023784" y="2111047"/>
              <a:ext cx="523220" cy="517526"/>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38312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3-displaying the results </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3875330"/>
            <a:ext cx="238312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2-controlling it using a keypad </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sp>
        <p:nvSpPr>
          <p:cNvPr id="6" name="TextBox 5">
            <a:extLst>
              <a:ext uri="{FF2B5EF4-FFF2-40B4-BE49-F238E27FC236}">
                <a16:creationId xmlns:a16="http://schemas.microsoft.com/office/drawing/2014/main" id="{969C09CD-3DA1-051A-6562-7F0CBA18F4AD}"/>
              </a:ext>
            </a:extLst>
          </p:cNvPr>
          <p:cNvSpPr txBox="1"/>
          <p:nvPr/>
        </p:nvSpPr>
        <p:spPr>
          <a:xfrm>
            <a:off x="5810250" y="2276475"/>
            <a:ext cx="3743325"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ivers Condensed" panose="020B0506020202050204" pitchFamily="34" charset="0"/>
              </a:rPr>
              <a:t>To transform a 4-bit register into an 8-bit register, you need to add four more bits to the existing register. This can be achieved by concatenating four additional bits to the original 4-bit data. </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That means we need to use 4 more 7474 chips for the register as well as on more 7483 and double the number of the logic gates.</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We need to Connect the C-out (carry-out) of the first 7483 to the C-in (carry-in) of the second 7483.</a:t>
            </a:r>
          </a:p>
        </p:txBody>
      </p:sp>
      <p:sp>
        <p:nvSpPr>
          <p:cNvPr id="7" name="TextBox 6">
            <a:extLst>
              <a:ext uri="{FF2B5EF4-FFF2-40B4-BE49-F238E27FC236}">
                <a16:creationId xmlns:a16="http://schemas.microsoft.com/office/drawing/2014/main" id="{49ED85C4-2B2B-0AAB-28F5-646559999229}"/>
              </a:ext>
            </a:extLst>
          </p:cNvPr>
          <p:cNvSpPr txBox="1"/>
          <p:nvPr/>
        </p:nvSpPr>
        <p:spPr>
          <a:xfrm>
            <a:off x="12820650" y="2276475"/>
            <a:ext cx="3362456"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ivers Condensed" panose="020B0506020202050204" pitchFamily="34" charset="0"/>
              </a:rPr>
              <a:t>Some airlines offer even further filters on the flights and the flight preparation to include all the changes that the clients wants to make </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We can also apply these new filters depending on the airline company because the filters may differentiate between a company and another</a:t>
            </a:r>
            <a:endParaRPr lang="en-US" dirty="0">
              <a:latin typeface="Univers Condensed" panose="020B0506020202050204" pitchFamily="34" charset="0"/>
            </a:endParaRPr>
          </a:p>
        </p:txBody>
      </p:sp>
    </p:spTree>
    <p:extLst>
      <p:ext uri="{BB962C8B-B14F-4D97-AF65-F5344CB8AC3E}">
        <p14:creationId xmlns:p14="http://schemas.microsoft.com/office/powerpoint/2010/main" val="1133154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9BF938-9701-4A72-7E0F-64E37A9C987A}"/>
              </a:ext>
            </a:extLst>
          </p:cNvPr>
          <p:cNvSpPr txBox="1"/>
          <p:nvPr/>
        </p:nvSpPr>
        <p:spPr>
          <a:xfrm>
            <a:off x="2524125" y="-1365703"/>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Program usage</a:t>
            </a:r>
          </a:p>
        </p:txBody>
      </p:sp>
      <p:grpSp>
        <p:nvGrpSpPr>
          <p:cNvPr id="11" name="Group 10">
            <a:extLst>
              <a:ext uri="{FF2B5EF4-FFF2-40B4-BE49-F238E27FC236}">
                <a16:creationId xmlns:a16="http://schemas.microsoft.com/office/drawing/2014/main" id="{37B2B33A-705F-A93F-5892-88E40C83A175}"/>
              </a:ext>
            </a:extLst>
          </p:cNvPr>
          <p:cNvGrpSpPr/>
          <p:nvPr/>
        </p:nvGrpSpPr>
        <p:grpSpPr>
          <a:xfrm>
            <a:off x="9953" y="-523220"/>
            <a:ext cx="3009900"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B86749F-FC4B-D2FA-761D-2F89DD35A535}"/>
              </a:ext>
            </a:extLst>
          </p:cNvPr>
          <p:cNvGrpSpPr/>
          <p:nvPr/>
        </p:nvGrpSpPr>
        <p:grpSpPr>
          <a:xfrm>
            <a:off x="825500" y="2108200"/>
            <a:ext cx="2718657" cy="523220"/>
            <a:chOff x="825500" y="2108200"/>
            <a:chExt cx="2718657" cy="523220"/>
          </a:xfrm>
        </p:grpSpPr>
        <p:sp>
          <p:nvSpPr>
            <p:cNvPr id="17" name="Rectangle: Rounded Corners 16">
              <a:extLst>
                <a:ext uri="{FF2B5EF4-FFF2-40B4-BE49-F238E27FC236}">
                  <a16:creationId xmlns:a16="http://schemas.microsoft.com/office/drawing/2014/main" id="{73B1C9B3-B461-1D0C-B247-120AEFBB8175}"/>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1-working on expanding it to an 8 bit ALU</a:t>
              </a:r>
            </a:p>
          </p:txBody>
        </p:sp>
        <p:sp>
          <p:nvSpPr>
            <p:cNvPr id="18" name="Isosceles Triangle 17">
              <a:extLst>
                <a:ext uri="{FF2B5EF4-FFF2-40B4-BE49-F238E27FC236}">
                  <a16:creationId xmlns:a16="http://schemas.microsoft.com/office/drawing/2014/main" id="{5353E69A-8753-F945-F65A-CD13DBBF318B}"/>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71865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3-displaying the results </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3875330"/>
            <a:ext cx="271865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2-controlling it using a keypad </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0CCD197E-905C-3B41-55A2-8E8F4323113E}"/>
              </a:ext>
            </a:extLst>
          </p:cNvPr>
          <p:cNvSpPr txBox="1"/>
          <p:nvPr/>
        </p:nvSpPr>
        <p:spPr>
          <a:xfrm>
            <a:off x="5810250" y="-3954929"/>
            <a:ext cx="3743325"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ivers Condensed" panose="020B0506020202050204" pitchFamily="34" charset="0"/>
              </a:rPr>
              <a:t>To transform a 4-bit register into an 8-bit register, you need to add four more bits to the existing register. This can be achieved by concatenating four additional bits to the original 4-bit data. </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That means we need to use 4 more 7474 chips for the register as well as on more 7483 and double the number of the logic gates.</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We need to Connect the C-out (carry-out) of the first 7483 to the C-in (carry-in) of the second 7483.</a:t>
            </a:r>
          </a:p>
        </p:txBody>
      </p:sp>
      <p:sp>
        <p:nvSpPr>
          <p:cNvPr id="10" name="TextBox 9">
            <a:extLst>
              <a:ext uri="{FF2B5EF4-FFF2-40B4-BE49-F238E27FC236}">
                <a16:creationId xmlns:a16="http://schemas.microsoft.com/office/drawing/2014/main" id="{821C4814-4836-434D-6DA8-E6CB7B83E145}"/>
              </a:ext>
            </a:extLst>
          </p:cNvPr>
          <p:cNvSpPr txBox="1"/>
          <p:nvPr/>
        </p:nvSpPr>
        <p:spPr>
          <a:xfrm>
            <a:off x="13602315" y="2276475"/>
            <a:ext cx="3362456"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ivers Condensed" panose="020B0506020202050204" pitchFamily="34" charset="0"/>
              </a:rPr>
              <a:t>Connect the rows and columns of the keypad to the appropriate pins on the 74C922 IC.</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This step enhance the program even more due to it being easier to use by the user.</a:t>
            </a:r>
            <a:endParaRPr lang="en-US" dirty="0">
              <a:latin typeface="Univers Condensed" panose="020B0506020202050204" pitchFamily="34" charset="0"/>
            </a:endParaRPr>
          </a:p>
        </p:txBody>
      </p:sp>
    </p:spTree>
    <p:extLst>
      <p:ext uri="{BB962C8B-B14F-4D97-AF65-F5344CB8AC3E}">
        <p14:creationId xmlns:p14="http://schemas.microsoft.com/office/powerpoint/2010/main" val="1645593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C817794-ADD9-5442-941C-1312AA13144F}"/>
              </a:ext>
            </a:extLst>
          </p:cNvPr>
          <p:cNvGrpSpPr/>
          <p:nvPr/>
        </p:nvGrpSpPr>
        <p:grpSpPr>
          <a:xfrm>
            <a:off x="9098186" y="-2"/>
            <a:ext cx="3385374" cy="6858002"/>
            <a:chOff x="9098186" y="-2"/>
            <a:chExt cx="3385374" cy="6858002"/>
          </a:xfrm>
        </p:grpSpPr>
        <p:sp>
          <p:nvSpPr>
            <p:cNvPr id="5" name="Rectangle 4">
              <a:extLst>
                <a:ext uri="{FF2B5EF4-FFF2-40B4-BE49-F238E27FC236}">
                  <a16:creationId xmlns:a16="http://schemas.microsoft.com/office/drawing/2014/main" id="{0F48F2CD-CC52-514C-824B-ACF0800ED69F}"/>
                </a:ext>
              </a:extLst>
            </p:cNvPr>
            <p:cNvSpPr/>
            <p:nvPr/>
          </p:nvSpPr>
          <p:spPr>
            <a:xfrm>
              <a:off x="9098186" y="0"/>
              <a:ext cx="3093814"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Adding/subtracting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rgbClr val="D1D5DB"/>
                  </a:solidFill>
                  <a:effectLst/>
                  <a:latin typeface="Univers Condensed" panose="020B0506020202050204" pitchFamily="34" charset="0"/>
                </a:rPr>
                <a:t>Addition and subtraction are essential functions in ALUs, enabling basic arithmetic calculations and numerical manipulations in digital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rgbClr val="D1D5DB"/>
                  </a:solidFill>
                  <a:effectLst/>
                  <a:latin typeface="Univers Condensed" panose="020B0506020202050204" pitchFamily="34" charset="0"/>
                </a:rPr>
                <a:t>They serve as core operations for tasks like summation, comparison, and data manipulation, forming fundamental building blocks for various computational processes.</a:t>
              </a:r>
              <a:endParaRPr kumimoji="0" lang="en-US" sz="1050" b="0" i="0" u="none" strike="noStrike" kern="1200" cap="none" spc="0" normalizeH="0" baseline="0" noProof="0" dirty="0">
                <a:ln>
                  <a:noFill/>
                </a:ln>
                <a:solidFill>
                  <a:prstClr val="white"/>
                </a:solidFill>
                <a:effectLst/>
                <a:uLnTx/>
                <a:uFillTx/>
                <a:latin typeface="Univers Condensed" panose="020B0506020202050204" pitchFamily="34" charset="0"/>
                <a:cs typeface="Arial" panose="020B0604020202020204" pitchFamily="34" charset="0"/>
              </a:endParaRPr>
            </a:p>
          </p:txBody>
        </p:sp>
        <p:sp>
          <p:nvSpPr>
            <p:cNvPr id="7" name="TextBox 6">
              <a:extLst>
                <a:ext uri="{FF2B5EF4-FFF2-40B4-BE49-F238E27FC236}">
                  <a16:creationId xmlns:a16="http://schemas.microsoft.com/office/drawing/2014/main" id="{9FEF2603-C758-7404-A7D2-DB9572BD06A2}"/>
                </a:ext>
              </a:extLst>
            </p:cNvPr>
            <p:cNvSpPr txBox="1"/>
            <p:nvPr/>
          </p:nvSpPr>
          <p:spPr>
            <a:xfrm>
              <a:off x="9996518" y="-2"/>
              <a:ext cx="1367682"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D</a:t>
              </a:r>
            </a:p>
          </p:txBody>
        </p:sp>
        <p:sp>
          <p:nvSpPr>
            <p:cNvPr id="14" name="Isosceles Triangle 13">
              <a:extLst>
                <a:ext uri="{FF2B5EF4-FFF2-40B4-BE49-F238E27FC236}">
                  <a16:creationId xmlns:a16="http://schemas.microsoft.com/office/drawing/2014/main" id="{81CDBAC6-EA8F-A52B-10E3-762756B76A7E}"/>
                </a:ext>
              </a:extLst>
            </p:cNvPr>
            <p:cNvSpPr/>
            <p:nvPr/>
          </p:nvSpPr>
          <p:spPr>
            <a:xfrm rot="5400000">
              <a:off x="12087009" y="803774"/>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17" name="Group 16">
            <a:extLst>
              <a:ext uri="{FF2B5EF4-FFF2-40B4-BE49-F238E27FC236}">
                <a16:creationId xmlns:a16="http://schemas.microsoft.com/office/drawing/2014/main" id="{1A39CCCE-03DB-CFD2-D84E-FCEC20F028A3}"/>
              </a:ext>
            </a:extLst>
          </p:cNvPr>
          <p:cNvGrpSpPr/>
          <p:nvPr/>
        </p:nvGrpSpPr>
        <p:grpSpPr>
          <a:xfrm>
            <a:off x="6004372" y="-3"/>
            <a:ext cx="3362778" cy="6858003"/>
            <a:chOff x="6004372" y="-3"/>
            <a:chExt cx="3362778" cy="6858003"/>
          </a:xfrm>
        </p:grpSpPr>
        <p:sp>
          <p:nvSpPr>
            <p:cNvPr id="4" name="Rectangle 3">
              <a:extLst>
                <a:ext uri="{FF2B5EF4-FFF2-40B4-BE49-F238E27FC236}">
                  <a16:creationId xmlns:a16="http://schemas.microsoft.com/office/drawing/2014/main" id="{D8587CBB-782C-3355-3EC1-9B19B0C09915}"/>
                </a:ext>
              </a:extLst>
            </p:cNvPr>
            <p:cNvSpPr/>
            <p:nvPr/>
          </p:nvSpPr>
          <p:spPr>
            <a:xfrm>
              <a:off x="6004372" y="0"/>
              <a:ext cx="3093814"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Logic functions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rgbClr val="D1D5DB"/>
                  </a:solidFill>
                  <a:effectLst/>
                  <a:latin typeface="Univers Condensed" panose="020B0506020202050204" pitchFamily="34" charset="0"/>
                </a:rPr>
                <a:t>Logic operations are fundamental in ALUs as they allow the manipulation of binary data. Tasks like comparison, bitwise manipulation, conditional branching, and data transformation rely on operations like AND, OR, XOR, and shifting.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rgbClr val="D1D5DB"/>
                  </a:solidFill>
                  <a:effectLst/>
                  <a:latin typeface="Univers Condensed" panose="020B0506020202050204" pitchFamily="34" charset="0"/>
                </a:rPr>
                <a:t>These operations are essential for executing arithmetic calculations, handling memory operations, and various computational tasks in digital systems, forming the core functionalities of ALUs.</a:t>
              </a:r>
              <a:endPar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endParaRPr>
            </a:p>
          </p:txBody>
        </p:sp>
        <p:sp>
          <p:nvSpPr>
            <p:cNvPr id="8" name="TextBox 7">
              <a:extLst>
                <a:ext uri="{FF2B5EF4-FFF2-40B4-BE49-F238E27FC236}">
                  <a16:creationId xmlns:a16="http://schemas.microsoft.com/office/drawing/2014/main" id="{9E86C74D-4899-FA3D-5686-7A7419949FDC}"/>
                </a:ext>
              </a:extLst>
            </p:cNvPr>
            <p:cNvSpPr txBox="1"/>
            <p:nvPr/>
          </p:nvSpPr>
          <p:spPr>
            <a:xfrm>
              <a:off x="6842440" y="-3"/>
              <a:ext cx="1253869"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C</a:t>
              </a:r>
            </a:p>
          </p:txBody>
        </p:sp>
        <p:sp>
          <p:nvSpPr>
            <p:cNvPr id="12" name="Isosceles Triangle 11">
              <a:extLst>
                <a:ext uri="{FF2B5EF4-FFF2-40B4-BE49-F238E27FC236}">
                  <a16:creationId xmlns:a16="http://schemas.microsoft.com/office/drawing/2014/main" id="{E01A8BA9-08DB-C4D4-0FD3-FEFB29D19B8E}"/>
                </a:ext>
              </a:extLst>
            </p:cNvPr>
            <p:cNvSpPr/>
            <p:nvPr/>
          </p:nvSpPr>
          <p:spPr>
            <a:xfrm rot="5400000">
              <a:off x="8970599" y="803774"/>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16" name="Group 15">
            <a:extLst>
              <a:ext uri="{FF2B5EF4-FFF2-40B4-BE49-F238E27FC236}">
                <a16:creationId xmlns:a16="http://schemas.microsoft.com/office/drawing/2014/main" id="{55E11813-BABF-C1F1-A6CF-37DE2ACAF03B}"/>
              </a:ext>
            </a:extLst>
          </p:cNvPr>
          <p:cNvGrpSpPr/>
          <p:nvPr/>
        </p:nvGrpSpPr>
        <p:grpSpPr>
          <a:xfrm>
            <a:off x="2910558" y="0"/>
            <a:ext cx="3378163" cy="6858001"/>
            <a:chOff x="2910558" y="-1"/>
            <a:chExt cx="3378163" cy="6858001"/>
          </a:xfrm>
        </p:grpSpPr>
        <p:sp>
          <p:nvSpPr>
            <p:cNvPr id="3" name="Rectangle 2">
              <a:extLst>
                <a:ext uri="{FF2B5EF4-FFF2-40B4-BE49-F238E27FC236}">
                  <a16:creationId xmlns:a16="http://schemas.microsoft.com/office/drawing/2014/main" id="{DEFCADD3-63AC-5660-A5BA-EFE3B18977A8}"/>
                </a:ext>
              </a:extLst>
            </p:cNvPr>
            <p:cNvSpPr/>
            <p:nvPr/>
          </p:nvSpPr>
          <p:spPr>
            <a:xfrm>
              <a:off x="2910558" y="0"/>
              <a:ext cx="3093814"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solidFill>
                    <a:srgbClr val="ECECF1"/>
                  </a:solidFill>
                  <a:effectLst/>
                  <a:latin typeface="Arial" panose="020B0604020202020204" pitchFamily="34" charset="0"/>
                  <a:cs typeface="Arial" panose="020B0604020202020204" pitchFamily="34" charset="0"/>
                </a:rPr>
                <a:t>control board</a:t>
              </a:r>
              <a:endParaRPr lang="en-US" b="1" dirty="0">
                <a:solidFill>
                  <a:prstClr val="white"/>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prstClr val="white"/>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prstClr val="white"/>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prstClr val="white"/>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prstClr val="white"/>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rgbClr val="D1D5DB"/>
                  </a:solidFill>
                  <a:effectLst/>
                  <a:latin typeface="Univers Condensed" panose="020B0506020202050204" pitchFamily="34" charset="0"/>
                </a:rPr>
                <a:t>The control board of an Arithmetic Logic Unit (ALU) featuring DIP switches and push buttons serves as a user interface and a means of configuring the ALU's operations The switches determine functions such as selecting arithmetic operations (addition, subtraction, etc.), defining logic operations (AND, OR , XOR, </a:t>
              </a:r>
              <a:r>
                <a:rPr lang="en-US" sz="1050" b="0" i="0" dirty="0" err="1">
                  <a:solidFill>
                    <a:srgbClr val="D1D5DB"/>
                  </a:solidFill>
                  <a:effectLst/>
                  <a:latin typeface="Univers Condensed" panose="020B0506020202050204" pitchFamily="34" charset="0"/>
                </a:rPr>
                <a:t>etc</a:t>
              </a:r>
              <a:r>
                <a:rPr lang="en-US" sz="1050" b="0" i="0" dirty="0">
                  <a:solidFill>
                    <a:srgbClr val="D1D5DB"/>
                  </a:solidFill>
                  <a:effectLst/>
                  <a:latin typeface="Univers Condensed" panose="020B0506020202050204"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rgbClr val="D1D5DB"/>
                  </a:solidFill>
                  <a:effectLst/>
                  <a:latin typeface="Univers Condensed" panose="020B0506020202050204" pitchFamily="34" charset="0"/>
                </a:rPr>
                <a:t>Push buttons complement this setup by providing a means to trigger or execute these configurations, initiating the ALU's computation process based on the settings established via the DIP switches. providing flexibility and control over its operations for various computational tasks</a:t>
              </a:r>
              <a:endParaRPr kumimoji="0" lang="en-US" sz="1050" b="0" i="0" u="none" strike="noStrike" kern="1200" cap="none" spc="0" normalizeH="0" baseline="0" noProof="0" dirty="0">
                <a:ln>
                  <a:noFill/>
                </a:ln>
                <a:solidFill>
                  <a:prstClr val="white"/>
                </a:solidFill>
                <a:effectLst/>
                <a:uLnTx/>
                <a:uFillTx/>
                <a:latin typeface="Univers Condensed" panose="020B0506020202050204" pitchFamily="34" charset="0"/>
              </a:endParaRPr>
            </a:p>
          </p:txBody>
        </p:sp>
        <p:sp>
          <p:nvSpPr>
            <p:cNvPr id="9" name="TextBox 8">
              <a:extLst>
                <a:ext uri="{FF2B5EF4-FFF2-40B4-BE49-F238E27FC236}">
                  <a16:creationId xmlns:a16="http://schemas.microsoft.com/office/drawing/2014/main" id="{63E88F71-5C55-5A9D-8FBB-447E76D310ED}"/>
                </a:ext>
              </a:extLst>
            </p:cNvPr>
            <p:cNvSpPr txBox="1"/>
            <p:nvPr/>
          </p:nvSpPr>
          <p:spPr>
            <a:xfrm>
              <a:off x="3717262" y="-1"/>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B</a:t>
              </a:r>
            </a:p>
          </p:txBody>
        </p:sp>
        <p:sp>
          <p:nvSpPr>
            <p:cNvPr id="13" name="Isosceles Triangle 12">
              <a:extLst>
                <a:ext uri="{FF2B5EF4-FFF2-40B4-BE49-F238E27FC236}">
                  <a16:creationId xmlns:a16="http://schemas.microsoft.com/office/drawing/2014/main" id="{6BDD2AE2-E8EA-C767-A621-7EC1637EB73C}"/>
                </a:ext>
              </a:extLst>
            </p:cNvPr>
            <p:cNvSpPr/>
            <p:nvPr/>
          </p:nvSpPr>
          <p:spPr>
            <a:xfrm rot="5400000">
              <a:off x="5892170" y="803774"/>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15" name="Group 14">
            <a:extLst>
              <a:ext uri="{FF2B5EF4-FFF2-40B4-BE49-F238E27FC236}">
                <a16:creationId xmlns:a16="http://schemas.microsoft.com/office/drawing/2014/main" id="{B83FC664-CFBA-6BB6-D832-04E7D2E8490D}"/>
              </a:ext>
            </a:extLst>
          </p:cNvPr>
          <p:cNvGrpSpPr/>
          <p:nvPr/>
        </p:nvGrpSpPr>
        <p:grpSpPr>
          <a:xfrm>
            <a:off x="0" y="0"/>
            <a:ext cx="3194907" cy="6858000"/>
            <a:chOff x="0" y="0"/>
            <a:chExt cx="3194907" cy="6858000"/>
          </a:xfrm>
        </p:grpSpPr>
        <p:sp>
          <p:nvSpPr>
            <p:cNvPr id="2" name="Rectangle 1">
              <a:extLst>
                <a:ext uri="{FF2B5EF4-FFF2-40B4-BE49-F238E27FC236}">
                  <a16:creationId xmlns:a16="http://schemas.microsoft.com/office/drawing/2014/main" id="{91E64C22-E273-0A7F-E6B4-27FF4F866758}"/>
                </a:ext>
              </a:extLst>
            </p:cNvPr>
            <p:cNvSpPr/>
            <p:nvPr/>
          </p:nvSpPr>
          <p:spPr>
            <a:xfrm>
              <a:off x="0" y="0"/>
              <a:ext cx="2910558"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latin typeface="Arial" panose="020B0604020202020204" pitchFamily="34" charset="0"/>
                  <a:cs typeface="Arial" panose="020B0604020202020204" pitchFamily="34" charset="0"/>
                </a:rPr>
                <a:t>I</a:t>
              </a:r>
              <a:r>
                <a:rPr kumimoji="0" lang="en-US"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nput</a:t>
              </a: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registers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Univers Condensed" panose="020B050602020205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rgbClr val="D1D5DB"/>
                  </a:solidFill>
                  <a:effectLst/>
                  <a:latin typeface="Univers Condensed" panose="020B0506020202050204" pitchFamily="34" charset="0"/>
                </a:rPr>
                <a:t>In an Arithmetic Logic Unit (ALU), the 7474 IC (Integrated Circuit) serves as a crucial component, specifically in managing the input registers. The 7474 IC is a dual D-type flip-flop that can store data temporarily. In the context of an ALU, it plays a pivotal role in holding the input values before processing.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rgbClr val="D1D5DB"/>
                  </a:solidFill>
                  <a:effectLst/>
                  <a:latin typeface="Univers Condensed" panose="020B0506020202050204" pitchFamily="34" charset="0"/>
                </a:rPr>
                <a:t>Each 7474 IC can store a single bit of data, thus multiple ICs are often used in parallel to handle multi-bit data in the ALU. By using the 7474 IC for input register usage, the ALU can efficiently store and manipulate binary data, enabling arithmetic and logical operations with precision and accuracy while facilitating seamless data handling within the processing unit</a:t>
              </a:r>
              <a:endParaRPr kumimoji="0" lang="en-US" sz="1050" b="0" i="0" u="none" strike="noStrike" kern="1200" cap="none" spc="0" normalizeH="0" baseline="0" noProof="0" dirty="0">
                <a:ln>
                  <a:noFill/>
                </a:ln>
                <a:solidFill>
                  <a:prstClr val="white"/>
                </a:solidFill>
                <a:effectLst/>
                <a:uLnTx/>
                <a:uFillTx/>
                <a:latin typeface="Univers Condensed" panose="020B0506020202050204" pitchFamily="34" charset="0"/>
                <a:cs typeface="Arial" panose="020B0604020202020204" pitchFamily="34" charset="0"/>
              </a:endParaRPr>
            </a:p>
          </p:txBody>
        </p:sp>
        <p:sp>
          <p:nvSpPr>
            <p:cNvPr id="6" name="TextBox 5">
              <a:extLst>
                <a:ext uri="{FF2B5EF4-FFF2-40B4-BE49-F238E27FC236}">
                  <a16:creationId xmlns:a16="http://schemas.microsoft.com/office/drawing/2014/main" id="{028E2371-D64B-EA72-681E-56EAB27DAB2C}"/>
                </a:ext>
              </a:extLst>
            </p:cNvPr>
            <p:cNvSpPr txBox="1"/>
            <p:nvPr/>
          </p:nvSpPr>
          <p:spPr>
            <a:xfrm>
              <a:off x="806704" y="0"/>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A</a:t>
              </a:r>
            </a:p>
          </p:txBody>
        </p:sp>
        <p:sp>
          <p:nvSpPr>
            <p:cNvPr id="11" name="Isosceles Triangle 10">
              <a:extLst>
                <a:ext uri="{FF2B5EF4-FFF2-40B4-BE49-F238E27FC236}">
                  <a16:creationId xmlns:a16="http://schemas.microsoft.com/office/drawing/2014/main" id="{267E81F8-9FC6-F9A5-B358-733FB513F1C8}"/>
                </a:ext>
              </a:extLst>
            </p:cNvPr>
            <p:cNvSpPr/>
            <p:nvPr/>
          </p:nvSpPr>
          <p:spPr>
            <a:xfrm rot="5400000">
              <a:off x="2798356" y="803774"/>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spTree>
    <p:extLst>
      <p:ext uri="{BB962C8B-B14F-4D97-AF65-F5344CB8AC3E}">
        <p14:creationId xmlns:p14="http://schemas.microsoft.com/office/powerpoint/2010/main" val="1544999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7B2B33A-705F-A93F-5892-88E40C83A175}"/>
              </a:ext>
            </a:extLst>
          </p:cNvPr>
          <p:cNvGrpSpPr/>
          <p:nvPr/>
        </p:nvGrpSpPr>
        <p:grpSpPr>
          <a:xfrm>
            <a:off x="9953" y="-523220"/>
            <a:ext cx="2638425"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38312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3-displaying the results </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2156692"/>
            <a:ext cx="238312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1-an 8 bit ALU</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grpSp>
        <p:nvGrpSpPr>
          <p:cNvPr id="7" name="Group 6">
            <a:extLst>
              <a:ext uri="{FF2B5EF4-FFF2-40B4-BE49-F238E27FC236}">
                <a16:creationId xmlns:a16="http://schemas.microsoft.com/office/drawing/2014/main" id="{F4F8FB08-A91B-FDEE-771F-BB39C7539ABF}"/>
              </a:ext>
            </a:extLst>
          </p:cNvPr>
          <p:cNvGrpSpPr/>
          <p:nvPr/>
        </p:nvGrpSpPr>
        <p:grpSpPr>
          <a:xfrm>
            <a:off x="849973" y="3718729"/>
            <a:ext cx="3489325" cy="707885"/>
            <a:chOff x="825500" y="2108200"/>
            <a:chExt cx="2718657" cy="523220"/>
          </a:xfrm>
          <a:solidFill>
            <a:schemeClr val="bg1">
              <a:lumMod val="85000"/>
            </a:schemeClr>
          </a:solidFill>
        </p:grpSpPr>
        <p:sp>
          <p:nvSpPr>
            <p:cNvPr id="8" name="Rectangle: Rounded Corners 7">
              <a:extLst>
                <a:ext uri="{FF2B5EF4-FFF2-40B4-BE49-F238E27FC236}">
                  <a16:creationId xmlns:a16="http://schemas.microsoft.com/office/drawing/2014/main" id="{8C9EAD66-17A3-C538-1421-5EFA768CA463}"/>
                </a:ext>
              </a:extLst>
            </p:cNvPr>
            <p:cNvSpPr/>
            <p:nvPr/>
          </p:nvSpPr>
          <p:spPr>
            <a:xfrm>
              <a:off x="825500" y="2108200"/>
              <a:ext cx="2279650" cy="52322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latin typeface="Univers Condensed" panose="020B0506020202050204" pitchFamily="34" charset="0"/>
                </a:rPr>
                <a:t>2-controlling it using a keypad </a:t>
              </a:r>
            </a:p>
          </p:txBody>
        </p:sp>
        <p:sp>
          <p:nvSpPr>
            <p:cNvPr id="9" name="Isosceles Triangle 8">
              <a:extLst>
                <a:ext uri="{FF2B5EF4-FFF2-40B4-BE49-F238E27FC236}">
                  <a16:creationId xmlns:a16="http://schemas.microsoft.com/office/drawing/2014/main" id="{408FEE82-6293-EA3D-9B66-78C720FE50D0}"/>
                </a:ext>
              </a:extLst>
            </p:cNvPr>
            <p:cNvSpPr/>
            <p:nvPr/>
          </p:nvSpPr>
          <p:spPr>
            <a:xfrm rot="5400000">
              <a:off x="3023784" y="2111047"/>
              <a:ext cx="523220" cy="517526"/>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sp>
        <p:nvSpPr>
          <p:cNvPr id="10" name="TextBox 9">
            <a:extLst>
              <a:ext uri="{FF2B5EF4-FFF2-40B4-BE49-F238E27FC236}">
                <a16:creationId xmlns:a16="http://schemas.microsoft.com/office/drawing/2014/main" id="{17DB8DFA-7624-9717-DF96-CCB4FA4BFF96}"/>
              </a:ext>
            </a:extLst>
          </p:cNvPr>
          <p:cNvSpPr txBox="1"/>
          <p:nvPr/>
        </p:nvSpPr>
        <p:spPr>
          <a:xfrm>
            <a:off x="5810250" y="2276475"/>
            <a:ext cx="3362456"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ivers Condensed" panose="020B0506020202050204" pitchFamily="34" charset="0"/>
              </a:rPr>
              <a:t>Connect the rows and columns of the keypad to the appropriate pins on the 74C922 IC.</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This step enhance the program even more due to it being easier to use by the user.</a:t>
            </a:r>
            <a:endParaRPr lang="en-US" dirty="0">
              <a:latin typeface="Univers Condensed" panose="020B0506020202050204" pitchFamily="34" charset="0"/>
            </a:endParaRPr>
          </a:p>
        </p:txBody>
      </p:sp>
    </p:spTree>
    <p:extLst>
      <p:ext uri="{BB962C8B-B14F-4D97-AF65-F5344CB8AC3E}">
        <p14:creationId xmlns:p14="http://schemas.microsoft.com/office/powerpoint/2010/main" val="1754394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9BF938-9701-4A72-7E0F-64E37A9C987A}"/>
              </a:ext>
            </a:extLst>
          </p:cNvPr>
          <p:cNvSpPr txBox="1"/>
          <p:nvPr/>
        </p:nvSpPr>
        <p:spPr>
          <a:xfrm>
            <a:off x="2524125" y="-1365703"/>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Program usage</a:t>
            </a:r>
          </a:p>
        </p:txBody>
      </p:sp>
      <p:grpSp>
        <p:nvGrpSpPr>
          <p:cNvPr id="11" name="Group 10">
            <a:extLst>
              <a:ext uri="{FF2B5EF4-FFF2-40B4-BE49-F238E27FC236}">
                <a16:creationId xmlns:a16="http://schemas.microsoft.com/office/drawing/2014/main" id="{37B2B33A-705F-A93F-5892-88E40C83A175}"/>
              </a:ext>
            </a:extLst>
          </p:cNvPr>
          <p:cNvGrpSpPr/>
          <p:nvPr/>
        </p:nvGrpSpPr>
        <p:grpSpPr>
          <a:xfrm>
            <a:off x="9953" y="-523220"/>
            <a:ext cx="3009900"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B86749F-FC4B-D2FA-761D-2F89DD35A535}"/>
              </a:ext>
            </a:extLst>
          </p:cNvPr>
          <p:cNvGrpSpPr/>
          <p:nvPr/>
        </p:nvGrpSpPr>
        <p:grpSpPr>
          <a:xfrm>
            <a:off x="825500" y="2108200"/>
            <a:ext cx="2718657" cy="523220"/>
            <a:chOff x="825500" y="2108200"/>
            <a:chExt cx="2718657" cy="523220"/>
          </a:xfrm>
        </p:grpSpPr>
        <p:sp>
          <p:nvSpPr>
            <p:cNvPr id="17" name="Rectangle: Rounded Corners 16">
              <a:extLst>
                <a:ext uri="{FF2B5EF4-FFF2-40B4-BE49-F238E27FC236}">
                  <a16:creationId xmlns:a16="http://schemas.microsoft.com/office/drawing/2014/main" id="{73B1C9B3-B461-1D0C-B247-120AEFBB8175}"/>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1-working on expanding it to an 8 bit ALU</a:t>
              </a:r>
            </a:p>
          </p:txBody>
        </p:sp>
        <p:sp>
          <p:nvSpPr>
            <p:cNvPr id="18" name="Isosceles Triangle 17">
              <a:extLst>
                <a:ext uri="{FF2B5EF4-FFF2-40B4-BE49-F238E27FC236}">
                  <a16:creationId xmlns:a16="http://schemas.microsoft.com/office/drawing/2014/main" id="{5353E69A-8753-F945-F65A-CD13DBBF318B}"/>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71865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3-displaying the results </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3875330"/>
            <a:ext cx="271865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2-controlling it using a keypad </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F26D295-879A-3606-8D7B-B2AE195F1BA4}"/>
              </a:ext>
            </a:extLst>
          </p:cNvPr>
          <p:cNvSpPr txBox="1"/>
          <p:nvPr/>
        </p:nvSpPr>
        <p:spPr>
          <a:xfrm>
            <a:off x="5810250" y="-3039183"/>
            <a:ext cx="3362456"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Univers Condensed" panose="020B0506020202050204" pitchFamily="34" charset="0"/>
              </a:rPr>
              <a:t>Connect the rows and columns of the keypad to the appropriate pins on the 74C922 IC.</a:t>
            </a:r>
          </a:p>
          <a:p>
            <a:pPr marL="285750" indent="-285750">
              <a:buFont typeface="Arial" panose="020B0604020202020204" pitchFamily="34" charset="0"/>
              <a:buChar char="•"/>
            </a:pPr>
            <a:r>
              <a:rPr lang="en-US" dirty="0">
                <a:solidFill>
                  <a:schemeClr val="bg1"/>
                </a:solidFill>
                <a:latin typeface="Univers Condensed" panose="020B0506020202050204" pitchFamily="34" charset="0"/>
              </a:rPr>
              <a:t>This step enhance the program even more due to it being easier to use by the user.</a:t>
            </a:r>
            <a:endParaRPr lang="en-US" dirty="0">
              <a:latin typeface="Univers Condensed" panose="020B0506020202050204" pitchFamily="34" charset="0"/>
            </a:endParaRPr>
          </a:p>
        </p:txBody>
      </p:sp>
      <p:sp>
        <p:nvSpPr>
          <p:cNvPr id="9" name="TextBox 8">
            <a:extLst>
              <a:ext uri="{FF2B5EF4-FFF2-40B4-BE49-F238E27FC236}">
                <a16:creationId xmlns:a16="http://schemas.microsoft.com/office/drawing/2014/main" id="{696F0CC7-BCD7-CF6E-8FE6-A05A336BBDE5}"/>
              </a:ext>
            </a:extLst>
          </p:cNvPr>
          <p:cNvSpPr txBox="1"/>
          <p:nvPr/>
        </p:nvSpPr>
        <p:spPr>
          <a:xfrm>
            <a:off x="13087350" y="2276475"/>
            <a:ext cx="3623550" cy="3416320"/>
          </a:xfrm>
          <a:prstGeom prst="rect">
            <a:avLst/>
          </a:prstGeom>
          <a:noFill/>
        </p:spPr>
        <p:txBody>
          <a:bodyPr wrap="square" rtlCol="0">
            <a:spAutoFit/>
          </a:bodyPr>
          <a:lstStyle/>
          <a:p>
            <a:r>
              <a:rPr lang="en-US" i="0" dirty="0">
                <a:solidFill>
                  <a:schemeClr val="bg1"/>
                </a:solidFill>
                <a:effectLst/>
                <a:latin typeface="Univers Condensed" panose="020B0506020202050204" pitchFamily="34" charset="0"/>
              </a:rPr>
              <a:t>• Connect the outputs of your decoder (which represent the binary-coded decimal or other code for each digit) to the inputs of the seven-segment display.</a:t>
            </a:r>
          </a:p>
          <a:p>
            <a:pPr marL="285750" indent="-285750">
              <a:buFont typeface="Arial" panose="020B0604020202020204" pitchFamily="34" charset="0"/>
              <a:buChar char="•"/>
            </a:pPr>
            <a:endParaRPr lang="en-US" b="1" i="0" dirty="0">
              <a:solidFill>
                <a:schemeClr val="bg1"/>
              </a:solidFill>
              <a:effectLst/>
              <a:latin typeface="Univers Condensed" panose="020B0506020202050204" pitchFamily="34" charset="0"/>
            </a:endParaRPr>
          </a:p>
          <a:p>
            <a:r>
              <a:rPr lang="en-US" i="0" dirty="0">
                <a:solidFill>
                  <a:schemeClr val="bg1"/>
                </a:solidFill>
                <a:effectLst/>
                <a:latin typeface="Univers Condensed" panose="020B0506020202050204" pitchFamily="34" charset="0"/>
              </a:rPr>
              <a:t>• If you have multiple seven-segment displays to show multi-digit numbers, you might need to implement multiplexing. In this case, rapidly cycle through the displays and update the segments for each digit.</a:t>
            </a:r>
            <a:endParaRPr lang="en-US" dirty="0">
              <a:latin typeface="Univers Condensed" panose="020B0506020202050204" pitchFamily="34" charset="0"/>
            </a:endParaRPr>
          </a:p>
        </p:txBody>
      </p:sp>
    </p:spTree>
    <p:extLst>
      <p:ext uri="{BB962C8B-B14F-4D97-AF65-F5344CB8AC3E}">
        <p14:creationId xmlns:p14="http://schemas.microsoft.com/office/powerpoint/2010/main" val="645769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7B2B33A-705F-A93F-5892-88E40C83A175}"/>
              </a:ext>
            </a:extLst>
          </p:cNvPr>
          <p:cNvGrpSpPr/>
          <p:nvPr/>
        </p:nvGrpSpPr>
        <p:grpSpPr>
          <a:xfrm>
            <a:off x="9953" y="-523220"/>
            <a:ext cx="2638425"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38312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3-implementing more related procedures</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3875330"/>
            <a:ext cx="238312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2-controlling it using a keypad </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grpSp>
        <p:nvGrpSpPr>
          <p:cNvPr id="7" name="Group 6">
            <a:extLst>
              <a:ext uri="{FF2B5EF4-FFF2-40B4-BE49-F238E27FC236}">
                <a16:creationId xmlns:a16="http://schemas.microsoft.com/office/drawing/2014/main" id="{30F38F23-9AA2-041D-2382-D57331F08B8A}"/>
              </a:ext>
            </a:extLst>
          </p:cNvPr>
          <p:cNvGrpSpPr/>
          <p:nvPr/>
        </p:nvGrpSpPr>
        <p:grpSpPr>
          <a:xfrm>
            <a:off x="779462" y="5550127"/>
            <a:ext cx="3489325" cy="707885"/>
            <a:chOff x="825500" y="2108200"/>
            <a:chExt cx="2718657" cy="523220"/>
          </a:xfrm>
          <a:solidFill>
            <a:schemeClr val="bg1">
              <a:lumMod val="85000"/>
            </a:schemeClr>
          </a:solidFill>
        </p:grpSpPr>
        <p:sp>
          <p:nvSpPr>
            <p:cNvPr id="8" name="Rectangle: Rounded Corners 7">
              <a:extLst>
                <a:ext uri="{FF2B5EF4-FFF2-40B4-BE49-F238E27FC236}">
                  <a16:creationId xmlns:a16="http://schemas.microsoft.com/office/drawing/2014/main" id="{4B90FD45-49CC-2AEE-3FA9-BDA00A78411A}"/>
                </a:ext>
              </a:extLst>
            </p:cNvPr>
            <p:cNvSpPr/>
            <p:nvPr/>
          </p:nvSpPr>
          <p:spPr>
            <a:xfrm>
              <a:off x="825500" y="2108200"/>
              <a:ext cx="2279650" cy="52322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3-displaying the results </a:t>
              </a:r>
            </a:p>
          </p:txBody>
        </p:sp>
        <p:sp>
          <p:nvSpPr>
            <p:cNvPr id="9" name="Isosceles Triangle 8">
              <a:extLst>
                <a:ext uri="{FF2B5EF4-FFF2-40B4-BE49-F238E27FC236}">
                  <a16:creationId xmlns:a16="http://schemas.microsoft.com/office/drawing/2014/main" id="{164E11DA-067A-44D8-444D-530AA2F5FA85}"/>
                </a:ext>
              </a:extLst>
            </p:cNvPr>
            <p:cNvSpPr/>
            <p:nvPr/>
          </p:nvSpPr>
          <p:spPr>
            <a:xfrm rot="5400000">
              <a:off x="3023784" y="2111047"/>
              <a:ext cx="523220" cy="517526"/>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grpSp>
        <p:nvGrpSpPr>
          <p:cNvPr id="10" name="Group 9">
            <a:extLst>
              <a:ext uri="{FF2B5EF4-FFF2-40B4-BE49-F238E27FC236}">
                <a16:creationId xmlns:a16="http://schemas.microsoft.com/office/drawing/2014/main" id="{FF7D7474-1C6F-C7A5-0CFA-2782BB00AF9C}"/>
              </a:ext>
            </a:extLst>
          </p:cNvPr>
          <p:cNvGrpSpPr/>
          <p:nvPr/>
        </p:nvGrpSpPr>
        <p:grpSpPr>
          <a:xfrm>
            <a:off x="828727" y="2128165"/>
            <a:ext cx="2383127" cy="523220"/>
            <a:chOff x="825500" y="2108200"/>
            <a:chExt cx="2718657" cy="523220"/>
          </a:xfrm>
        </p:grpSpPr>
        <p:sp>
          <p:nvSpPr>
            <p:cNvPr id="22" name="Rectangle: Rounded Corners 21">
              <a:extLst>
                <a:ext uri="{FF2B5EF4-FFF2-40B4-BE49-F238E27FC236}">
                  <a16:creationId xmlns:a16="http://schemas.microsoft.com/office/drawing/2014/main" id="{3C55D98D-F02B-0F1A-F330-E4D0E7E094FF}"/>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1-an 8 bit ALU</a:t>
              </a:r>
            </a:p>
          </p:txBody>
        </p:sp>
        <p:sp>
          <p:nvSpPr>
            <p:cNvPr id="23" name="Isosceles Triangle 22">
              <a:extLst>
                <a:ext uri="{FF2B5EF4-FFF2-40B4-BE49-F238E27FC236}">
                  <a16:creationId xmlns:a16="http://schemas.microsoft.com/office/drawing/2014/main" id="{7733463C-2A72-2FB3-E5EA-6AAD12923F36}"/>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Univers Condensed" panose="020B0506020202050204" pitchFamily="34" charset="0"/>
              </a:endParaRPr>
            </a:p>
          </p:txBody>
        </p:sp>
      </p:grpSp>
      <p:sp>
        <p:nvSpPr>
          <p:cNvPr id="24" name="TextBox 23">
            <a:extLst>
              <a:ext uri="{FF2B5EF4-FFF2-40B4-BE49-F238E27FC236}">
                <a16:creationId xmlns:a16="http://schemas.microsoft.com/office/drawing/2014/main" id="{946B805D-F581-A98C-5F23-FF8AFE632BE1}"/>
              </a:ext>
            </a:extLst>
          </p:cNvPr>
          <p:cNvSpPr txBox="1"/>
          <p:nvPr/>
        </p:nvSpPr>
        <p:spPr>
          <a:xfrm>
            <a:off x="5810250" y="2276475"/>
            <a:ext cx="3623550" cy="3416320"/>
          </a:xfrm>
          <a:prstGeom prst="rect">
            <a:avLst/>
          </a:prstGeom>
          <a:noFill/>
        </p:spPr>
        <p:txBody>
          <a:bodyPr wrap="square" rtlCol="0">
            <a:spAutoFit/>
          </a:bodyPr>
          <a:lstStyle/>
          <a:p>
            <a:r>
              <a:rPr lang="en-US" i="0" dirty="0">
                <a:solidFill>
                  <a:schemeClr val="bg1"/>
                </a:solidFill>
                <a:effectLst/>
                <a:latin typeface="Univers Condensed" panose="020B0506020202050204" pitchFamily="34" charset="0"/>
              </a:rPr>
              <a:t>• Connect the outputs of your decoder (which represent the binary-coded decimal or other code for each digit) to the inputs of the seven-segment display.</a:t>
            </a:r>
          </a:p>
          <a:p>
            <a:pPr marL="285750" indent="-285750">
              <a:buFont typeface="Arial" panose="020B0604020202020204" pitchFamily="34" charset="0"/>
              <a:buChar char="•"/>
            </a:pPr>
            <a:endParaRPr lang="en-US" b="1" i="0" dirty="0">
              <a:solidFill>
                <a:schemeClr val="bg1"/>
              </a:solidFill>
              <a:effectLst/>
              <a:latin typeface="Univers Condensed" panose="020B0506020202050204" pitchFamily="34" charset="0"/>
            </a:endParaRPr>
          </a:p>
          <a:p>
            <a:r>
              <a:rPr lang="en-US" i="0" dirty="0">
                <a:solidFill>
                  <a:schemeClr val="bg1"/>
                </a:solidFill>
                <a:effectLst/>
                <a:latin typeface="Univers Condensed" panose="020B0506020202050204" pitchFamily="34" charset="0"/>
              </a:rPr>
              <a:t>• If you have multiple seven-segment displays to show multi-digit numbers, you might need to implement multiplexing. In this case, rapidly cycle through the displays and update the segments for each digit.</a:t>
            </a:r>
            <a:endParaRPr lang="en-US" dirty="0">
              <a:latin typeface="Univers Condensed" panose="020B0506020202050204" pitchFamily="34" charset="0"/>
            </a:endParaRPr>
          </a:p>
        </p:txBody>
      </p:sp>
    </p:spTree>
    <p:extLst>
      <p:ext uri="{BB962C8B-B14F-4D97-AF65-F5344CB8AC3E}">
        <p14:creationId xmlns:p14="http://schemas.microsoft.com/office/powerpoint/2010/main" val="928421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7B2B33A-705F-A93F-5892-88E40C83A175}"/>
              </a:ext>
            </a:extLst>
          </p:cNvPr>
          <p:cNvGrpSpPr/>
          <p:nvPr/>
        </p:nvGrpSpPr>
        <p:grpSpPr>
          <a:xfrm>
            <a:off x="9953" y="-523220"/>
            <a:ext cx="3009900"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B86749F-FC4B-D2FA-761D-2F89DD35A535}"/>
              </a:ext>
            </a:extLst>
          </p:cNvPr>
          <p:cNvGrpSpPr/>
          <p:nvPr/>
        </p:nvGrpSpPr>
        <p:grpSpPr>
          <a:xfrm>
            <a:off x="825500" y="2108200"/>
            <a:ext cx="2718657" cy="523220"/>
            <a:chOff x="825500" y="2108200"/>
            <a:chExt cx="2718657" cy="523220"/>
          </a:xfrm>
        </p:grpSpPr>
        <p:sp>
          <p:nvSpPr>
            <p:cNvPr id="17" name="Rectangle: Rounded Corners 16">
              <a:extLst>
                <a:ext uri="{FF2B5EF4-FFF2-40B4-BE49-F238E27FC236}">
                  <a16:creationId xmlns:a16="http://schemas.microsoft.com/office/drawing/2014/main" id="{73B1C9B3-B461-1D0C-B247-120AEFBB8175}"/>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1-working on expanding it to an 8 bit ALU</a:t>
              </a:r>
            </a:p>
          </p:txBody>
        </p:sp>
        <p:sp>
          <p:nvSpPr>
            <p:cNvPr id="18" name="Isosceles Triangle 17">
              <a:extLst>
                <a:ext uri="{FF2B5EF4-FFF2-40B4-BE49-F238E27FC236}">
                  <a16:creationId xmlns:a16="http://schemas.microsoft.com/office/drawing/2014/main" id="{5353E69A-8753-F945-F65A-CD13DBBF318B}"/>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71865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3-displaying the results </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3875330"/>
            <a:ext cx="271865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2-controlling it using a keypad </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2C0802C6-C63B-58CB-7D85-7B34930C9C18}"/>
              </a:ext>
            </a:extLst>
          </p:cNvPr>
          <p:cNvSpPr txBox="1"/>
          <p:nvPr/>
        </p:nvSpPr>
        <p:spPr>
          <a:xfrm>
            <a:off x="5810250" y="-5432230"/>
            <a:ext cx="3623550" cy="3416320"/>
          </a:xfrm>
          <a:prstGeom prst="rect">
            <a:avLst/>
          </a:prstGeom>
          <a:noFill/>
        </p:spPr>
        <p:txBody>
          <a:bodyPr wrap="square" rtlCol="0">
            <a:spAutoFit/>
          </a:bodyPr>
          <a:lstStyle/>
          <a:p>
            <a:r>
              <a:rPr lang="en-US" i="0" dirty="0">
                <a:solidFill>
                  <a:schemeClr val="bg1"/>
                </a:solidFill>
                <a:effectLst/>
                <a:latin typeface="Univers Condensed" panose="020B0506020202050204" pitchFamily="34" charset="0"/>
              </a:rPr>
              <a:t>• Connect the outputs of your decoder (which represent the binary-coded decimal or other code for each digit) to the inputs of the seven-segment display.</a:t>
            </a:r>
          </a:p>
          <a:p>
            <a:pPr marL="285750" indent="-285750">
              <a:buFont typeface="Arial" panose="020B0604020202020204" pitchFamily="34" charset="0"/>
              <a:buChar char="•"/>
            </a:pPr>
            <a:endParaRPr lang="en-US" b="1" i="0" dirty="0">
              <a:solidFill>
                <a:schemeClr val="bg1"/>
              </a:solidFill>
              <a:effectLst/>
              <a:latin typeface="Univers Condensed" panose="020B0506020202050204" pitchFamily="34" charset="0"/>
            </a:endParaRPr>
          </a:p>
          <a:p>
            <a:r>
              <a:rPr lang="en-US" i="0" dirty="0">
                <a:solidFill>
                  <a:schemeClr val="bg1"/>
                </a:solidFill>
                <a:effectLst/>
                <a:latin typeface="Univers Condensed" panose="020B0506020202050204" pitchFamily="34" charset="0"/>
              </a:rPr>
              <a:t>• If you have multiple seven-segment displays to show multi-digit numbers, you might need to implement multiplexing. In this case, rapidly cycle through the displays and update the segments for each digit.</a:t>
            </a:r>
            <a:endParaRPr lang="en-US" dirty="0">
              <a:latin typeface="Univers Condensed" panose="020B0506020202050204" pitchFamily="34" charset="0"/>
            </a:endParaRPr>
          </a:p>
        </p:txBody>
      </p:sp>
      <p:sp>
        <p:nvSpPr>
          <p:cNvPr id="9" name="TextBox 8">
            <a:extLst>
              <a:ext uri="{FF2B5EF4-FFF2-40B4-BE49-F238E27FC236}">
                <a16:creationId xmlns:a16="http://schemas.microsoft.com/office/drawing/2014/main" id="{E895B94B-49BF-24CA-7AB7-8FC2994E626B}"/>
              </a:ext>
            </a:extLst>
          </p:cNvPr>
          <p:cNvSpPr txBox="1"/>
          <p:nvPr/>
        </p:nvSpPr>
        <p:spPr>
          <a:xfrm>
            <a:off x="-12342372" y="1649197"/>
            <a:ext cx="11020879" cy="2400657"/>
          </a:xfrm>
          <a:prstGeom prst="rect">
            <a:avLst/>
          </a:prstGeom>
          <a:noFill/>
        </p:spPr>
        <p:txBody>
          <a:bodyPr wrap="square" rtlCol="0">
            <a:spAutoFit/>
          </a:bodyPr>
          <a:lstStyle/>
          <a:p>
            <a:pPr algn="ctr"/>
            <a:r>
              <a:rPr lang="en-US" sz="15000" dirty="0">
                <a:latin typeface="Univers Condensed" panose="020B0506020202050204" pitchFamily="34" charset="0"/>
              </a:rPr>
              <a:t>Thank you!!</a:t>
            </a:r>
          </a:p>
        </p:txBody>
      </p:sp>
    </p:spTree>
    <p:extLst>
      <p:ext uri="{BB962C8B-B14F-4D97-AF65-F5344CB8AC3E}">
        <p14:creationId xmlns:p14="http://schemas.microsoft.com/office/powerpoint/2010/main" val="1994687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7B2B33A-705F-A93F-5892-88E40C83A175}"/>
              </a:ext>
            </a:extLst>
          </p:cNvPr>
          <p:cNvGrpSpPr/>
          <p:nvPr/>
        </p:nvGrpSpPr>
        <p:grpSpPr>
          <a:xfrm>
            <a:off x="0" y="-7381220"/>
            <a:ext cx="3009900" cy="7381220"/>
            <a:chOff x="0" y="-523220"/>
            <a:chExt cx="3009900" cy="7381220"/>
          </a:xfrm>
        </p:grpSpPr>
        <p:sp>
          <p:nvSpPr>
            <p:cNvPr id="13" name="Rectangle 12">
              <a:extLst>
                <a:ext uri="{FF2B5EF4-FFF2-40B4-BE49-F238E27FC236}">
                  <a16:creationId xmlns:a16="http://schemas.microsoft.com/office/drawing/2014/main" id="{37E5BAE5-8540-C27E-7191-C0C26BBD07E3}"/>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99FFBFE-6390-924A-E4EC-73C3B47C7471}"/>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15" name="Isosceles Triangle 14">
              <a:extLst>
                <a:ext uri="{FF2B5EF4-FFF2-40B4-BE49-F238E27FC236}">
                  <a16:creationId xmlns:a16="http://schemas.microsoft.com/office/drawing/2014/main" id="{A35250D8-CA3C-1469-C3EF-CA5973032831}"/>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65A39E2-A1F0-5F14-5434-46048FED80E5}"/>
              </a:ext>
            </a:extLst>
          </p:cNvPr>
          <p:cNvGrpSpPr/>
          <p:nvPr/>
        </p:nvGrpSpPr>
        <p:grpSpPr>
          <a:xfrm>
            <a:off x="13249729" y="2021115"/>
            <a:ext cx="2718657" cy="4057480"/>
            <a:chOff x="825500" y="2108200"/>
            <a:chExt cx="2718657" cy="4057480"/>
          </a:xfrm>
        </p:grpSpPr>
        <p:grpSp>
          <p:nvGrpSpPr>
            <p:cNvPr id="20" name="Group 19">
              <a:extLst>
                <a:ext uri="{FF2B5EF4-FFF2-40B4-BE49-F238E27FC236}">
                  <a16:creationId xmlns:a16="http://schemas.microsoft.com/office/drawing/2014/main" id="{4B86749F-FC4B-D2FA-761D-2F89DD35A535}"/>
                </a:ext>
              </a:extLst>
            </p:cNvPr>
            <p:cNvGrpSpPr/>
            <p:nvPr/>
          </p:nvGrpSpPr>
          <p:grpSpPr>
            <a:xfrm>
              <a:off x="825500" y="2108200"/>
              <a:ext cx="2718657" cy="523220"/>
              <a:chOff x="825500" y="2108200"/>
              <a:chExt cx="2718657" cy="523220"/>
            </a:xfrm>
          </p:grpSpPr>
          <p:sp>
            <p:nvSpPr>
              <p:cNvPr id="17" name="Rectangle: Rounded Corners 16">
                <a:extLst>
                  <a:ext uri="{FF2B5EF4-FFF2-40B4-BE49-F238E27FC236}">
                    <a16:creationId xmlns:a16="http://schemas.microsoft.com/office/drawing/2014/main" id="{73B1C9B3-B461-1D0C-B247-120AEFBB8175}"/>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1-expand the list of destinations</a:t>
                </a:r>
              </a:p>
            </p:txBody>
          </p:sp>
          <p:sp>
            <p:nvSpPr>
              <p:cNvPr id="18" name="Isosceles Triangle 17">
                <a:extLst>
                  <a:ext uri="{FF2B5EF4-FFF2-40B4-BE49-F238E27FC236}">
                    <a16:creationId xmlns:a16="http://schemas.microsoft.com/office/drawing/2014/main" id="{5353E69A-8753-F945-F65A-CD13DBBF318B}"/>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1EDFBB0-6477-95F0-E1D9-F9D8740697EB}"/>
                </a:ext>
              </a:extLst>
            </p:cNvPr>
            <p:cNvGrpSpPr/>
            <p:nvPr/>
          </p:nvGrpSpPr>
          <p:grpSpPr>
            <a:xfrm>
              <a:off x="825500" y="5642460"/>
              <a:ext cx="2718657" cy="523220"/>
              <a:chOff x="825500" y="2108200"/>
              <a:chExt cx="2718657" cy="523220"/>
            </a:xfrm>
          </p:grpSpPr>
          <p:sp>
            <p:nvSpPr>
              <p:cNvPr id="26" name="Rectangle: Rounded Corners 25">
                <a:extLst>
                  <a:ext uri="{FF2B5EF4-FFF2-40B4-BE49-F238E27FC236}">
                    <a16:creationId xmlns:a16="http://schemas.microsoft.com/office/drawing/2014/main" id="{9213E19D-6042-05E0-BF10-DF78087B3A9C}"/>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3-implementing more related procedures</a:t>
                </a:r>
              </a:p>
            </p:txBody>
          </p:sp>
          <p:sp>
            <p:nvSpPr>
              <p:cNvPr id="27" name="Isosceles Triangle 26">
                <a:extLst>
                  <a:ext uri="{FF2B5EF4-FFF2-40B4-BE49-F238E27FC236}">
                    <a16:creationId xmlns:a16="http://schemas.microsoft.com/office/drawing/2014/main" id="{A872F243-1357-CCE2-9EE3-26C8755FA4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AF55102-7B18-B892-8270-7F3BBA2F4D81}"/>
                </a:ext>
              </a:extLst>
            </p:cNvPr>
            <p:cNvGrpSpPr/>
            <p:nvPr/>
          </p:nvGrpSpPr>
          <p:grpSpPr>
            <a:xfrm>
              <a:off x="825500" y="3875330"/>
              <a:ext cx="2718657" cy="523220"/>
              <a:chOff x="825500" y="2108200"/>
              <a:chExt cx="2718657" cy="523220"/>
            </a:xfrm>
          </p:grpSpPr>
          <p:sp>
            <p:nvSpPr>
              <p:cNvPr id="31" name="Rectangle: Rounded Corners 30">
                <a:extLst>
                  <a:ext uri="{FF2B5EF4-FFF2-40B4-BE49-F238E27FC236}">
                    <a16:creationId xmlns:a16="http://schemas.microsoft.com/office/drawing/2014/main" id="{6F686CA5-39CF-1776-D5E3-E0AFA7DFA583}"/>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2-applying more filters</a:t>
                </a:r>
              </a:p>
            </p:txBody>
          </p:sp>
          <p:sp>
            <p:nvSpPr>
              <p:cNvPr id="32" name="Isosceles Triangle 31">
                <a:extLst>
                  <a:ext uri="{FF2B5EF4-FFF2-40B4-BE49-F238E27FC236}">
                    <a16:creationId xmlns:a16="http://schemas.microsoft.com/office/drawing/2014/main" id="{1BB2EDDD-D7DD-3181-091A-CE4D63C66B1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Box 1">
            <a:extLst>
              <a:ext uri="{FF2B5EF4-FFF2-40B4-BE49-F238E27FC236}">
                <a16:creationId xmlns:a16="http://schemas.microsoft.com/office/drawing/2014/main" id="{10D073F7-22D3-E921-2B47-61385E7AF1C0}"/>
              </a:ext>
            </a:extLst>
          </p:cNvPr>
          <p:cNvSpPr txBox="1"/>
          <p:nvPr/>
        </p:nvSpPr>
        <p:spPr>
          <a:xfrm>
            <a:off x="585560" y="1649198"/>
            <a:ext cx="11020879" cy="2400657"/>
          </a:xfrm>
          <a:prstGeom prst="rect">
            <a:avLst/>
          </a:prstGeom>
          <a:noFill/>
        </p:spPr>
        <p:txBody>
          <a:bodyPr wrap="square" rtlCol="0">
            <a:spAutoFit/>
          </a:bodyPr>
          <a:lstStyle/>
          <a:p>
            <a:pPr algn="ctr"/>
            <a:r>
              <a:rPr lang="en-US" sz="15000" dirty="0">
                <a:solidFill>
                  <a:schemeClr val="bg1"/>
                </a:solidFill>
                <a:latin typeface="Univers Condensed" panose="020B0506020202050204" pitchFamily="34" charset="0"/>
              </a:rPr>
              <a:t>Thank you!!</a:t>
            </a:r>
          </a:p>
        </p:txBody>
      </p:sp>
    </p:spTree>
    <p:extLst>
      <p:ext uri="{BB962C8B-B14F-4D97-AF65-F5344CB8AC3E}">
        <p14:creationId xmlns:p14="http://schemas.microsoft.com/office/powerpoint/2010/main" val="2585913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9BF938-9701-4A72-7E0F-64E37A9C987A}"/>
              </a:ext>
            </a:extLst>
          </p:cNvPr>
          <p:cNvSpPr txBox="1"/>
          <p:nvPr/>
        </p:nvSpPr>
        <p:spPr>
          <a:xfrm>
            <a:off x="3990806" y="847930"/>
            <a:ext cx="6533135" cy="1015663"/>
          </a:xfrm>
          <a:prstGeom prst="rect">
            <a:avLst/>
          </a:prstGeom>
          <a:noFill/>
        </p:spPr>
        <p:txBody>
          <a:bodyPr wrap="none" rtlCol="0">
            <a:spAutoFit/>
          </a:bodyPr>
          <a:lstStyle/>
          <a:p>
            <a:r>
              <a:rPr lang="en-US" sz="6000" b="1" dirty="0">
                <a:solidFill>
                  <a:schemeClr val="bg1"/>
                </a:solidFill>
                <a:latin typeface="Univers Condensed" panose="020B0506020202050204" pitchFamily="34" charset="0"/>
              </a:rPr>
              <a:t>Project components</a:t>
            </a:r>
          </a:p>
        </p:txBody>
      </p:sp>
      <p:grpSp>
        <p:nvGrpSpPr>
          <p:cNvPr id="51" name="Group 50">
            <a:extLst>
              <a:ext uri="{FF2B5EF4-FFF2-40B4-BE49-F238E27FC236}">
                <a16:creationId xmlns:a16="http://schemas.microsoft.com/office/drawing/2014/main" id="{556B5B98-599A-CDE9-0E6B-2BCB0940F3F2}"/>
              </a:ext>
            </a:extLst>
          </p:cNvPr>
          <p:cNvGrpSpPr/>
          <p:nvPr/>
        </p:nvGrpSpPr>
        <p:grpSpPr>
          <a:xfrm>
            <a:off x="-1901909" y="0"/>
            <a:ext cx="3385374" cy="6858002"/>
            <a:chOff x="9098186" y="-2"/>
            <a:chExt cx="3385374" cy="6858002"/>
          </a:xfrm>
        </p:grpSpPr>
        <p:sp>
          <p:nvSpPr>
            <p:cNvPr id="52" name="Rectangle 51">
              <a:extLst>
                <a:ext uri="{FF2B5EF4-FFF2-40B4-BE49-F238E27FC236}">
                  <a16:creationId xmlns:a16="http://schemas.microsoft.com/office/drawing/2014/main" id="{E3C9F41E-25D6-9050-5DFA-66F13DB037D4}"/>
                </a:ext>
              </a:extLst>
            </p:cNvPr>
            <p:cNvSpPr/>
            <p:nvPr/>
          </p:nvSpPr>
          <p:spPr>
            <a:xfrm>
              <a:off x="9098186" y="0"/>
              <a:ext cx="3093814"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Adding/subtracting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50000"/>
                      <a:lumOff val="50000"/>
                    </a:schemeClr>
                  </a:solidFill>
                  <a:effectLst/>
                  <a:latin typeface="Univers Condensed" panose="020B0506020202050204" pitchFamily="34" charset="0"/>
                </a:rPr>
                <a:t>Addition and subtraction are essential functions in ALUs, enabling basic arithmetic calculations and numerical manipulations in digital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50000"/>
                      <a:lumOff val="50000"/>
                    </a:schemeClr>
                  </a:solidFill>
                  <a:effectLst/>
                  <a:latin typeface="Univers Condensed" panose="020B0506020202050204" pitchFamily="34" charset="0"/>
                </a:rPr>
                <a:t>They serve as core operations for tasks like summation, comparison, and data manipulation, forming fundamental building blocks for various computational processes</a:t>
              </a:r>
              <a:r>
                <a:rPr lang="en-US" sz="1050" b="0" i="0" dirty="0">
                  <a:solidFill>
                    <a:srgbClr val="D1D5DB"/>
                  </a:solidFill>
                  <a:effectLst/>
                  <a:latin typeface="Univers Condensed" panose="020B0506020202050204" pitchFamily="34" charset="0"/>
                </a:rPr>
                <a:t>.</a:t>
              </a:r>
              <a:endParaRPr kumimoji="0" lang="en-US" sz="1050" b="0" i="0" u="none" strike="noStrike" kern="1200" cap="none" spc="0" normalizeH="0" baseline="0" noProof="0" dirty="0">
                <a:ln>
                  <a:noFill/>
                </a:ln>
                <a:solidFill>
                  <a:prstClr val="white"/>
                </a:solidFill>
                <a:effectLst/>
                <a:uLnTx/>
                <a:uFillTx/>
                <a:latin typeface="Univers Condensed" panose="020B050602020205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A1C35833-495C-8CF6-BF15-B4AB43653934}"/>
                </a:ext>
              </a:extLst>
            </p:cNvPr>
            <p:cNvSpPr txBox="1"/>
            <p:nvPr/>
          </p:nvSpPr>
          <p:spPr>
            <a:xfrm>
              <a:off x="9996518" y="-2"/>
              <a:ext cx="1367682"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D</a:t>
              </a:r>
            </a:p>
          </p:txBody>
        </p:sp>
        <p:sp>
          <p:nvSpPr>
            <p:cNvPr id="54" name="Isosceles Triangle 53">
              <a:extLst>
                <a:ext uri="{FF2B5EF4-FFF2-40B4-BE49-F238E27FC236}">
                  <a16:creationId xmlns:a16="http://schemas.microsoft.com/office/drawing/2014/main" id="{CF1B04E9-A09B-F322-C181-EB726381A274}"/>
                </a:ext>
              </a:extLst>
            </p:cNvPr>
            <p:cNvSpPr/>
            <p:nvPr/>
          </p:nvSpPr>
          <p:spPr>
            <a:xfrm rot="5400000">
              <a:off x="12087009" y="803774"/>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55" name="Group 54">
            <a:extLst>
              <a:ext uri="{FF2B5EF4-FFF2-40B4-BE49-F238E27FC236}">
                <a16:creationId xmlns:a16="http://schemas.microsoft.com/office/drawing/2014/main" id="{EC3293AA-5DD8-161E-A1F6-0B156F4DE9BB}"/>
              </a:ext>
            </a:extLst>
          </p:cNvPr>
          <p:cNvGrpSpPr/>
          <p:nvPr/>
        </p:nvGrpSpPr>
        <p:grpSpPr>
          <a:xfrm>
            <a:off x="-2170873" y="2"/>
            <a:ext cx="3362778" cy="6858003"/>
            <a:chOff x="6004372" y="-3"/>
            <a:chExt cx="3362778" cy="6858003"/>
          </a:xfrm>
        </p:grpSpPr>
        <p:sp>
          <p:nvSpPr>
            <p:cNvPr id="56" name="Rectangle 55">
              <a:extLst>
                <a:ext uri="{FF2B5EF4-FFF2-40B4-BE49-F238E27FC236}">
                  <a16:creationId xmlns:a16="http://schemas.microsoft.com/office/drawing/2014/main" id="{A85E6F9E-58D0-590B-22B4-B436F48841E5}"/>
                </a:ext>
              </a:extLst>
            </p:cNvPr>
            <p:cNvSpPr/>
            <p:nvPr/>
          </p:nvSpPr>
          <p:spPr>
            <a:xfrm>
              <a:off x="6004372" y="0"/>
              <a:ext cx="3093814"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Logic functions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65000"/>
                      <a:lumOff val="35000"/>
                    </a:schemeClr>
                  </a:solidFill>
                  <a:effectLst/>
                  <a:latin typeface="Univers Condensed" panose="020B0506020202050204" pitchFamily="34" charset="0"/>
                </a:rPr>
                <a:t>Logic operations are fundamental in ALUs as they allow the manipulation of binary data. Tasks like comparison, bitwise manipulation, conditional branching, and data transformation rely on operations like AND, OR, XOR, and shifting.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65000"/>
                      <a:lumOff val="35000"/>
                    </a:schemeClr>
                  </a:solidFill>
                  <a:effectLst/>
                  <a:latin typeface="Univers Condensed" panose="020B0506020202050204" pitchFamily="34" charset="0"/>
                </a:rPr>
                <a:t>These operations are essential for executing arithmetic calculations, handling memory operations, and various computational tasks in digital systems, forming the core functionalities of ALUs.</a:t>
              </a:r>
              <a:endParaRPr kumimoji="0" lang="en-US" sz="1200" b="0" i="0" u="none" strike="noStrike" kern="1200" cap="none" spc="0" normalizeH="0" baseline="0" noProof="0" dirty="0">
                <a:ln>
                  <a:noFill/>
                </a:ln>
                <a:solidFill>
                  <a:schemeClr val="tx1">
                    <a:lumMod val="65000"/>
                    <a:lumOff val="35000"/>
                  </a:schemeClr>
                </a:solidFill>
                <a:effectLst/>
                <a:uLnTx/>
                <a:uFillTx/>
                <a:latin typeface="Univers Condensed" panose="020B0506020202050204" pitchFamily="34" charset="0"/>
              </a:endParaRPr>
            </a:p>
          </p:txBody>
        </p:sp>
        <p:sp>
          <p:nvSpPr>
            <p:cNvPr id="57" name="TextBox 56">
              <a:extLst>
                <a:ext uri="{FF2B5EF4-FFF2-40B4-BE49-F238E27FC236}">
                  <a16:creationId xmlns:a16="http://schemas.microsoft.com/office/drawing/2014/main" id="{150F69FC-A128-EB61-1AD7-C0D37702E5BB}"/>
                </a:ext>
              </a:extLst>
            </p:cNvPr>
            <p:cNvSpPr txBox="1"/>
            <p:nvPr/>
          </p:nvSpPr>
          <p:spPr>
            <a:xfrm>
              <a:off x="6842440" y="-3"/>
              <a:ext cx="1253869"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C</a:t>
              </a:r>
            </a:p>
          </p:txBody>
        </p:sp>
        <p:sp>
          <p:nvSpPr>
            <p:cNvPr id="58" name="Isosceles Triangle 57">
              <a:extLst>
                <a:ext uri="{FF2B5EF4-FFF2-40B4-BE49-F238E27FC236}">
                  <a16:creationId xmlns:a16="http://schemas.microsoft.com/office/drawing/2014/main" id="{0E1771B2-BC84-B915-75BA-96B57A58AB98}"/>
                </a:ext>
              </a:extLst>
            </p:cNvPr>
            <p:cNvSpPr/>
            <p:nvPr/>
          </p:nvSpPr>
          <p:spPr>
            <a:xfrm rot="5400000">
              <a:off x="8970599" y="803774"/>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59" name="Group 58">
            <a:extLst>
              <a:ext uri="{FF2B5EF4-FFF2-40B4-BE49-F238E27FC236}">
                <a16:creationId xmlns:a16="http://schemas.microsoft.com/office/drawing/2014/main" id="{72E9C7C6-967E-6889-D912-C64D6088A36C}"/>
              </a:ext>
            </a:extLst>
          </p:cNvPr>
          <p:cNvGrpSpPr/>
          <p:nvPr/>
        </p:nvGrpSpPr>
        <p:grpSpPr>
          <a:xfrm>
            <a:off x="-2455222" y="2"/>
            <a:ext cx="3378163" cy="6858001"/>
            <a:chOff x="2910558" y="-1"/>
            <a:chExt cx="3378163" cy="6858001"/>
          </a:xfrm>
        </p:grpSpPr>
        <p:sp>
          <p:nvSpPr>
            <p:cNvPr id="60" name="Rectangle 59">
              <a:extLst>
                <a:ext uri="{FF2B5EF4-FFF2-40B4-BE49-F238E27FC236}">
                  <a16:creationId xmlns:a16="http://schemas.microsoft.com/office/drawing/2014/main" id="{BE92ADAA-52AA-247D-1AE8-C64F3148A1B8}"/>
                </a:ext>
              </a:extLst>
            </p:cNvPr>
            <p:cNvSpPr/>
            <p:nvPr/>
          </p:nvSpPr>
          <p:spPr>
            <a:xfrm>
              <a:off x="2910558" y="0"/>
              <a:ext cx="3093814"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solidFill>
                    <a:schemeClr val="tx1">
                      <a:lumMod val="75000"/>
                      <a:lumOff val="25000"/>
                    </a:schemeClr>
                  </a:solidFill>
                  <a:effectLst/>
                  <a:latin typeface="Arial" panose="020B0604020202020204" pitchFamily="34" charset="0"/>
                  <a:cs typeface="Arial" panose="020B0604020202020204" pitchFamily="34" charset="0"/>
                </a:rPr>
                <a:t>control board</a:t>
              </a: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75000"/>
                      <a:lumOff val="25000"/>
                    </a:schemeClr>
                  </a:solidFill>
                  <a:effectLst/>
                  <a:latin typeface="Univers Condensed" panose="020B0506020202050204" pitchFamily="34" charset="0"/>
                </a:rPr>
                <a:t>The control board of an Arithmetic Logic Unit (ALU) featuring DIP switches and push buttons serves as a user interface and a means of configuring the ALU's operations The switches determine functions such as selecting arithmetic operations (addition, subtraction, etc.), defining logic operations (AND, OR , XOR, </a:t>
              </a:r>
              <a:r>
                <a:rPr lang="en-US" sz="1050" b="0" i="0" dirty="0" err="1">
                  <a:solidFill>
                    <a:schemeClr val="tx1">
                      <a:lumMod val="75000"/>
                      <a:lumOff val="25000"/>
                    </a:schemeClr>
                  </a:solidFill>
                  <a:effectLst/>
                  <a:latin typeface="Univers Condensed" panose="020B0506020202050204" pitchFamily="34" charset="0"/>
                </a:rPr>
                <a:t>etc</a:t>
              </a:r>
              <a:r>
                <a:rPr lang="en-US" sz="1050" b="0" i="0" dirty="0">
                  <a:solidFill>
                    <a:schemeClr val="tx1">
                      <a:lumMod val="75000"/>
                      <a:lumOff val="25000"/>
                    </a:schemeClr>
                  </a:solidFill>
                  <a:effectLst/>
                  <a:latin typeface="Univers Condensed" panose="020B0506020202050204"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75000"/>
                      <a:lumOff val="25000"/>
                    </a:schemeClr>
                  </a:solidFill>
                  <a:effectLst/>
                  <a:latin typeface="Univers Condensed" panose="020B0506020202050204" pitchFamily="34" charset="0"/>
                </a:rPr>
                <a:t>Push buttons complement this setup by providing a means to trigger or execute these configurations, initiating the ALU's computation process based on the settings established via the DIP switches. providing flexibility and control over its operations for various computational tasks</a:t>
              </a:r>
              <a:endParaRPr kumimoji="0" lang="en-US" sz="1050" b="0" i="0" u="none" strike="noStrike" kern="1200" cap="none" spc="0" normalizeH="0" baseline="0" noProof="0" dirty="0">
                <a:ln>
                  <a:noFill/>
                </a:ln>
                <a:solidFill>
                  <a:schemeClr val="tx1">
                    <a:lumMod val="75000"/>
                    <a:lumOff val="25000"/>
                  </a:schemeClr>
                </a:solidFill>
                <a:effectLst/>
                <a:uLnTx/>
                <a:uFillTx/>
                <a:latin typeface="Univers Condensed" panose="020B0506020202050204" pitchFamily="34" charset="0"/>
              </a:endParaRPr>
            </a:p>
          </p:txBody>
        </p:sp>
        <p:sp>
          <p:nvSpPr>
            <p:cNvPr id="61" name="TextBox 60">
              <a:extLst>
                <a:ext uri="{FF2B5EF4-FFF2-40B4-BE49-F238E27FC236}">
                  <a16:creationId xmlns:a16="http://schemas.microsoft.com/office/drawing/2014/main" id="{A5B369E6-F03E-F2B8-C25D-05DCE500EDE9}"/>
                </a:ext>
              </a:extLst>
            </p:cNvPr>
            <p:cNvSpPr txBox="1"/>
            <p:nvPr/>
          </p:nvSpPr>
          <p:spPr>
            <a:xfrm>
              <a:off x="3717262" y="-1"/>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B</a:t>
              </a:r>
            </a:p>
          </p:txBody>
        </p:sp>
        <p:sp>
          <p:nvSpPr>
            <p:cNvPr id="62" name="Isosceles Triangle 61">
              <a:extLst>
                <a:ext uri="{FF2B5EF4-FFF2-40B4-BE49-F238E27FC236}">
                  <a16:creationId xmlns:a16="http://schemas.microsoft.com/office/drawing/2014/main" id="{EF33128F-81FA-B8DA-B559-274F71A7B30C}"/>
                </a:ext>
              </a:extLst>
            </p:cNvPr>
            <p:cNvSpPr/>
            <p:nvPr/>
          </p:nvSpPr>
          <p:spPr>
            <a:xfrm rot="5400000">
              <a:off x="5892170" y="803774"/>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63" name="Group 62">
            <a:extLst>
              <a:ext uri="{FF2B5EF4-FFF2-40B4-BE49-F238E27FC236}">
                <a16:creationId xmlns:a16="http://schemas.microsoft.com/office/drawing/2014/main" id="{B00A0E35-4D61-7273-A587-BC1405A0FF11}"/>
              </a:ext>
            </a:extLst>
          </p:cNvPr>
          <p:cNvGrpSpPr/>
          <p:nvPr/>
        </p:nvGrpSpPr>
        <p:grpSpPr>
          <a:xfrm>
            <a:off x="-2556315" y="2"/>
            <a:ext cx="3194907" cy="6858000"/>
            <a:chOff x="0" y="0"/>
            <a:chExt cx="3194907" cy="6858000"/>
          </a:xfrm>
        </p:grpSpPr>
        <p:sp>
          <p:nvSpPr>
            <p:cNvPr id="64" name="Rectangle 63">
              <a:extLst>
                <a:ext uri="{FF2B5EF4-FFF2-40B4-BE49-F238E27FC236}">
                  <a16:creationId xmlns:a16="http://schemas.microsoft.com/office/drawing/2014/main" id="{355D5E4B-3666-2E29-2ECB-0DAEA38437FF}"/>
                </a:ext>
              </a:extLst>
            </p:cNvPr>
            <p:cNvSpPr/>
            <p:nvPr/>
          </p:nvSpPr>
          <p:spPr>
            <a:xfrm>
              <a:off x="0" y="0"/>
              <a:ext cx="2910558"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tx1">
                    <a:lumMod val="85000"/>
                    <a:lumOff val="15000"/>
                  </a:scheme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lumMod val="85000"/>
                      <a:lumOff val="15000"/>
                    </a:schemeClr>
                  </a:solidFill>
                  <a:latin typeface="Arial" panose="020B0604020202020204" pitchFamily="34" charset="0"/>
                  <a:cs typeface="Arial" panose="020B0604020202020204" pitchFamily="34" charset="0"/>
                </a:rPr>
                <a:t>I</a:t>
              </a:r>
              <a:r>
                <a:rPr kumimoji="0" lang="en-US" sz="1800" b="1" i="0" u="none" strike="noStrike" kern="1200" cap="none" spc="0" normalizeH="0" baseline="0" noProof="0" dirty="0" err="1">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rPr>
                <a:t>nput</a:t>
              </a:r>
              <a:r>
                <a:rPr kumimoji="0" lang="en-US" sz="18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rPr>
                <a:t> registers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lumMod val="85000"/>
                    <a:lumOff val="15000"/>
                  </a:schemeClr>
                </a:solidFill>
                <a:effectLst/>
                <a:uLnTx/>
                <a:uFillTx/>
                <a:latin typeface="Univers Condensed" panose="020B050602020205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85000"/>
                      <a:lumOff val="15000"/>
                    </a:schemeClr>
                  </a:solidFill>
                  <a:effectLst/>
                  <a:latin typeface="Univers Condensed" panose="020B0506020202050204" pitchFamily="34" charset="0"/>
                </a:rPr>
                <a:t>In an Arithmetic Logic Unit (ALU), the 7474 IC (Integrated Circuit) serves as a crucial component, specifically in managing the input registers. The 7474 IC is a dual D-type flip-flop that can store data temporarily. In the context of an ALU, it plays a pivotal role in holding the input values before processing.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85000"/>
                      <a:lumOff val="15000"/>
                    </a:schemeClr>
                  </a:solidFill>
                  <a:effectLst/>
                  <a:latin typeface="Univers Condensed" panose="020B0506020202050204" pitchFamily="34" charset="0"/>
                </a:rPr>
                <a:t>Each 7474 IC can store a single bit of data, thus multiple ICs are often used in parallel to handle multi-bit data in the ALU. By using the 7474 IC for input register usage, the ALU can efficiently store and manipulate binary data, enabling arithmetic and logical operations with precision and accuracy while facilitating seamless data handling within the processing unit</a:t>
              </a:r>
              <a:endParaRPr kumimoji="0" lang="en-US" sz="1050" b="0" i="0" u="none" strike="noStrike" kern="1200" cap="none" spc="0" normalizeH="0" baseline="0" noProof="0" dirty="0">
                <a:ln>
                  <a:noFill/>
                </a:ln>
                <a:solidFill>
                  <a:schemeClr val="tx1">
                    <a:lumMod val="85000"/>
                    <a:lumOff val="15000"/>
                  </a:schemeClr>
                </a:solidFill>
                <a:effectLst/>
                <a:uLnTx/>
                <a:uFillTx/>
                <a:latin typeface="Univers Condensed" panose="020B050602020205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F9900293-B4E3-4E33-CFEC-AADF2B07FD4A}"/>
                </a:ext>
              </a:extLst>
            </p:cNvPr>
            <p:cNvSpPr txBox="1"/>
            <p:nvPr/>
          </p:nvSpPr>
          <p:spPr>
            <a:xfrm>
              <a:off x="806704" y="0"/>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A</a:t>
              </a:r>
            </a:p>
          </p:txBody>
        </p:sp>
        <p:sp>
          <p:nvSpPr>
            <p:cNvPr id="66" name="Isosceles Triangle 65">
              <a:extLst>
                <a:ext uri="{FF2B5EF4-FFF2-40B4-BE49-F238E27FC236}">
                  <a16:creationId xmlns:a16="http://schemas.microsoft.com/office/drawing/2014/main" id="{22248C7D-F988-6361-3605-172CE28A4408}"/>
                </a:ext>
              </a:extLst>
            </p:cNvPr>
            <p:cNvSpPr/>
            <p:nvPr/>
          </p:nvSpPr>
          <p:spPr>
            <a:xfrm rot="5400000">
              <a:off x="2798356" y="803774"/>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spTree>
    <p:extLst>
      <p:ext uri="{BB962C8B-B14F-4D97-AF65-F5344CB8AC3E}">
        <p14:creationId xmlns:p14="http://schemas.microsoft.com/office/powerpoint/2010/main" val="411691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845798" y="3651528"/>
            <a:ext cx="2638425" cy="2428874"/>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Project components</a:t>
            </a:r>
          </a:p>
        </p:txBody>
      </p:sp>
      <p:sp>
        <p:nvSpPr>
          <p:cNvPr id="3" name="TextBox 2">
            <a:extLst>
              <a:ext uri="{FF2B5EF4-FFF2-40B4-BE49-F238E27FC236}">
                <a16:creationId xmlns:a16="http://schemas.microsoft.com/office/drawing/2014/main" id="{8F873512-4A7D-E3E0-C1C2-69CB37333955}"/>
              </a:ext>
            </a:extLst>
          </p:cNvPr>
          <p:cNvSpPr txBox="1"/>
          <p:nvPr/>
        </p:nvSpPr>
        <p:spPr>
          <a:xfrm>
            <a:off x="1062038" y="3819525"/>
            <a:ext cx="2490788" cy="1908215"/>
          </a:xfrm>
          <a:prstGeom prst="rect">
            <a:avLst/>
          </a:prstGeom>
          <a:noFill/>
        </p:spPr>
        <p:txBody>
          <a:bodyPr wrap="square" rtlCol="0">
            <a:spAutoFit/>
          </a:bodyPr>
          <a:lstStyle/>
          <a:p>
            <a:r>
              <a:rPr lang="en-US" sz="2800" b="1" dirty="0"/>
              <a:t>74LS138</a:t>
            </a:r>
          </a:p>
          <a:p>
            <a:endParaRPr lang="en-US" dirty="0"/>
          </a:p>
          <a:p>
            <a:r>
              <a:rPr lang="en-US" sz="1200" b="0" i="0" dirty="0">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latin typeface="Univers Condensed" panose="020B0506020202050204" pitchFamily="34" charset="0"/>
            </a:endParaRPr>
          </a:p>
        </p:txBody>
      </p:sp>
      <p:sp>
        <p:nvSpPr>
          <p:cNvPr id="12" name="TextBox 11">
            <a:extLst>
              <a:ext uri="{FF2B5EF4-FFF2-40B4-BE49-F238E27FC236}">
                <a16:creationId xmlns:a16="http://schemas.microsoft.com/office/drawing/2014/main" id="{E9FEC64B-4A97-492B-1BA4-222C069ADA67}"/>
              </a:ext>
            </a:extLst>
          </p:cNvPr>
          <p:cNvSpPr txBox="1"/>
          <p:nvPr/>
        </p:nvSpPr>
        <p:spPr>
          <a:xfrm>
            <a:off x="3700462" y="3819525"/>
            <a:ext cx="2638425" cy="1723549"/>
          </a:xfrm>
          <a:prstGeom prst="rect">
            <a:avLst/>
          </a:prstGeom>
          <a:noFill/>
        </p:spPr>
        <p:txBody>
          <a:bodyPr wrap="square" rtlCol="0">
            <a:spAutoFit/>
          </a:bodyPr>
          <a:lstStyle/>
          <a:p>
            <a:r>
              <a:rPr lang="en-US" sz="2800" b="1" i="0" dirty="0">
                <a:effectLst/>
                <a:latin typeface="Calibri (body)"/>
              </a:rPr>
              <a:t>74LS74</a:t>
            </a:r>
          </a:p>
          <a:p>
            <a:endParaRPr lang="en-US" dirty="0"/>
          </a:p>
          <a:p>
            <a:r>
              <a:rPr lang="en-US" sz="1200" b="0" i="0" dirty="0">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latin typeface="Univers Condensed" panose="020B0506020202050204" pitchFamily="34" charset="0"/>
            </a:endParaRPr>
          </a:p>
        </p:txBody>
      </p:sp>
      <p:sp>
        <p:nvSpPr>
          <p:cNvPr id="16" name="TextBox 15">
            <a:extLst>
              <a:ext uri="{FF2B5EF4-FFF2-40B4-BE49-F238E27FC236}">
                <a16:creationId xmlns:a16="http://schemas.microsoft.com/office/drawing/2014/main" id="{164408E0-E350-C70D-ADB1-6064C5A0E95D}"/>
              </a:ext>
            </a:extLst>
          </p:cNvPr>
          <p:cNvSpPr txBox="1"/>
          <p:nvPr/>
        </p:nvSpPr>
        <p:spPr>
          <a:xfrm>
            <a:off x="6338887" y="3819525"/>
            <a:ext cx="2638425" cy="1723549"/>
          </a:xfrm>
          <a:prstGeom prst="rect">
            <a:avLst/>
          </a:prstGeom>
          <a:noFill/>
        </p:spPr>
        <p:txBody>
          <a:bodyPr wrap="square" rtlCol="0">
            <a:spAutoFit/>
          </a:bodyPr>
          <a:lstStyle/>
          <a:p>
            <a:r>
              <a:rPr lang="en-US" sz="2800" b="1" i="0" dirty="0">
                <a:effectLst/>
                <a:latin typeface="Calibri (body)"/>
              </a:rPr>
              <a:t>74LS83</a:t>
            </a:r>
          </a:p>
          <a:p>
            <a:endParaRPr lang="en-US" dirty="0"/>
          </a:p>
          <a:p>
            <a:r>
              <a:rPr lang="en-US" sz="1200" b="0" i="0" dirty="0">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latin typeface="Univers Condensed" panose="020B0506020202050204" pitchFamily="34" charset="0"/>
            </a:endParaRPr>
          </a:p>
        </p:txBody>
      </p:sp>
      <p:sp>
        <p:nvSpPr>
          <p:cNvPr id="19" name="TextBox 18">
            <a:extLst>
              <a:ext uri="{FF2B5EF4-FFF2-40B4-BE49-F238E27FC236}">
                <a16:creationId xmlns:a16="http://schemas.microsoft.com/office/drawing/2014/main" id="{6CC31763-80B5-A718-7526-3AAF8DE88741}"/>
              </a:ext>
            </a:extLst>
          </p:cNvPr>
          <p:cNvSpPr txBox="1"/>
          <p:nvPr/>
        </p:nvSpPr>
        <p:spPr>
          <a:xfrm>
            <a:off x="8977312" y="3819525"/>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grpSp>
        <p:nvGrpSpPr>
          <p:cNvPr id="4" name="Group 3">
            <a:extLst>
              <a:ext uri="{FF2B5EF4-FFF2-40B4-BE49-F238E27FC236}">
                <a16:creationId xmlns:a16="http://schemas.microsoft.com/office/drawing/2014/main" id="{E7BB7F15-61FB-B9A5-E320-9611B88B273F}"/>
              </a:ext>
            </a:extLst>
          </p:cNvPr>
          <p:cNvGrpSpPr/>
          <p:nvPr/>
        </p:nvGrpSpPr>
        <p:grpSpPr>
          <a:xfrm>
            <a:off x="21272349" y="-2"/>
            <a:ext cx="3385374" cy="6858002"/>
            <a:chOff x="9098186" y="-2"/>
            <a:chExt cx="3385374" cy="6858002"/>
          </a:xfrm>
        </p:grpSpPr>
        <p:sp>
          <p:nvSpPr>
            <p:cNvPr id="5" name="Rectangle 4">
              <a:extLst>
                <a:ext uri="{FF2B5EF4-FFF2-40B4-BE49-F238E27FC236}">
                  <a16:creationId xmlns:a16="http://schemas.microsoft.com/office/drawing/2014/main" id="{C9885DC7-79D3-9686-9BCD-6A21B724BC57}"/>
                </a:ext>
              </a:extLst>
            </p:cNvPr>
            <p:cNvSpPr/>
            <p:nvPr/>
          </p:nvSpPr>
          <p:spPr>
            <a:xfrm>
              <a:off x="9098186" y="0"/>
              <a:ext cx="3093814"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Adding/subtracting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50000"/>
                      <a:lumOff val="50000"/>
                    </a:schemeClr>
                  </a:solidFill>
                  <a:effectLst/>
                  <a:latin typeface="Univers Condensed" panose="020B0506020202050204" pitchFamily="34" charset="0"/>
                </a:rPr>
                <a:t>Addition and subtraction are essential functions in ALUs, enabling basic arithmetic calculations and numerical manipulations in digital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50000"/>
                      <a:lumOff val="50000"/>
                    </a:schemeClr>
                  </a:solidFill>
                  <a:effectLst/>
                  <a:latin typeface="Univers Condensed" panose="020B0506020202050204" pitchFamily="34" charset="0"/>
                </a:rPr>
                <a:t>They serve as core operations for tasks like summation, comparison, and data manipulation, forming fundamental building blocks for various computational processes</a:t>
              </a:r>
              <a:r>
                <a:rPr lang="en-US" sz="1050" b="0" i="0" dirty="0">
                  <a:solidFill>
                    <a:srgbClr val="D1D5DB"/>
                  </a:solidFill>
                  <a:effectLst/>
                  <a:latin typeface="Univers Condensed" panose="020B0506020202050204" pitchFamily="34" charset="0"/>
                </a:rPr>
                <a:t>.</a:t>
              </a:r>
              <a:endParaRPr kumimoji="0" lang="en-US" sz="1050" b="0" i="0" u="none" strike="noStrike" kern="1200" cap="none" spc="0" normalizeH="0" baseline="0" noProof="0" dirty="0">
                <a:ln>
                  <a:noFill/>
                </a:ln>
                <a:solidFill>
                  <a:prstClr val="white"/>
                </a:solidFill>
                <a:effectLst/>
                <a:uLnTx/>
                <a:uFillTx/>
                <a:latin typeface="Univers Condensed" panose="020B0506020202050204" pitchFamily="34" charset="0"/>
                <a:cs typeface="Arial" panose="020B0604020202020204" pitchFamily="34" charset="0"/>
              </a:endParaRPr>
            </a:p>
          </p:txBody>
        </p:sp>
        <p:sp>
          <p:nvSpPr>
            <p:cNvPr id="6" name="TextBox 5">
              <a:extLst>
                <a:ext uri="{FF2B5EF4-FFF2-40B4-BE49-F238E27FC236}">
                  <a16:creationId xmlns:a16="http://schemas.microsoft.com/office/drawing/2014/main" id="{AAB9E5D9-1C21-CA4E-45E9-D2ED7803D463}"/>
                </a:ext>
              </a:extLst>
            </p:cNvPr>
            <p:cNvSpPr txBox="1"/>
            <p:nvPr/>
          </p:nvSpPr>
          <p:spPr>
            <a:xfrm>
              <a:off x="9996518" y="-2"/>
              <a:ext cx="1367682"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D</a:t>
              </a:r>
            </a:p>
          </p:txBody>
        </p:sp>
        <p:sp>
          <p:nvSpPr>
            <p:cNvPr id="7" name="Isosceles Triangle 6">
              <a:extLst>
                <a:ext uri="{FF2B5EF4-FFF2-40B4-BE49-F238E27FC236}">
                  <a16:creationId xmlns:a16="http://schemas.microsoft.com/office/drawing/2014/main" id="{65B58969-750E-A24C-01F4-3D69889AD5C6}"/>
                </a:ext>
              </a:extLst>
            </p:cNvPr>
            <p:cNvSpPr/>
            <p:nvPr/>
          </p:nvSpPr>
          <p:spPr>
            <a:xfrm rot="5400000">
              <a:off x="12087009" y="803774"/>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8" name="Group 7">
            <a:extLst>
              <a:ext uri="{FF2B5EF4-FFF2-40B4-BE49-F238E27FC236}">
                <a16:creationId xmlns:a16="http://schemas.microsoft.com/office/drawing/2014/main" id="{EA0BB8F5-C3D7-C7AC-F0CE-BA279149978A}"/>
              </a:ext>
            </a:extLst>
          </p:cNvPr>
          <p:cNvGrpSpPr/>
          <p:nvPr/>
        </p:nvGrpSpPr>
        <p:grpSpPr>
          <a:xfrm>
            <a:off x="18171324" y="0"/>
            <a:ext cx="3362778" cy="6858003"/>
            <a:chOff x="6004372" y="-3"/>
            <a:chExt cx="3362778" cy="6858003"/>
          </a:xfrm>
        </p:grpSpPr>
        <p:sp>
          <p:nvSpPr>
            <p:cNvPr id="9" name="Rectangle 8">
              <a:extLst>
                <a:ext uri="{FF2B5EF4-FFF2-40B4-BE49-F238E27FC236}">
                  <a16:creationId xmlns:a16="http://schemas.microsoft.com/office/drawing/2014/main" id="{249A0DCA-4305-CF15-129D-B2C3AFCD16B7}"/>
                </a:ext>
              </a:extLst>
            </p:cNvPr>
            <p:cNvSpPr/>
            <p:nvPr/>
          </p:nvSpPr>
          <p:spPr>
            <a:xfrm>
              <a:off x="6004372" y="0"/>
              <a:ext cx="3093814"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Logic functions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65000"/>
                      <a:lumOff val="35000"/>
                    </a:schemeClr>
                  </a:solidFill>
                  <a:effectLst/>
                  <a:latin typeface="Univers Condensed" panose="020B0506020202050204" pitchFamily="34" charset="0"/>
                </a:rPr>
                <a:t>Logic operations are fundamental in ALUs as they allow the manipulation of binary data. Tasks like comparison, bitwise manipulation, conditional branching, and data transformation rely on operations like AND, OR, XOR, and shifting.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65000"/>
                      <a:lumOff val="35000"/>
                    </a:schemeClr>
                  </a:solidFill>
                  <a:effectLst/>
                  <a:latin typeface="Univers Condensed" panose="020B0506020202050204" pitchFamily="34" charset="0"/>
                </a:rPr>
                <a:t>These operations are essential for executing arithmetic calculations, handling memory operations, and various computational tasks in digital systems, forming the core functionalities of ALUs.</a:t>
              </a:r>
              <a:endParaRPr kumimoji="0" lang="en-US" sz="1200" b="0" i="0" u="none" strike="noStrike" kern="1200" cap="none" spc="0" normalizeH="0" baseline="0" noProof="0" dirty="0">
                <a:ln>
                  <a:noFill/>
                </a:ln>
                <a:solidFill>
                  <a:schemeClr val="tx1">
                    <a:lumMod val="65000"/>
                    <a:lumOff val="35000"/>
                  </a:schemeClr>
                </a:solidFill>
                <a:effectLst/>
                <a:uLnTx/>
                <a:uFillTx/>
                <a:latin typeface="Univers Condensed" panose="020B0506020202050204" pitchFamily="34" charset="0"/>
              </a:endParaRPr>
            </a:p>
          </p:txBody>
        </p:sp>
        <p:sp>
          <p:nvSpPr>
            <p:cNvPr id="10" name="TextBox 9">
              <a:extLst>
                <a:ext uri="{FF2B5EF4-FFF2-40B4-BE49-F238E27FC236}">
                  <a16:creationId xmlns:a16="http://schemas.microsoft.com/office/drawing/2014/main" id="{7F8177BB-F6E0-5334-7157-458D53042059}"/>
                </a:ext>
              </a:extLst>
            </p:cNvPr>
            <p:cNvSpPr txBox="1"/>
            <p:nvPr/>
          </p:nvSpPr>
          <p:spPr>
            <a:xfrm>
              <a:off x="6842440" y="-3"/>
              <a:ext cx="1253869"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C</a:t>
              </a:r>
            </a:p>
          </p:txBody>
        </p:sp>
        <p:sp>
          <p:nvSpPr>
            <p:cNvPr id="11" name="Isosceles Triangle 10">
              <a:extLst>
                <a:ext uri="{FF2B5EF4-FFF2-40B4-BE49-F238E27FC236}">
                  <a16:creationId xmlns:a16="http://schemas.microsoft.com/office/drawing/2014/main" id="{23BFFF47-B881-9D22-9B38-DD36615CB7E5}"/>
                </a:ext>
              </a:extLst>
            </p:cNvPr>
            <p:cNvSpPr/>
            <p:nvPr/>
          </p:nvSpPr>
          <p:spPr>
            <a:xfrm rot="5400000">
              <a:off x="8970599" y="803774"/>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13" name="Group 12">
            <a:extLst>
              <a:ext uri="{FF2B5EF4-FFF2-40B4-BE49-F238E27FC236}">
                <a16:creationId xmlns:a16="http://schemas.microsoft.com/office/drawing/2014/main" id="{FFAAA3A9-FF38-7C22-F6CD-8AB7403482EA}"/>
              </a:ext>
            </a:extLst>
          </p:cNvPr>
          <p:cNvGrpSpPr/>
          <p:nvPr/>
        </p:nvGrpSpPr>
        <p:grpSpPr>
          <a:xfrm>
            <a:off x="15077510" y="-1"/>
            <a:ext cx="3378163" cy="6858001"/>
            <a:chOff x="2910558" y="-1"/>
            <a:chExt cx="3378163" cy="6858001"/>
          </a:xfrm>
        </p:grpSpPr>
        <p:sp>
          <p:nvSpPr>
            <p:cNvPr id="14" name="Rectangle 13">
              <a:extLst>
                <a:ext uri="{FF2B5EF4-FFF2-40B4-BE49-F238E27FC236}">
                  <a16:creationId xmlns:a16="http://schemas.microsoft.com/office/drawing/2014/main" id="{6A6FB7ED-4E7F-A824-8466-14EE4A443038}"/>
                </a:ext>
              </a:extLst>
            </p:cNvPr>
            <p:cNvSpPr/>
            <p:nvPr/>
          </p:nvSpPr>
          <p:spPr>
            <a:xfrm>
              <a:off x="2910558" y="0"/>
              <a:ext cx="3093814"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solidFill>
                    <a:schemeClr val="tx1">
                      <a:lumMod val="75000"/>
                      <a:lumOff val="25000"/>
                    </a:schemeClr>
                  </a:solidFill>
                  <a:effectLst/>
                  <a:latin typeface="Arial" panose="020B0604020202020204" pitchFamily="34" charset="0"/>
                  <a:cs typeface="Arial" panose="020B0604020202020204" pitchFamily="34" charset="0"/>
                </a:rPr>
                <a:t>control board</a:t>
              </a:r>
              <a:endParaRPr lang="en-US" b="1" dirty="0">
                <a:solidFill>
                  <a:schemeClr val="tx1">
                    <a:lumMod val="75000"/>
                    <a:lumOff val="25000"/>
                  </a:schemeClr>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75000"/>
                      <a:lumOff val="25000"/>
                    </a:schemeClr>
                  </a:solidFill>
                  <a:effectLst/>
                  <a:latin typeface="Univers Condensed" panose="020B0506020202050204" pitchFamily="34" charset="0"/>
                </a:rPr>
                <a:t>The control board of an Arithmetic Logic Unit (ALU) featuring DIP switches and push buttons serves as a user interface and a means of configuring the ALU's operations The switches determine functions such as selecting arithmetic operations (addition, subtraction, etc.), defining logic operations (AND, OR , XOR, </a:t>
              </a:r>
              <a:r>
                <a:rPr lang="en-US" sz="1050" b="0" i="0" dirty="0" err="1">
                  <a:solidFill>
                    <a:schemeClr val="tx1">
                      <a:lumMod val="75000"/>
                      <a:lumOff val="25000"/>
                    </a:schemeClr>
                  </a:solidFill>
                  <a:effectLst/>
                  <a:latin typeface="Univers Condensed" panose="020B0506020202050204" pitchFamily="34" charset="0"/>
                </a:rPr>
                <a:t>etc</a:t>
              </a:r>
              <a:r>
                <a:rPr lang="en-US" sz="1050" b="0" i="0" dirty="0">
                  <a:solidFill>
                    <a:schemeClr val="tx1">
                      <a:lumMod val="75000"/>
                      <a:lumOff val="25000"/>
                    </a:schemeClr>
                  </a:solidFill>
                  <a:effectLst/>
                  <a:latin typeface="Univers Condensed" panose="020B0506020202050204"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75000"/>
                      <a:lumOff val="25000"/>
                    </a:schemeClr>
                  </a:solidFill>
                  <a:effectLst/>
                  <a:latin typeface="Univers Condensed" panose="020B0506020202050204" pitchFamily="34" charset="0"/>
                </a:rPr>
                <a:t>Push buttons complement this setup by providing a means to trigger or execute these configurations, initiating the ALU's computation process based on the settings established via the DIP switches. providing flexibility and control over its operations for various computational tasks</a:t>
              </a:r>
              <a:endParaRPr kumimoji="0" lang="en-US" sz="1050" b="0" i="0" u="none" strike="noStrike" kern="1200" cap="none" spc="0" normalizeH="0" baseline="0" noProof="0" dirty="0">
                <a:ln>
                  <a:noFill/>
                </a:ln>
                <a:solidFill>
                  <a:schemeClr val="tx1">
                    <a:lumMod val="75000"/>
                    <a:lumOff val="25000"/>
                  </a:schemeClr>
                </a:solidFill>
                <a:effectLst/>
                <a:uLnTx/>
                <a:uFillTx/>
                <a:latin typeface="Univers Condensed" panose="020B0506020202050204" pitchFamily="34" charset="0"/>
              </a:endParaRPr>
            </a:p>
          </p:txBody>
        </p:sp>
        <p:sp>
          <p:nvSpPr>
            <p:cNvPr id="15" name="TextBox 14">
              <a:extLst>
                <a:ext uri="{FF2B5EF4-FFF2-40B4-BE49-F238E27FC236}">
                  <a16:creationId xmlns:a16="http://schemas.microsoft.com/office/drawing/2014/main" id="{5BD7E9D2-B663-02BE-FBA1-892ABECE2E8E}"/>
                </a:ext>
              </a:extLst>
            </p:cNvPr>
            <p:cNvSpPr txBox="1"/>
            <p:nvPr/>
          </p:nvSpPr>
          <p:spPr>
            <a:xfrm>
              <a:off x="3717262" y="-1"/>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B</a:t>
              </a:r>
            </a:p>
          </p:txBody>
        </p:sp>
        <p:sp>
          <p:nvSpPr>
            <p:cNvPr id="17" name="Isosceles Triangle 16">
              <a:extLst>
                <a:ext uri="{FF2B5EF4-FFF2-40B4-BE49-F238E27FC236}">
                  <a16:creationId xmlns:a16="http://schemas.microsoft.com/office/drawing/2014/main" id="{EA4C114F-729B-D0CA-9BD3-457AD9156D2D}"/>
                </a:ext>
              </a:extLst>
            </p:cNvPr>
            <p:cNvSpPr/>
            <p:nvPr/>
          </p:nvSpPr>
          <p:spPr>
            <a:xfrm rot="5400000">
              <a:off x="5892170" y="803774"/>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18" name="Group 17">
            <a:extLst>
              <a:ext uri="{FF2B5EF4-FFF2-40B4-BE49-F238E27FC236}">
                <a16:creationId xmlns:a16="http://schemas.microsoft.com/office/drawing/2014/main" id="{1CF952F5-28F2-6647-4C44-5081B2AAE1E3}"/>
              </a:ext>
            </a:extLst>
          </p:cNvPr>
          <p:cNvGrpSpPr/>
          <p:nvPr/>
        </p:nvGrpSpPr>
        <p:grpSpPr>
          <a:xfrm>
            <a:off x="12192000" y="0"/>
            <a:ext cx="3194907" cy="6858000"/>
            <a:chOff x="0" y="0"/>
            <a:chExt cx="3194907" cy="6858000"/>
          </a:xfrm>
        </p:grpSpPr>
        <p:sp>
          <p:nvSpPr>
            <p:cNvPr id="20" name="Rectangle 19">
              <a:extLst>
                <a:ext uri="{FF2B5EF4-FFF2-40B4-BE49-F238E27FC236}">
                  <a16:creationId xmlns:a16="http://schemas.microsoft.com/office/drawing/2014/main" id="{45C3C526-BC86-18C2-C48C-E2696CB1AB86}"/>
                </a:ext>
              </a:extLst>
            </p:cNvPr>
            <p:cNvSpPr/>
            <p:nvPr/>
          </p:nvSpPr>
          <p:spPr>
            <a:xfrm>
              <a:off x="0" y="0"/>
              <a:ext cx="2910558"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bg1">
                    <a:lumMod val="9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tx1">
                    <a:lumMod val="85000"/>
                    <a:lumOff val="15000"/>
                  </a:scheme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lumMod val="85000"/>
                      <a:lumOff val="15000"/>
                    </a:schemeClr>
                  </a:solidFill>
                  <a:latin typeface="Arial" panose="020B0604020202020204" pitchFamily="34" charset="0"/>
                  <a:cs typeface="Arial" panose="020B0604020202020204" pitchFamily="34" charset="0"/>
                </a:rPr>
                <a:t>I</a:t>
              </a:r>
              <a:r>
                <a:rPr kumimoji="0" lang="en-US" sz="1800" b="1" i="0" u="none" strike="noStrike" kern="1200" cap="none" spc="0" normalizeH="0" baseline="0" noProof="0" dirty="0" err="1">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rPr>
                <a:t>nput</a:t>
              </a:r>
              <a:r>
                <a:rPr kumimoji="0" lang="en-US" sz="18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rPr>
                <a:t> registers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lumMod val="85000"/>
                    <a:lumOff val="15000"/>
                  </a:schemeClr>
                </a:solidFill>
                <a:effectLst/>
                <a:uLnTx/>
                <a:uFillTx/>
                <a:latin typeface="Univers Condensed" panose="020B050602020205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85000"/>
                      <a:lumOff val="15000"/>
                    </a:schemeClr>
                  </a:solidFill>
                  <a:effectLst/>
                  <a:latin typeface="Univers Condensed" panose="020B0506020202050204" pitchFamily="34" charset="0"/>
                </a:rPr>
                <a:t>In an Arithmetic Logic Unit (ALU), the 7474 IC (Integrated Circuit) serves as a crucial component, specifically in managing the input registers. The 7474 IC is a dual D-type flip-flop that can store data temporarily. In the context of an ALU, it plays a pivotal role in holding the input values before processing.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i="0" dirty="0">
                  <a:solidFill>
                    <a:schemeClr val="tx1">
                      <a:lumMod val="85000"/>
                      <a:lumOff val="15000"/>
                    </a:schemeClr>
                  </a:solidFill>
                  <a:effectLst/>
                  <a:latin typeface="Univers Condensed" panose="020B0506020202050204" pitchFamily="34" charset="0"/>
                </a:rPr>
                <a:t>Each 7474 IC can store a single bit of data, thus multiple ICs are often used in parallel to handle multi-bit data in the ALU. By using the 7474 IC for input register usage, the ALU can efficiently store and manipulate binary data, enabling arithmetic and logical operations with precision and accuracy while facilitating seamless data handling within the processing unit</a:t>
              </a:r>
              <a:endParaRPr kumimoji="0" lang="en-US" sz="1050" b="0" i="0" u="none" strike="noStrike" kern="1200" cap="none" spc="0" normalizeH="0" baseline="0" noProof="0" dirty="0">
                <a:ln>
                  <a:noFill/>
                </a:ln>
                <a:solidFill>
                  <a:schemeClr val="tx1">
                    <a:lumMod val="85000"/>
                    <a:lumOff val="15000"/>
                  </a:schemeClr>
                </a:solidFill>
                <a:effectLst/>
                <a:uLnTx/>
                <a:uFillTx/>
                <a:latin typeface="Univers Condensed" panose="020B050602020205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4EC82FA-40F2-422B-A853-00C25AFD2DB2}"/>
                </a:ext>
              </a:extLst>
            </p:cNvPr>
            <p:cNvSpPr txBox="1"/>
            <p:nvPr/>
          </p:nvSpPr>
          <p:spPr>
            <a:xfrm>
              <a:off x="806704" y="0"/>
              <a:ext cx="1359668" cy="2400657"/>
            </a:xfrm>
            <a:prstGeom prst="rect">
              <a:avLst/>
            </a:prstGeom>
            <a:noFill/>
          </p:spPr>
          <p:txBody>
            <a:bodyPr wrap="none" rtlCol="0">
              <a:spAutoFit/>
            </a:bodyPr>
            <a:lstStyle/>
            <a:p>
              <a:r>
                <a:rPr lang="en-US" sz="15000" dirty="0">
                  <a:solidFill>
                    <a:schemeClr val="bg1">
                      <a:lumMod val="95000"/>
                    </a:schemeClr>
                  </a:solidFill>
                  <a:latin typeface="Univers Condensed" panose="020B0506020202050204" pitchFamily="34" charset="0"/>
                </a:rPr>
                <a:t>A</a:t>
              </a:r>
            </a:p>
          </p:txBody>
        </p:sp>
        <p:sp>
          <p:nvSpPr>
            <p:cNvPr id="23" name="Isosceles Triangle 22">
              <a:extLst>
                <a:ext uri="{FF2B5EF4-FFF2-40B4-BE49-F238E27FC236}">
                  <a16:creationId xmlns:a16="http://schemas.microsoft.com/office/drawing/2014/main" id="{1D334976-3D0D-2FAA-670F-12240262F5B1}"/>
                </a:ext>
              </a:extLst>
            </p:cNvPr>
            <p:cNvSpPr/>
            <p:nvPr/>
          </p:nvSpPr>
          <p:spPr>
            <a:xfrm rot="5400000">
              <a:off x="2798356" y="803774"/>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spTree>
    <p:extLst>
      <p:ext uri="{BB962C8B-B14F-4D97-AF65-F5344CB8AC3E}">
        <p14:creationId xmlns:p14="http://schemas.microsoft.com/office/powerpoint/2010/main" val="4209919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3552826" y="3649146"/>
            <a:ext cx="2638425" cy="2428874"/>
          </a:xfrm>
          <a:prstGeom prst="roundRect">
            <a:avLst/>
          </a:prstGeom>
          <a:solidFill>
            <a:srgbClr val="00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Project components</a:t>
            </a:r>
          </a:p>
        </p:txBody>
      </p:sp>
      <p:sp>
        <p:nvSpPr>
          <p:cNvPr id="8" name="TextBox 7">
            <a:extLst>
              <a:ext uri="{FF2B5EF4-FFF2-40B4-BE49-F238E27FC236}">
                <a16:creationId xmlns:a16="http://schemas.microsoft.com/office/drawing/2014/main" id="{CA46D490-6051-E888-EDB2-1B34F1F6F19F}"/>
              </a:ext>
            </a:extLst>
          </p:cNvPr>
          <p:cNvSpPr txBox="1"/>
          <p:nvPr/>
        </p:nvSpPr>
        <p:spPr>
          <a:xfrm>
            <a:off x="1062038" y="3819525"/>
            <a:ext cx="2490788" cy="1908215"/>
          </a:xfrm>
          <a:prstGeom prst="rect">
            <a:avLst/>
          </a:prstGeom>
          <a:noFill/>
        </p:spPr>
        <p:txBody>
          <a:bodyPr wrap="square" rtlCol="0">
            <a:spAutoFit/>
          </a:bodyPr>
          <a:lstStyle/>
          <a:p>
            <a:r>
              <a:rPr lang="en-US" sz="2800" b="1" dirty="0">
                <a:solidFill>
                  <a:schemeClr val="bg1"/>
                </a:solidFill>
              </a:rPr>
              <a:t>74LS138</a:t>
            </a:r>
          </a:p>
          <a:p>
            <a:endParaRPr lang="en-US" dirty="0">
              <a:solidFill>
                <a:schemeClr val="bg1"/>
              </a:solidFill>
            </a:endParaRPr>
          </a:p>
          <a:p>
            <a:r>
              <a:rPr lang="en-US" sz="1200" b="0" i="0" dirty="0">
                <a:solidFill>
                  <a:schemeClr val="bg1"/>
                </a:solidFill>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solidFill>
                <a:schemeClr val="bg1"/>
              </a:solidFill>
              <a:latin typeface="Univers Condensed" panose="020B0506020202050204" pitchFamily="34" charset="0"/>
            </a:endParaRPr>
          </a:p>
        </p:txBody>
      </p:sp>
      <p:sp>
        <p:nvSpPr>
          <p:cNvPr id="9" name="TextBox 8">
            <a:extLst>
              <a:ext uri="{FF2B5EF4-FFF2-40B4-BE49-F238E27FC236}">
                <a16:creationId xmlns:a16="http://schemas.microsoft.com/office/drawing/2014/main" id="{909AA8C7-B980-139D-5B8E-20FA65487129}"/>
              </a:ext>
            </a:extLst>
          </p:cNvPr>
          <p:cNvSpPr txBox="1"/>
          <p:nvPr/>
        </p:nvSpPr>
        <p:spPr>
          <a:xfrm>
            <a:off x="3700462" y="3819525"/>
            <a:ext cx="2638425" cy="1723549"/>
          </a:xfrm>
          <a:prstGeom prst="rect">
            <a:avLst/>
          </a:prstGeom>
          <a:noFill/>
        </p:spPr>
        <p:txBody>
          <a:bodyPr wrap="square" rtlCol="0">
            <a:spAutoFit/>
          </a:bodyPr>
          <a:lstStyle/>
          <a:p>
            <a:r>
              <a:rPr lang="en-US" sz="2800" b="1" i="0" dirty="0">
                <a:effectLst/>
                <a:latin typeface="Calibri (body)"/>
              </a:rPr>
              <a:t>74LS74</a:t>
            </a:r>
          </a:p>
          <a:p>
            <a:endParaRPr lang="en-US" dirty="0"/>
          </a:p>
          <a:p>
            <a:r>
              <a:rPr lang="en-US" sz="1200" b="0" i="0" dirty="0">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latin typeface="Univers Condensed" panose="020B0506020202050204" pitchFamily="34" charset="0"/>
            </a:endParaRPr>
          </a:p>
        </p:txBody>
      </p:sp>
      <p:sp>
        <p:nvSpPr>
          <p:cNvPr id="10" name="TextBox 9">
            <a:extLst>
              <a:ext uri="{FF2B5EF4-FFF2-40B4-BE49-F238E27FC236}">
                <a16:creationId xmlns:a16="http://schemas.microsoft.com/office/drawing/2014/main" id="{8723B903-CA70-9CAF-51EC-220919701A68}"/>
              </a:ext>
            </a:extLst>
          </p:cNvPr>
          <p:cNvSpPr txBox="1"/>
          <p:nvPr/>
        </p:nvSpPr>
        <p:spPr>
          <a:xfrm>
            <a:off x="6338887" y="3819525"/>
            <a:ext cx="2638425" cy="1723549"/>
          </a:xfrm>
          <a:prstGeom prst="rect">
            <a:avLst/>
          </a:prstGeom>
          <a:noFill/>
        </p:spPr>
        <p:txBody>
          <a:bodyPr wrap="square" rtlCol="0">
            <a:spAutoFit/>
          </a:bodyPr>
          <a:lstStyle/>
          <a:p>
            <a:r>
              <a:rPr lang="en-US" sz="2800" b="1" i="0" dirty="0">
                <a:effectLst/>
                <a:latin typeface="Calibri (body)"/>
              </a:rPr>
              <a:t>74LS83</a:t>
            </a:r>
          </a:p>
          <a:p>
            <a:endParaRPr lang="en-US" dirty="0"/>
          </a:p>
          <a:p>
            <a:r>
              <a:rPr lang="en-US" sz="1200" b="0" i="0" dirty="0">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latin typeface="Univers Condensed" panose="020B0506020202050204" pitchFamily="34" charset="0"/>
            </a:endParaRPr>
          </a:p>
        </p:txBody>
      </p:sp>
      <p:sp>
        <p:nvSpPr>
          <p:cNvPr id="11" name="TextBox 10">
            <a:extLst>
              <a:ext uri="{FF2B5EF4-FFF2-40B4-BE49-F238E27FC236}">
                <a16:creationId xmlns:a16="http://schemas.microsoft.com/office/drawing/2014/main" id="{CA5FB397-AD82-72A2-4393-B3AD75A4F852}"/>
              </a:ext>
            </a:extLst>
          </p:cNvPr>
          <p:cNvSpPr txBox="1"/>
          <p:nvPr/>
        </p:nvSpPr>
        <p:spPr>
          <a:xfrm>
            <a:off x="8977312" y="3819525"/>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spTree>
    <p:extLst>
      <p:ext uri="{BB962C8B-B14F-4D97-AF65-F5344CB8AC3E}">
        <p14:creationId xmlns:p14="http://schemas.microsoft.com/office/powerpoint/2010/main" val="1063155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6191251" y="3651527"/>
            <a:ext cx="2638425" cy="2445545"/>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Project components</a:t>
            </a:r>
          </a:p>
        </p:txBody>
      </p:sp>
      <p:sp>
        <p:nvSpPr>
          <p:cNvPr id="4" name="TextBox 3">
            <a:extLst>
              <a:ext uri="{FF2B5EF4-FFF2-40B4-BE49-F238E27FC236}">
                <a16:creationId xmlns:a16="http://schemas.microsoft.com/office/drawing/2014/main" id="{5F3D3421-0C9B-16F5-C9F5-7AAFB75E196D}"/>
              </a:ext>
            </a:extLst>
          </p:cNvPr>
          <p:cNvSpPr txBox="1"/>
          <p:nvPr/>
        </p:nvSpPr>
        <p:spPr>
          <a:xfrm>
            <a:off x="1062038" y="3819525"/>
            <a:ext cx="2490788" cy="1908215"/>
          </a:xfrm>
          <a:prstGeom prst="rect">
            <a:avLst/>
          </a:prstGeom>
          <a:noFill/>
        </p:spPr>
        <p:txBody>
          <a:bodyPr wrap="square" rtlCol="0">
            <a:spAutoFit/>
          </a:bodyPr>
          <a:lstStyle/>
          <a:p>
            <a:r>
              <a:rPr lang="en-US" sz="2800" b="1" dirty="0">
                <a:solidFill>
                  <a:schemeClr val="bg1"/>
                </a:solidFill>
              </a:rPr>
              <a:t>74LS138</a:t>
            </a:r>
          </a:p>
          <a:p>
            <a:endParaRPr lang="en-US" dirty="0">
              <a:solidFill>
                <a:schemeClr val="bg1"/>
              </a:solidFill>
            </a:endParaRPr>
          </a:p>
          <a:p>
            <a:r>
              <a:rPr lang="en-US" sz="1200" b="0" i="0" dirty="0">
                <a:solidFill>
                  <a:schemeClr val="bg1"/>
                </a:solidFill>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solidFill>
                <a:schemeClr val="bg1"/>
              </a:solidFill>
              <a:latin typeface="Univers Condensed" panose="020B0506020202050204" pitchFamily="34" charset="0"/>
            </a:endParaRPr>
          </a:p>
        </p:txBody>
      </p:sp>
      <p:sp>
        <p:nvSpPr>
          <p:cNvPr id="5" name="TextBox 4">
            <a:extLst>
              <a:ext uri="{FF2B5EF4-FFF2-40B4-BE49-F238E27FC236}">
                <a16:creationId xmlns:a16="http://schemas.microsoft.com/office/drawing/2014/main" id="{862D6306-AAA1-6634-DE07-70382121D44D}"/>
              </a:ext>
            </a:extLst>
          </p:cNvPr>
          <p:cNvSpPr txBox="1"/>
          <p:nvPr/>
        </p:nvSpPr>
        <p:spPr>
          <a:xfrm>
            <a:off x="3700462" y="3819525"/>
            <a:ext cx="2638425" cy="1723549"/>
          </a:xfrm>
          <a:prstGeom prst="rect">
            <a:avLst/>
          </a:prstGeom>
          <a:noFill/>
        </p:spPr>
        <p:txBody>
          <a:bodyPr wrap="square" rtlCol="0">
            <a:spAutoFit/>
          </a:bodyPr>
          <a:lstStyle/>
          <a:p>
            <a:r>
              <a:rPr lang="en-US" sz="2800" b="1" i="0" dirty="0">
                <a:solidFill>
                  <a:schemeClr val="bg1"/>
                </a:solidFill>
                <a:effectLst/>
                <a:latin typeface="Calibri (body)"/>
              </a:rPr>
              <a:t>74LS74</a:t>
            </a:r>
          </a:p>
          <a:p>
            <a:endParaRPr lang="en-US" dirty="0">
              <a:solidFill>
                <a:schemeClr val="bg1"/>
              </a:solidFill>
            </a:endParaRPr>
          </a:p>
          <a:p>
            <a:r>
              <a:rPr lang="en-US" sz="1200" b="0" i="0" dirty="0">
                <a:solidFill>
                  <a:schemeClr val="bg1"/>
                </a:solidFill>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solidFill>
                <a:schemeClr val="bg1"/>
              </a:solidFill>
              <a:latin typeface="Univers Condensed" panose="020B0506020202050204" pitchFamily="34" charset="0"/>
            </a:endParaRPr>
          </a:p>
        </p:txBody>
      </p:sp>
      <p:sp>
        <p:nvSpPr>
          <p:cNvPr id="6" name="TextBox 5">
            <a:extLst>
              <a:ext uri="{FF2B5EF4-FFF2-40B4-BE49-F238E27FC236}">
                <a16:creationId xmlns:a16="http://schemas.microsoft.com/office/drawing/2014/main" id="{200EB4EA-3A0A-B82D-442D-F2035462E476}"/>
              </a:ext>
            </a:extLst>
          </p:cNvPr>
          <p:cNvSpPr txBox="1"/>
          <p:nvPr/>
        </p:nvSpPr>
        <p:spPr>
          <a:xfrm>
            <a:off x="6338887" y="3819525"/>
            <a:ext cx="2638425" cy="1723549"/>
          </a:xfrm>
          <a:prstGeom prst="rect">
            <a:avLst/>
          </a:prstGeom>
          <a:noFill/>
        </p:spPr>
        <p:txBody>
          <a:bodyPr wrap="square" rtlCol="0">
            <a:spAutoFit/>
          </a:bodyPr>
          <a:lstStyle/>
          <a:p>
            <a:r>
              <a:rPr lang="en-US" sz="2800" b="1" i="0" dirty="0">
                <a:effectLst/>
                <a:latin typeface="Calibri (body)"/>
              </a:rPr>
              <a:t>74LS83</a:t>
            </a:r>
          </a:p>
          <a:p>
            <a:endParaRPr lang="en-US" dirty="0"/>
          </a:p>
          <a:p>
            <a:r>
              <a:rPr lang="en-US" sz="1200" b="0" i="0" dirty="0">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latin typeface="Univers Condensed" panose="020B0506020202050204" pitchFamily="34" charset="0"/>
            </a:endParaRPr>
          </a:p>
        </p:txBody>
      </p:sp>
      <p:sp>
        <p:nvSpPr>
          <p:cNvPr id="7" name="TextBox 6">
            <a:extLst>
              <a:ext uri="{FF2B5EF4-FFF2-40B4-BE49-F238E27FC236}">
                <a16:creationId xmlns:a16="http://schemas.microsoft.com/office/drawing/2014/main" id="{8EFE6B72-8E97-5F30-1DD0-DF679C01065E}"/>
              </a:ext>
            </a:extLst>
          </p:cNvPr>
          <p:cNvSpPr txBox="1"/>
          <p:nvPr/>
        </p:nvSpPr>
        <p:spPr>
          <a:xfrm>
            <a:off x="8977312" y="3819525"/>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spTree>
    <p:extLst>
      <p:ext uri="{BB962C8B-B14F-4D97-AF65-F5344CB8AC3E}">
        <p14:creationId xmlns:p14="http://schemas.microsoft.com/office/powerpoint/2010/main" val="924694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8829676" y="3668198"/>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Project components</a:t>
            </a:r>
          </a:p>
        </p:txBody>
      </p:sp>
      <p:grpSp>
        <p:nvGrpSpPr>
          <p:cNvPr id="61" name="Group 60">
            <a:extLst>
              <a:ext uri="{FF2B5EF4-FFF2-40B4-BE49-F238E27FC236}">
                <a16:creationId xmlns:a16="http://schemas.microsoft.com/office/drawing/2014/main" id="{6307549E-890E-DADB-1401-FA9386B7CEB3}"/>
              </a:ext>
            </a:extLst>
          </p:cNvPr>
          <p:cNvGrpSpPr/>
          <p:nvPr/>
        </p:nvGrpSpPr>
        <p:grpSpPr>
          <a:xfrm>
            <a:off x="0" y="6873207"/>
            <a:ext cx="3009900" cy="7381220"/>
            <a:chOff x="0" y="-523220"/>
            <a:chExt cx="3009900" cy="7381220"/>
          </a:xfrm>
        </p:grpSpPr>
        <p:sp>
          <p:nvSpPr>
            <p:cNvPr id="62" name="Rectangle 61">
              <a:extLst>
                <a:ext uri="{FF2B5EF4-FFF2-40B4-BE49-F238E27FC236}">
                  <a16:creationId xmlns:a16="http://schemas.microsoft.com/office/drawing/2014/main" id="{DBF2AEED-F6C6-917B-B271-DBEF3C00F795}"/>
                </a:ext>
              </a:extLst>
            </p:cNvPr>
            <p:cNvSpPr/>
            <p:nvPr/>
          </p:nvSpPr>
          <p:spPr>
            <a:xfrm>
              <a:off x="0" y="0"/>
              <a:ext cx="3009900"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70647FC-6C69-DCD6-C3CB-804CFAC1FB16}"/>
                </a:ext>
              </a:extLst>
            </p:cNvPr>
            <p:cNvSpPr txBox="1"/>
            <p:nvPr/>
          </p:nvSpPr>
          <p:spPr>
            <a:xfrm>
              <a:off x="488950" y="381000"/>
              <a:ext cx="2032000" cy="523220"/>
            </a:xfrm>
            <a:prstGeom prst="rect">
              <a:avLst/>
            </a:prstGeom>
            <a:noFill/>
          </p:spPr>
          <p:txBody>
            <a:bodyPr wrap="square" rtlCol="0">
              <a:spAutoFit/>
            </a:bodyPr>
            <a:lstStyle/>
            <a:p>
              <a:pPr algn="ctr"/>
              <a:r>
                <a:rPr lang="en-US" sz="2800" dirty="0">
                  <a:solidFill>
                    <a:schemeClr val="bg2"/>
                  </a:solidFill>
                  <a:latin typeface="Univers Condensed" panose="020B0506020202050204" pitchFamily="34" charset="0"/>
                </a:rPr>
                <a:t>Future work</a:t>
              </a:r>
            </a:p>
          </p:txBody>
        </p:sp>
        <p:sp>
          <p:nvSpPr>
            <p:cNvPr id="64" name="Isosceles Triangle 63">
              <a:extLst>
                <a:ext uri="{FF2B5EF4-FFF2-40B4-BE49-F238E27FC236}">
                  <a16:creationId xmlns:a16="http://schemas.microsoft.com/office/drawing/2014/main" id="{72B4065A-3F9E-17CC-EEE2-203C08E21830}"/>
                </a:ext>
              </a:extLst>
            </p:cNvPr>
            <p:cNvSpPr/>
            <p:nvPr/>
          </p:nvSpPr>
          <p:spPr>
            <a:xfrm>
              <a:off x="0" y="-523220"/>
              <a:ext cx="3009900" cy="523220"/>
            </a:xfrm>
            <a:prstGeom prst="triangl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7D5697FE-EA40-B533-BE2B-8B3CC057BFF0}"/>
              </a:ext>
            </a:extLst>
          </p:cNvPr>
          <p:cNvGrpSpPr/>
          <p:nvPr/>
        </p:nvGrpSpPr>
        <p:grpSpPr>
          <a:xfrm>
            <a:off x="-3015948" y="2039592"/>
            <a:ext cx="2718657" cy="523220"/>
            <a:chOff x="825500" y="2108200"/>
            <a:chExt cx="2718657" cy="523220"/>
          </a:xfrm>
        </p:grpSpPr>
        <p:sp>
          <p:nvSpPr>
            <p:cNvPr id="66" name="Rectangle: Rounded Corners 65">
              <a:extLst>
                <a:ext uri="{FF2B5EF4-FFF2-40B4-BE49-F238E27FC236}">
                  <a16:creationId xmlns:a16="http://schemas.microsoft.com/office/drawing/2014/main" id="{32F0082A-4AD9-A5E9-1930-A70059D209EE}"/>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1-expand the list of destinations</a:t>
              </a:r>
            </a:p>
          </p:txBody>
        </p:sp>
        <p:sp>
          <p:nvSpPr>
            <p:cNvPr id="67" name="Isosceles Triangle 66">
              <a:extLst>
                <a:ext uri="{FF2B5EF4-FFF2-40B4-BE49-F238E27FC236}">
                  <a16:creationId xmlns:a16="http://schemas.microsoft.com/office/drawing/2014/main" id="{0701A893-0565-8F3F-B381-B38609A8C46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F0C1D811-7C6C-F310-7B30-81D6961A3E15}"/>
              </a:ext>
            </a:extLst>
          </p:cNvPr>
          <p:cNvGrpSpPr/>
          <p:nvPr/>
        </p:nvGrpSpPr>
        <p:grpSpPr>
          <a:xfrm>
            <a:off x="-3015948" y="5573852"/>
            <a:ext cx="2718657" cy="523220"/>
            <a:chOff x="825500" y="2108200"/>
            <a:chExt cx="2718657" cy="523220"/>
          </a:xfrm>
        </p:grpSpPr>
        <p:sp>
          <p:nvSpPr>
            <p:cNvPr id="69" name="Rectangle: Rounded Corners 68">
              <a:extLst>
                <a:ext uri="{FF2B5EF4-FFF2-40B4-BE49-F238E27FC236}">
                  <a16:creationId xmlns:a16="http://schemas.microsoft.com/office/drawing/2014/main" id="{54DD56AC-34E1-3844-6F16-FC734D562C07}"/>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t>3-implementing more related procedures</a:t>
              </a:r>
            </a:p>
          </p:txBody>
        </p:sp>
        <p:sp>
          <p:nvSpPr>
            <p:cNvPr id="70" name="Isosceles Triangle 69">
              <a:extLst>
                <a:ext uri="{FF2B5EF4-FFF2-40B4-BE49-F238E27FC236}">
                  <a16:creationId xmlns:a16="http://schemas.microsoft.com/office/drawing/2014/main" id="{EF10BC6A-6D08-6C42-2A42-E72E69908B28}"/>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84666A73-CEB5-96E5-1F88-D0A23640656D}"/>
              </a:ext>
            </a:extLst>
          </p:cNvPr>
          <p:cNvGrpSpPr/>
          <p:nvPr/>
        </p:nvGrpSpPr>
        <p:grpSpPr>
          <a:xfrm>
            <a:off x="-3015948" y="3806722"/>
            <a:ext cx="2718657" cy="523220"/>
            <a:chOff x="825500" y="2108200"/>
            <a:chExt cx="2718657" cy="523220"/>
          </a:xfrm>
        </p:grpSpPr>
        <p:sp>
          <p:nvSpPr>
            <p:cNvPr id="72" name="Rectangle: Rounded Corners 71">
              <a:extLst>
                <a:ext uri="{FF2B5EF4-FFF2-40B4-BE49-F238E27FC236}">
                  <a16:creationId xmlns:a16="http://schemas.microsoft.com/office/drawing/2014/main" id="{77C629FF-4407-6014-58E3-82BA769FFB4E}"/>
                </a:ext>
              </a:extLst>
            </p:cNvPr>
            <p:cNvSpPr/>
            <p:nvPr/>
          </p:nvSpPr>
          <p:spPr>
            <a:xfrm>
              <a:off x="825500" y="2108200"/>
              <a:ext cx="2279650" cy="52322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Univers Condensed" panose="020B0506020202050204" pitchFamily="34" charset="0"/>
                </a:rPr>
                <a:t>2-applying more filters</a:t>
              </a:r>
            </a:p>
          </p:txBody>
        </p:sp>
        <p:sp>
          <p:nvSpPr>
            <p:cNvPr id="73" name="Isosceles Triangle 72">
              <a:extLst>
                <a:ext uri="{FF2B5EF4-FFF2-40B4-BE49-F238E27FC236}">
                  <a16:creationId xmlns:a16="http://schemas.microsoft.com/office/drawing/2014/main" id="{83C4085F-532E-9771-3C92-6FF05A0E68D2}"/>
                </a:ext>
              </a:extLst>
            </p:cNvPr>
            <p:cNvSpPr/>
            <p:nvPr/>
          </p:nvSpPr>
          <p:spPr>
            <a:xfrm rot="5400000">
              <a:off x="3023784" y="2111047"/>
              <a:ext cx="523220" cy="517526"/>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A1B0CE37-DC33-0CFF-53C3-922C3AB69D14}"/>
              </a:ext>
            </a:extLst>
          </p:cNvPr>
          <p:cNvSpPr txBox="1"/>
          <p:nvPr/>
        </p:nvSpPr>
        <p:spPr>
          <a:xfrm>
            <a:off x="1062038" y="3819525"/>
            <a:ext cx="2490788" cy="1908215"/>
          </a:xfrm>
          <a:prstGeom prst="rect">
            <a:avLst/>
          </a:prstGeom>
          <a:noFill/>
        </p:spPr>
        <p:txBody>
          <a:bodyPr wrap="square" rtlCol="0">
            <a:spAutoFit/>
          </a:bodyPr>
          <a:lstStyle/>
          <a:p>
            <a:r>
              <a:rPr lang="en-US" sz="2800" b="1" dirty="0">
                <a:solidFill>
                  <a:schemeClr val="bg1"/>
                </a:solidFill>
              </a:rPr>
              <a:t>74LS138</a:t>
            </a:r>
          </a:p>
          <a:p>
            <a:endParaRPr lang="en-US" dirty="0">
              <a:solidFill>
                <a:schemeClr val="bg1"/>
              </a:solidFill>
            </a:endParaRPr>
          </a:p>
          <a:p>
            <a:r>
              <a:rPr lang="en-US" sz="1200" b="0" i="0" dirty="0">
                <a:solidFill>
                  <a:schemeClr val="bg1"/>
                </a:solidFill>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solidFill>
                <a:schemeClr val="bg1"/>
              </a:solidFill>
              <a:latin typeface="Univers Condensed" panose="020B0506020202050204" pitchFamily="34" charset="0"/>
            </a:endParaRPr>
          </a:p>
        </p:txBody>
      </p:sp>
      <p:sp>
        <p:nvSpPr>
          <p:cNvPr id="5" name="TextBox 4">
            <a:extLst>
              <a:ext uri="{FF2B5EF4-FFF2-40B4-BE49-F238E27FC236}">
                <a16:creationId xmlns:a16="http://schemas.microsoft.com/office/drawing/2014/main" id="{75D3EB2A-61C3-8C77-DF20-463914FE1513}"/>
              </a:ext>
            </a:extLst>
          </p:cNvPr>
          <p:cNvSpPr txBox="1"/>
          <p:nvPr/>
        </p:nvSpPr>
        <p:spPr>
          <a:xfrm>
            <a:off x="3700462" y="3819525"/>
            <a:ext cx="2638425" cy="1723549"/>
          </a:xfrm>
          <a:prstGeom prst="rect">
            <a:avLst/>
          </a:prstGeom>
          <a:noFill/>
        </p:spPr>
        <p:txBody>
          <a:bodyPr wrap="square" rtlCol="0">
            <a:spAutoFit/>
          </a:bodyPr>
          <a:lstStyle/>
          <a:p>
            <a:r>
              <a:rPr lang="en-US" sz="2800" b="1" i="0" dirty="0">
                <a:solidFill>
                  <a:schemeClr val="bg1"/>
                </a:solidFill>
                <a:effectLst/>
                <a:latin typeface="Calibri (body)"/>
              </a:rPr>
              <a:t>74LS74</a:t>
            </a:r>
          </a:p>
          <a:p>
            <a:endParaRPr lang="en-US" dirty="0">
              <a:solidFill>
                <a:schemeClr val="bg1"/>
              </a:solidFill>
            </a:endParaRPr>
          </a:p>
          <a:p>
            <a:r>
              <a:rPr lang="en-US" sz="1200" b="0" i="0" dirty="0">
                <a:solidFill>
                  <a:schemeClr val="bg1"/>
                </a:solidFill>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solidFill>
                <a:schemeClr val="bg1"/>
              </a:solidFill>
              <a:latin typeface="Univers Condensed" panose="020B0506020202050204" pitchFamily="34" charset="0"/>
            </a:endParaRPr>
          </a:p>
        </p:txBody>
      </p:sp>
      <p:sp>
        <p:nvSpPr>
          <p:cNvPr id="6" name="TextBox 5">
            <a:extLst>
              <a:ext uri="{FF2B5EF4-FFF2-40B4-BE49-F238E27FC236}">
                <a16:creationId xmlns:a16="http://schemas.microsoft.com/office/drawing/2014/main" id="{0527E943-6F15-04B3-9122-4D6A7A6D079E}"/>
              </a:ext>
            </a:extLst>
          </p:cNvPr>
          <p:cNvSpPr txBox="1"/>
          <p:nvPr/>
        </p:nvSpPr>
        <p:spPr>
          <a:xfrm>
            <a:off x="6338887" y="3819525"/>
            <a:ext cx="2638425" cy="1723549"/>
          </a:xfrm>
          <a:prstGeom prst="rect">
            <a:avLst/>
          </a:prstGeom>
          <a:noFill/>
        </p:spPr>
        <p:txBody>
          <a:bodyPr wrap="square" rtlCol="0">
            <a:spAutoFit/>
          </a:bodyPr>
          <a:lstStyle/>
          <a:p>
            <a:r>
              <a:rPr lang="en-US" sz="2800" b="1" i="0" dirty="0">
                <a:solidFill>
                  <a:schemeClr val="bg1"/>
                </a:solidFill>
                <a:effectLst/>
                <a:latin typeface="Calibri (body)"/>
              </a:rPr>
              <a:t>74LS83</a:t>
            </a:r>
          </a:p>
          <a:p>
            <a:endParaRPr lang="en-US" dirty="0">
              <a:solidFill>
                <a:schemeClr val="bg1"/>
              </a:solidFill>
            </a:endParaRPr>
          </a:p>
          <a:p>
            <a:r>
              <a:rPr lang="en-US" sz="1200" b="0" i="0" dirty="0">
                <a:solidFill>
                  <a:schemeClr val="bg1"/>
                </a:solidFill>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solidFill>
                <a:schemeClr val="bg1"/>
              </a:solidFill>
              <a:latin typeface="Univers Condensed" panose="020B0506020202050204" pitchFamily="34" charset="0"/>
            </a:endParaRPr>
          </a:p>
        </p:txBody>
      </p:sp>
      <p:sp>
        <p:nvSpPr>
          <p:cNvPr id="7" name="TextBox 6">
            <a:extLst>
              <a:ext uri="{FF2B5EF4-FFF2-40B4-BE49-F238E27FC236}">
                <a16:creationId xmlns:a16="http://schemas.microsoft.com/office/drawing/2014/main" id="{159788D9-5957-8E77-6DA8-2B6DCC2512E9}"/>
              </a:ext>
            </a:extLst>
          </p:cNvPr>
          <p:cNvSpPr txBox="1"/>
          <p:nvPr/>
        </p:nvSpPr>
        <p:spPr>
          <a:xfrm>
            <a:off x="8977312" y="3819525"/>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spTree>
    <p:extLst>
      <p:ext uri="{BB962C8B-B14F-4D97-AF65-F5344CB8AC3E}">
        <p14:creationId xmlns:p14="http://schemas.microsoft.com/office/powerpoint/2010/main" val="1649954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D81D858-B99F-4EB0-B7D4-776960170636}"/>
              </a:ext>
            </a:extLst>
          </p:cNvPr>
          <p:cNvSpPr/>
          <p:nvPr/>
        </p:nvSpPr>
        <p:spPr>
          <a:xfrm>
            <a:off x="914401" y="3649146"/>
            <a:ext cx="2638425" cy="2428874"/>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Rounded Corners 7">
            <a:extLst>
              <a:ext uri="{FF2B5EF4-FFF2-40B4-BE49-F238E27FC236}">
                <a16:creationId xmlns:a16="http://schemas.microsoft.com/office/drawing/2014/main" id="{4A42E313-A2DC-D8A6-C79C-C82AD6556011}"/>
              </a:ext>
            </a:extLst>
          </p:cNvPr>
          <p:cNvSpPr/>
          <p:nvPr/>
        </p:nvSpPr>
        <p:spPr>
          <a:xfrm>
            <a:off x="3552826" y="3649146"/>
            <a:ext cx="2638425" cy="2428874"/>
          </a:xfrm>
          <a:prstGeom prst="roundRect">
            <a:avLst/>
          </a:prstGeom>
          <a:solidFill>
            <a:srgbClr val="00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Rounded Corners 2">
            <a:extLst>
              <a:ext uri="{FF2B5EF4-FFF2-40B4-BE49-F238E27FC236}">
                <a16:creationId xmlns:a16="http://schemas.microsoft.com/office/drawing/2014/main" id="{1F1F0366-3103-82A9-3E01-FF79DF26C46A}"/>
              </a:ext>
            </a:extLst>
          </p:cNvPr>
          <p:cNvSpPr/>
          <p:nvPr/>
        </p:nvSpPr>
        <p:spPr>
          <a:xfrm>
            <a:off x="6191251" y="3651527"/>
            <a:ext cx="2638425" cy="2445545"/>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Rounded Corners 20">
            <a:extLst>
              <a:ext uri="{FF2B5EF4-FFF2-40B4-BE49-F238E27FC236}">
                <a16:creationId xmlns:a16="http://schemas.microsoft.com/office/drawing/2014/main" id="{00CE00AB-F354-841A-7401-607F77A6676F}"/>
              </a:ext>
            </a:extLst>
          </p:cNvPr>
          <p:cNvSpPr/>
          <p:nvPr/>
        </p:nvSpPr>
        <p:spPr>
          <a:xfrm>
            <a:off x="8829676" y="3668198"/>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Project components</a:t>
            </a:r>
          </a:p>
        </p:txBody>
      </p:sp>
      <p:sp>
        <p:nvSpPr>
          <p:cNvPr id="4" name="TextBox 3">
            <a:extLst>
              <a:ext uri="{FF2B5EF4-FFF2-40B4-BE49-F238E27FC236}">
                <a16:creationId xmlns:a16="http://schemas.microsoft.com/office/drawing/2014/main" id="{A1B0CE37-DC33-0CFF-53C3-922C3AB69D14}"/>
              </a:ext>
            </a:extLst>
          </p:cNvPr>
          <p:cNvSpPr txBox="1"/>
          <p:nvPr/>
        </p:nvSpPr>
        <p:spPr>
          <a:xfrm>
            <a:off x="1062038" y="3819525"/>
            <a:ext cx="2490788" cy="1908215"/>
          </a:xfrm>
          <a:prstGeom prst="rect">
            <a:avLst/>
          </a:prstGeom>
          <a:noFill/>
        </p:spPr>
        <p:txBody>
          <a:bodyPr wrap="square" rtlCol="0">
            <a:spAutoFit/>
          </a:bodyPr>
          <a:lstStyle/>
          <a:p>
            <a:r>
              <a:rPr lang="en-US" sz="2800" b="1" dirty="0"/>
              <a:t>74LS138</a:t>
            </a:r>
          </a:p>
          <a:p>
            <a:endParaRPr lang="en-US" dirty="0"/>
          </a:p>
          <a:p>
            <a:r>
              <a:rPr lang="en-US" sz="1200" b="0" i="0" dirty="0">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latin typeface="Univers Condensed" panose="020B0506020202050204" pitchFamily="34" charset="0"/>
            </a:endParaRPr>
          </a:p>
        </p:txBody>
      </p:sp>
      <p:sp>
        <p:nvSpPr>
          <p:cNvPr id="5" name="TextBox 4">
            <a:extLst>
              <a:ext uri="{FF2B5EF4-FFF2-40B4-BE49-F238E27FC236}">
                <a16:creationId xmlns:a16="http://schemas.microsoft.com/office/drawing/2014/main" id="{75D3EB2A-61C3-8C77-DF20-463914FE1513}"/>
              </a:ext>
            </a:extLst>
          </p:cNvPr>
          <p:cNvSpPr txBox="1"/>
          <p:nvPr/>
        </p:nvSpPr>
        <p:spPr>
          <a:xfrm>
            <a:off x="3700462" y="3819525"/>
            <a:ext cx="2638425" cy="1723549"/>
          </a:xfrm>
          <a:prstGeom prst="rect">
            <a:avLst/>
          </a:prstGeom>
          <a:noFill/>
        </p:spPr>
        <p:txBody>
          <a:bodyPr wrap="square" rtlCol="0">
            <a:spAutoFit/>
          </a:bodyPr>
          <a:lstStyle/>
          <a:p>
            <a:r>
              <a:rPr lang="en-US" sz="2800" b="1" i="0" dirty="0">
                <a:effectLst/>
                <a:latin typeface="Calibri (body)"/>
              </a:rPr>
              <a:t>74LS74</a:t>
            </a:r>
          </a:p>
          <a:p>
            <a:endParaRPr lang="en-US" dirty="0"/>
          </a:p>
          <a:p>
            <a:r>
              <a:rPr lang="en-US" sz="1200" b="0" i="0" dirty="0">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latin typeface="Univers Condensed" panose="020B0506020202050204" pitchFamily="34" charset="0"/>
            </a:endParaRPr>
          </a:p>
        </p:txBody>
      </p:sp>
      <p:sp>
        <p:nvSpPr>
          <p:cNvPr id="6" name="TextBox 5">
            <a:extLst>
              <a:ext uri="{FF2B5EF4-FFF2-40B4-BE49-F238E27FC236}">
                <a16:creationId xmlns:a16="http://schemas.microsoft.com/office/drawing/2014/main" id="{0527E943-6F15-04B3-9122-4D6A7A6D079E}"/>
              </a:ext>
            </a:extLst>
          </p:cNvPr>
          <p:cNvSpPr txBox="1"/>
          <p:nvPr/>
        </p:nvSpPr>
        <p:spPr>
          <a:xfrm>
            <a:off x="6338887" y="3819525"/>
            <a:ext cx="2638425" cy="1723549"/>
          </a:xfrm>
          <a:prstGeom prst="rect">
            <a:avLst/>
          </a:prstGeom>
          <a:noFill/>
        </p:spPr>
        <p:txBody>
          <a:bodyPr wrap="square" rtlCol="0">
            <a:spAutoFit/>
          </a:bodyPr>
          <a:lstStyle/>
          <a:p>
            <a:r>
              <a:rPr lang="en-US" sz="2800" b="1" i="0" dirty="0">
                <a:effectLst/>
                <a:latin typeface="Calibri (body)"/>
              </a:rPr>
              <a:t>74LS83</a:t>
            </a:r>
          </a:p>
          <a:p>
            <a:endParaRPr lang="en-US" dirty="0"/>
          </a:p>
          <a:p>
            <a:r>
              <a:rPr lang="en-US" sz="1200" b="0" i="0" dirty="0">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latin typeface="Univers Condensed" panose="020B0506020202050204" pitchFamily="34" charset="0"/>
            </a:endParaRPr>
          </a:p>
        </p:txBody>
      </p:sp>
      <p:sp>
        <p:nvSpPr>
          <p:cNvPr id="7" name="TextBox 6">
            <a:extLst>
              <a:ext uri="{FF2B5EF4-FFF2-40B4-BE49-F238E27FC236}">
                <a16:creationId xmlns:a16="http://schemas.microsoft.com/office/drawing/2014/main" id="{159788D9-5957-8E77-6DA8-2B6DCC2512E9}"/>
              </a:ext>
            </a:extLst>
          </p:cNvPr>
          <p:cNvSpPr txBox="1"/>
          <p:nvPr/>
        </p:nvSpPr>
        <p:spPr>
          <a:xfrm>
            <a:off x="8977312" y="3819525"/>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pic>
        <p:nvPicPr>
          <p:cNvPr id="2050" name="Picture 2" descr="74LS138 Decoder Pinout, Features, Circuit &amp; Datasheet">
            <a:extLst>
              <a:ext uri="{FF2B5EF4-FFF2-40B4-BE49-F238E27FC236}">
                <a16:creationId xmlns:a16="http://schemas.microsoft.com/office/drawing/2014/main" id="{0D1D2871-145C-2C33-1764-448FFE214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2625" y="1403211"/>
            <a:ext cx="57150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705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D81D858-B99F-4EB0-B7D4-776960170636}"/>
              </a:ext>
            </a:extLst>
          </p:cNvPr>
          <p:cNvSpPr/>
          <p:nvPr/>
        </p:nvSpPr>
        <p:spPr>
          <a:xfrm>
            <a:off x="-914399" y="-685800"/>
            <a:ext cx="13944600" cy="8267700"/>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Rounded Corners 7">
            <a:extLst>
              <a:ext uri="{FF2B5EF4-FFF2-40B4-BE49-F238E27FC236}">
                <a16:creationId xmlns:a16="http://schemas.microsoft.com/office/drawing/2014/main" id="{4A42E313-A2DC-D8A6-C79C-C82AD6556011}"/>
              </a:ext>
            </a:extLst>
          </p:cNvPr>
          <p:cNvSpPr/>
          <p:nvPr/>
        </p:nvSpPr>
        <p:spPr>
          <a:xfrm>
            <a:off x="3429002" y="8658284"/>
            <a:ext cx="2638425" cy="2428874"/>
          </a:xfrm>
          <a:prstGeom prst="roundRect">
            <a:avLst/>
          </a:prstGeom>
          <a:solidFill>
            <a:srgbClr val="00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Rounded Corners 2">
            <a:extLst>
              <a:ext uri="{FF2B5EF4-FFF2-40B4-BE49-F238E27FC236}">
                <a16:creationId xmlns:a16="http://schemas.microsoft.com/office/drawing/2014/main" id="{1F1F0366-3103-82A9-3E01-FF79DF26C46A}"/>
              </a:ext>
            </a:extLst>
          </p:cNvPr>
          <p:cNvSpPr/>
          <p:nvPr/>
        </p:nvSpPr>
        <p:spPr>
          <a:xfrm>
            <a:off x="6067427" y="8660665"/>
            <a:ext cx="2638425" cy="2445545"/>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Rounded Corners 20">
            <a:extLst>
              <a:ext uri="{FF2B5EF4-FFF2-40B4-BE49-F238E27FC236}">
                <a16:creationId xmlns:a16="http://schemas.microsoft.com/office/drawing/2014/main" id="{00CE00AB-F354-841A-7401-607F77A6676F}"/>
              </a:ext>
            </a:extLst>
          </p:cNvPr>
          <p:cNvSpPr/>
          <p:nvPr/>
        </p:nvSpPr>
        <p:spPr>
          <a:xfrm>
            <a:off x="8705852" y="8677336"/>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Project components</a:t>
            </a:r>
          </a:p>
        </p:txBody>
      </p:sp>
      <p:sp>
        <p:nvSpPr>
          <p:cNvPr id="4" name="TextBox 3">
            <a:extLst>
              <a:ext uri="{FF2B5EF4-FFF2-40B4-BE49-F238E27FC236}">
                <a16:creationId xmlns:a16="http://schemas.microsoft.com/office/drawing/2014/main" id="{A1B0CE37-DC33-0CFF-53C3-922C3AB69D14}"/>
              </a:ext>
            </a:extLst>
          </p:cNvPr>
          <p:cNvSpPr txBox="1"/>
          <p:nvPr/>
        </p:nvSpPr>
        <p:spPr>
          <a:xfrm>
            <a:off x="1062038" y="3819525"/>
            <a:ext cx="2490788" cy="1908215"/>
          </a:xfrm>
          <a:prstGeom prst="rect">
            <a:avLst/>
          </a:prstGeom>
          <a:noFill/>
        </p:spPr>
        <p:txBody>
          <a:bodyPr wrap="square" rtlCol="0">
            <a:spAutoFit/>
          </a:bodyPr>
          <a:lstStyle/>
          <a:p>
            <a:r>
              <a:rPr lang="en-US" sz="2800" b="1" dirty="0"/>
              <a:t>74LS138</a:t>
            </a:r>
          </a:p>
          <a:p>
            <a:endParaRPr lang="en-US" dirty="0"/>
          </a:p>
          <a:p>
            <a:r>
              <a:rPr lang="en-US" sz="1200" b="0" i="0" dirty="0">
                <a:effectLst/>
                <a:latin typeface="Univers Condensed" panose="020B0506020202050204" pitchFamily="34" charset="0"/>
              </a:rPr>
              <a:t>A decoder that selects one of its eight outputs based on binary input, providing efficient signal decoding in digital systems and offering versatile output control in various electronic applications.</a:t>
            </a:r>
            <a:endParaRPr lang="en-US" sz="1200" dirty="0">
              <a:latin typeface="Univers Condensed" panose="020B0506020202050204" pitchFamily="34" charset="0"/>
            </a:endParaRPr>
          </a:p>
        </p:txBody>
      </p:sp>
      <p:sp>
        <p:nvSpPr>
          <p:cNvPr id="5" name="TextBox 4">
            <a:extLst>
              <a:ext uri="{FF2B5EF4-FFF2-40B4-BE49-F238E27FC236}">
                <a16:creationId xmlns:a16="http://schemas.microsoft.com/office/drawing/2014/main" id="{75D3EB2A-61C3-8C77-DF20-463914FE1513}"/>
              </a:ext>
            </a:extLst>
          </p:cNvPr>
          <p:cNvSpPr txBox="1"/>
          <p:nvPr/>
        </p:nvSpPr>
        <p:spPr>
          <a:xfrm>
            <a:off x="3576638" y="8828663"/>
            <a:ext cx="2638425" cy="1723549"/>
          </a:xfrm>
          <a:prstGeom prst="rect">
            <a:avLst/>
          </a:prstGeom>
          <a:noFill/>
        </p:spPr>
        <p:txBody>
          <a:bodyPr wrap="square" rtlCol="0">
            <a:spAutoFit/>
          </a:bodyPr>
          <a:lstStyle/>
          <a:p>
            <a:r>
              <a:rPr lang="en-US" sz="2800" b="1" i="0" dirty="0">
                <a:effectLst/>
                <a:latin typeface="Calibri (body)"/>
              </a:rPr>
              <a:t>74LS74</a:t>
            </a:r>
          </a:p>
          <a:p>
            <a:endParaRPr lang="en-US" dirty="0"/>
          </a:p>
          <a:p>
            <a:r>
              <a:rPr lang="en-US" sz="1200" b="0" i="0" dirty="0">
                <a:effectLst/>
                <a:latin typeface="Univers Condensed" panose="020B0506020202050204" pitchFamily="34" charset="0"/>
              </a:rPr>
              <a:t>dual D-type flip-flop chip used for storing a single bit of data in digital circuits, crucial for temporary data storage in various electronic applications.</a:t>
            </a:r>
            <a:endParaRPr lang="en-US" sz="1200" dirty="0">
              <a:latin typeface="Univers Condensed" panose="020B0506020202050204" pitchFamily="34" charset="0"/>
            </a:endParaRPr>
          </a:p>
        </p:txBody>
      </p:sp>
      <p:sp>
        <p:nvSpPr>
          <p:cNvPr id="6" name="TextBox 5">
            <a:extLst>
              <a:ext uri="{FF2B5EF4-FFF2-40B4-BE49-F238E27FC236}">
                <a16:creationId xmlns:a16="http://schemas.microsoft.com/office/drawing/2014/main" id="{0527E943-6F15-04B3-9122-4D6A7A6D079E}"/>
              </a:ext>
            </a:extLst>
          </p:cNvPr>
          <p:cNvSpPr txBox="1"/>
          <p:nvPr/>
        </p:nvSpPr>
        <p:spPr>
          <a:xfrm>
            <a:off x="6215063" y="8828663"/>
            <a:ext cx="2638425" cy="1723549"/>
          </a:xfrm>
          <a:prstGeom prst="rect">
            <a:avLst/>
          </a:prstGeom>
          <a:noFill/>
        </p:spPr>
        <p:txBody>
          <a:bodyPr wrap="square" rtlCol="0">
            <a:spAutoFit/>
          </a:bodyPr>
          <a:lstStyle/>
          <a:p>
            <a:r>
              <a:rPr lang="en-US" sz="2800" b="1" i="0" dirty="0">
                <a:effectLst/>
                <a:latin typeface="Calibri (body)"/>
              </a:rPr>
              <a:t>74LS83</a:t>
            </a:r>
          </a:p>
          <a:p>
            <a:endParaRPr lang="en-US" dirty="0"/>
          </a:p>
          <a:p>
            <a:r>
              <a:rPr lang="en-US" sz="1200" b="0" i="0" dirty="0">
                <a:effectLst/>
                <a:latin typeface="Univers Condensed" panose="020B0506020202050204" pitchFamily="34" charset="0"/>
              </a:rPr>
              <a:t>4-bit binary adder chip, enabling addition operations on four-bit binary numbers in digital circuits, ideal for arithmetic calculations in various applications.</a:t>
            </a:r>
            <a:endParaRPr lang="en-US" sz="1200" dirty="0">
              <a:latin typeface="Univers Condensed" panose="020B0506020202050204" pitchFamily="34" charset="0"/>
            </a:endParaRPr>
          </a:p>
        </p:txBody>
      </p:sp>
      <p:sp>
        <p:nvSpPr>
          <p:cNvPr id="7" name="TextBox 6">
            <a:extLst>
              <a:ext uri="{FF2B5EF4-FFF2-40B4-BE49-F238E27FC236}">
                <a16:creationId xmlns:a16="http://schemas.microsoft.com/office/drawing/2014/main" id="{159788D9-5957-8E77-6DA8-2B6DCC2512E9}"/>
              </a:ext>
            </a:extLst>
          </p:cNvPr>
          <p:cNvSpPr txBox="1"/>
          <p:nvPr/>
        </p:nvSpPr>
        <p:spPr>
          <a:xfrm>
            <a:off x="8853488" y="8828663"/>
            <a:ext cx="2638425" cy="1169551"/>
          </a:xfrm>
          <a:prstGeom prst="rect">
            <a:avLst/>
          </a:prstGeom>
          <a:noFill/>
        </p:spPr>
        <p:txBody>
          <a:bodyPr wrap="square" rtlCol="0">
            <a:spAutoFit/>
          </a:bodyPr>
          <a:lstStyle/>
          <a:p>
            <a:r>
              <a:rPr lang="en-US" sz="2800" b="1" dirty="0"/>
              <a:t>Logic Function</a:t>
            </a:r>
          </a:p>
          <a:p>
            <a:endParaRPr lang="en-US" dirty="0"/>
          </a:p>
          <a:p>
            <a:r>
              <a:rPr lang="en-US" sz="1200" b="0" i="0" dirty="0">
                <a:effectLst/>
                <a:latin typeface="Univers Condensed" panose="020B0506020202050204" pitchFamily="34" charset="0"/>
              </a:rPr>
              <a:t>AND, OR, NOT, XOR (Exclusive OR), NAND, NOR, XNOR (Exclusive NOR).</a:t>
            </a:r>
            <a:endParaRPr lang="en-US" sz="1200" dirty="0">
              <a:latin typeface="Univers Condensed" panose="020B0506020202050204" pitchFamily="34" charset="0"/>
            </a:endParaRPr>
          </a:p>
        </p:txBody>
      </p:sp>
      <p:pic>
        <p:nvPicPr>
          <p:cNvPr id="2050" name="Picture 2" descr="74LS138 Decoder Pinout, Features, Circuit &amp; Datasheet">
            <a:extLst>
              <a:ext uri="{FF2B5EF4-FFF2-40B4-BE49-F238E27FC236}">
                <a16:creationId xmlns:a16="http://schemas.microsoft.com/office/drawing/2014/main" id="{0D1D2871-145C-2C33-1764-448FFE214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988" y="1403211"/>
            <a:ext cx="57150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408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b9799f1-9282-4e9c-baf0-ef19411e39c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866350E0CEA6428576AE3418ADE5A9" ma:contentTypeVersion="10" ma:contentTypeDescription="Create a new document." ma:contentTypeScope="" ma:versionID="4fdd3919c663b905be8dce805ad300c7">
  <xsd:schema xmlns:xsd="http://www.w3.org/2001/XMLSchema" xmlns:xs="http://www.w3.org/2001/XMLSchema" xmlns:p="http://schemas.microsoft.com/office/2006/metadata/properties" xmlns:ns3="7b9799f1-9282-4e9c-baf0-ef19411e39c0" targetNamespace="http://schemas.microsoft.com/office/2006/metadata/properties" ma:root="true" ma:fieldsID="0addeadc1e64f3e061044a058ad4c70d" ns3:_="">
    <xsd:import namespace="7b9799f1-9282-4e9c-baf0-ef19411e39c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9799f1-9282-4e9c-baf0-ef19411e39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CA5DD9-C89F-49A6-8035-E5DB7062DE0B}">
  <ds:schemaRefs>
    <ds:schemaRef ds:uri="http://purl.org/dc/dcmitype/"/>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elements/1.1/"/>
    <ds:schemaRef ds:uri="http://purl.org/dc/terms/"/>
    <ds:schemaRef ds:uri="http://schemas.openxmlformats.org/package/2006/metadata/core-properties"/>
    <ds:schemaRef ds:uri="7b9799f1-9282-4e9c-baf0-ef19411e39c0"/>
  </ds:schemaRefs>
</ds:datastoreItem>
</file>

<file path=customXml/itemProps2.xml><?xml version="1.0" encoding="utf-8"?>
<ds:datastoreItem xmlns:ds="http://schemas.openxmlformats.org/officeDocument/2006/customXml" ds:itemID="{F61DD0A7-4061-48D6-949E-B77D4D20F0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9799f1-9282-4e9c-baf0-ef19411e3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747CFE-7AA0-4819-90CD-95A26F9F3C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311</TotalTime>
  <Words>3727</Words>
  <Application>Microsoft Office PowerPoint</Application>
  <PresentationFormat>Widescreen</PresentationFormat>
  <Paragraphs>434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(body)</vt:lpstr>
      <vt:lpstr>Calibri Light</vt:lpstr>
      <vt:lpstr>Univers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Abed al Rida Hassan Nehme</dc:creator>
  <cp:lastModifiedBy>Abed al Rida Hassan Nehme</cp:lastModifiedBy>
  <cp:revision>8</cp:revision>
  <dcterms:created xsi:type="dcterms:W3CDTF">2023-12-09T17:12:56Z</dcterms:created>
  <dcterms:modified xsi:type="dcterms:W3CDTF">2025-01-18T12:27:09Z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0x01010083866350E0CEA6428576AE3418ADE5A9</vt:lpwstr>
  </property>
</Properties>
</file>