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4" r:id="rId5"/>
    <p:sldId id="265" r:id="rId6"/>
    <p:sldId id="259" r:id="rId7"/>
    <p:sldId id="263" r:id="rId8"/>
    <p:sldId id="262" r:id="rId9"/>
    <p:sldId id="261" r:id="rId10"/>
    <p:sldId id="260" r:id="rId11"/>
    <p:sldId id="267" r:id="rId12"/>
    <p:sldId id="268" r:id="rId13"/>
    <p:sldId id="269" r:id="rId14"/>
    <p:sldId id="270" r:id="rId15"/>
    <p:sldId id="273"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FF"/>
    <a:srgbClr val="05365F"/>
    <a:srgbClr val="0D4889"/>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10" autoAdjust="0"/>
    <p:restoredTop sz="94660"/>
  </p:normalViewPr>
  <p:slideViewPr>
    <p:cSldViewPr snapToGrid="0">
      <p:cViewPr>
        <p:scale>
          <a:sx n="75" d="100"/>
          <a:sy n="75" d="100"/>
        </p:scale>
        <p:origin x="2328" y="17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FFAF4-B4C7-471B-F39F-D5229AFF85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ACE064-BB00-0218-65F8-CDE5417158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3C97C0-33E1-6691-CFD7-FC20BAC7B7F4}"/>
              </a:ext>
            </a:extLst>
          </p:cNvPr>
          <p:cNvSpPr>
            <a:spLocks noGrp="1"/>
          </p:cNvSpPr>
          <p:nvPr>
            <p:ph type="dt" sz="half" idx="10"/>
          </p:nvPr>
        </p:nvSpPr>
        <p:spPr/>
        <p:txBody>
          <a:bodyPr/>
          <a:lstStyle/>
          <a:p>
            <a:fld id="{9C968B43-E250-40D2-B509-CCC9346EA82D}" type="datetimeFigureOut">
              <a:rPr lang="en-US" smtClean="0"/>
              <a:t>12/10/2023</a:t>
            </a:fld>
            <a:endParaRPr lang="en-US"/>
          </a:p>
        </p:txBody>
      </p:sp>
      <p:sp>
        <p:nvSpPr>
          <p:cNvPr id="5" name="Footer Placeholder 4">
            <a:extLst>
              <a:ext uri="{FF2B5EF4-FFF2-40B4-BE49-F238E27FC236}">
                <a16:creationId xmlns:a16="http://schemas.microsoft.com/office/drawing/2014/main" id="{74180A2A-5ACF-2C26-8069-FD02838D6F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67F0D6-AA7D-D7D7-6BE6-8049E8D81DFA}"/>
              </a:ext>
            </a:extLst>
          </p:cNvPr>
          <p:cNvSpPr>
            <a:spLocks noGrp="1"/>
          </p:cNvSpPr>
          <p:nvPr>
            <p:ph type="sldNum" sz="quarter" idx="12"/>
          </p:nvPr>
        </p:nvSpPr>
        <p:spPr/>
        <p:txBody>
          <a:bodyPr/>
          <a:lstStyle/>
          <a:p>
            <a:fld id="{02468ECA-8303-4274-9104-BDABAC48CF6C}" type="slidenum">
              <a:rPr lang="en-US" smtClean="0"/>
              <a:t>‹#›</a:t>
            </a:fld>
            <a:endParaRPr lang="en-US"/>
          </a:p>
        </p:txBody>
      </p:sp>
    </p:spTree>
    <p:extLst>
      <p:ext uri="{BB962C8B-B14F-4D97-AF65-F5344CB8AC3E}">
        <p14:creationId xmlns:p14="http://schemas.microsoft.com/office/powerpoint/2010/main" val="22022591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F4485-E956-1546-117C-A4AD280A22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37D6F0-801D-9285-9B34-DC6C9F9DCE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2532E6-0BD3-7A41-D978-2FC74D896D28}"/>
              </a:ext>
            </a:extLst>
          </p:cNvPr>
          <p:cNvSpPr>
            <a:spLocks noGrp="1"/>
          </p:cNvSpPr>
          <p:nvPr>
            <p:ph type="dt" sz="half" idx="10"/>
          </p:nvPr>
        </p:nvSpPr>
        <p:spPr/>
        <p:txBody>
          <a:bodyPr/>
          <a:lstStyle/>
          <a:p>
            <a:fld id="{9C968B43-E250-40D2-B509-CCC9346EA82D}" type="datetimeFigureOut">
              <a:rPr lang="en-US" smtClean="0"/>
              <a:t>12/10/2023</a:t>
            </a:fld>
            <a:endParaRPr lang="en-US"/>
          </a:p>
        </p:txBody>
      </p:sp>
      <p:sp>
        <p:nvSpPr>
          <p:cNvPr id="5" name="Footer Placeholder 4">
            <a:extLst>
              <a:ext uri="{FF2B5EF4-FFF2-40B4-BE49-F238E27FC236}">
                <a16:creationId xmlns:a16="http://schemas.microsoft.com/office/drawing/2014/main" id="{702D2D4B-BAB1-1AB1-98D1-B70FF6492D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14EFF3-1F1D-2201-F148-D1CAACC6539B}"/>
              </a:ext>
            </a:extLst>
          </p:cNvPr>
          <p:cNvSpPr>
            <a:spLocks noGrp="1"/>
          </p:cNvSpPr>
          <p:nvPr>
            <p:ph type="sldNum" sz="quarter" idx="12"/>
          </p:nvPr>
        </p:nvSpPr>
        <p:spPr/>
        <p:txBody>
          <a:bodyPr/>
          <a:lstStyle/>
          <a:p>
            <a:fld id="{02468ECA-8303-4274-9104-BDABAC48CF6C}" type="slidenum">
              <a:rPr lang="en-US" smtClean="0"/>
              <a:t>‹#›</a:t>
            </a:fld>
            <a:endParaRPr lang="en-US"/>
          </a:p>
        </p:txBody>
      </p:sp>
    </p:spTree>
    <p:extLst>
      <p:ext uri="{BB962C8B-B14F-4D97-AF65-F5344CB8AC3E}">
        <p14:creationId xmlns:p14="http://schemas.microsoft.com/office/powerpoint/2010/main" val="18606053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34B5F5-FAAF-5B6F-C2B3-33E99BFBFD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6861EA-2652-E56F-75F4-25B9A3059D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EDF491-17A0-A033-7564-F811A977C011}"/>
              </a:ext>
            </a:extLst>
          </p:cNvPr>
          <p:cNvSpPr>
            <a:spLocks noGrp="1"/>
          </p:cNvSpPr>
          <p:nvPr>
            <p:ph type="dt" sz="half" idx="10"/>
          </p:nvPr>
        </p:nvSpPr>
        <p:spPr/>
        <p:txBody>
          <a:bodyPr/>
          <a:lstStyle/>
          <a:p>
            <a:fld id="{9C968B43-E250-40D2-B509-CCC9346EA82D}" type="datetimeFigureOut">
              <a:rPr lang="en-US" smtClean="0"/>
              <a:t>12/10/2023</a:t>
            </a:fld>
            <a:endParaRPr lang="en-US"/>
          </a:p>
        </p:txBody>
      </p:sp>
      <p:sp>
        <p:nvSpPr>
          <p:cNvPr id="5" name="Footer Placeholder 4">
            <a:extLst>
              <a:ext uri="{FF2B5EF4-FFF2-40B4-BE49-F238E27FC236}">
                <a16:creationId xmlns:a16="http://schemas.microsoft.com/office/drawing/2014/main" id="{237A2CA9-5E95-F78E-0F4F-5AD27544B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E37841-E767-71D5-E143-9606D935808C}"/>
              </a:ext>
            </a:extLst>
          </p:cNvPr>
          <p:cNvSpPr>
            <a:spLocks noGrp="1"/>
          </p:cNvSpPr>
          <p:nvPr>
            <p:ph type="sldNum" sz="quarter" idx="12"/>
          </p:nvPr>
        </p:nvSpPr>
        <p:spPr/>
        <p:txBody>
          <a:bodyPr/>
          <a:lstStyle/>
          <a:p>
            <a:fld id="{02468ECA-8303-4274-9104-BDABAC48CF6C}" type="slidenum">
              <a:rPr lang="en-US" smtClean="0"/>
              <a:t>‹#›</a:t>
            </a:fld>
            <a:endParaRPr lang="en-US"/>
          </a:p>
        </p:txBody>
      </p:sp>
    </p:spTree>
    <p:extLst>
      <p:ext uri="{BB962C8B-B14F-4D97-AF65-F5344CB8AC3E}">
        <p14:creationId xmlns:p14="http://schemas.microsoft.com/office/powerpoint/2010/main" val="38438420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F7E64-E4CD-48D6-CA63-81B9E3173F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78B4AD-7F0A-AF0B-2F9B-5621C91053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01E518-F747-FBAC-04A7-1A383B23DF01}"/>
              </a:ext>
            </a:extLst>
          </p:cNvPr>
          <p:cNvSpPr>
            <a:spLocks noGrp="1"/>
          </p:cNvSpPr>
          <p:nvPr>
            <p:ph type="dt" sz="half" idx="10"/>
          </p:nvPr>
        </p:nvSpPr>
        <p:spPr/>
        <p:txBody>
          <a:bodyPr/>
          <a:lstStyle/>
          <a:p>
            <a:fld id="{9C968B43-E250-40D2-B509-CCC9346EA82D}" type="datetimeFigureOut">
              <a:rPr lang="en-US" smtClean="0"/>
              <a:t>12/10/2023</a:t>
            </a:fld>
            <a:endParaRPr lang="en-US"/>
          </a:p>
        </p:txBody>
      </p:sp>
      <p:sp>
        <p:nvSpPr>
          <p:cNvPr id="5" name="Footer Placeholder 4">
            <a:extLst>
              <a:ext uri="{FF2B5EF4-FFF2-40B4-BE49-F238E27FC236}">
                <a16:creationId xmlns:a16="http://schemas.microsoft.com/office/drawing/2014/main" id="{9E7C5BCA-697C-189C-1CEE-59ED44C2F7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2DC99-B9D0-B992-F28A-B5F8D4047152}"/>
              </a:ext>
            </a:extLst>
          </p:cNvPr>
          <p:cNvSpPr>
            <a:spLocks noGrp="1"/>
          </p:cNvSpPr>
          <p:nvPr>
            <p:ph type="sldNum" sz="quarter" idx="12"/>
          </p:nvPr>
        </p:nvSpPr>
        <p:spPr/>
        <p:txBody>
          <a:bodyPr/>
          <a:lstStyle/>
          <a:p>
            <a:fld id="{02468ECA-8303-4274-9104-BDABAC48CF6C}" type="slidenum">
              <a:rPr lang="en-US" smtClean="0"/>
              <a:t>‹#›</a:t>
            </a:fld>
            <a:endParaRPr lang="en-US"/>
          </a:p>
        </p:txBody>
      </p:sp>
    </p:spTree>
    <p:extLst>
      <p:ext uri="{BB962C8B-B14F-4D97-AF65-F5344CB8AC3E}">
        <p14:creationId xmlns:p14="http://schemas.microsoft.com/office/powerpoint/2010/main" val="15946545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682B3-6004-B1B8-95AC-5017378DEE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C917E3-AD15-07CA-CA19-31230C0122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1B39FD-A245-ECFE-9CBA-4CBF0F2D86C8}"/>
              </a:ext>
            </a:extLst>
          </p:cNvPr>
          <p:cNvSpPr>
            <a:spLocks noGrp="1"/>
          </p:cNvSpPr>
          <p:nvPr>
            <p:ph type="dt" sz="half" idx="10"/>
          </p:nvPr>
        </p:nvSpPr>
        <p:spPr/>
        <p:txBody>
          <a:bodyPr/>
          <a:lstStyle/>
          <a:p>
            <a:fld id="{9C968B43-E250-40D2-B509-CCC9346EA82D}" type="datetimeFigureOut">
              <a:rPr lang="en-US" smtClean="0"/>
              <a:t>12/10/2023</a:t>
            </a:fld>
            <a:endParaRPr lang="en-US"/>
          </a:p>
        </p:txBody>
      </p:sp>
      <p:sp>
        <p:nvSpPr>
          <p:cNvPr id="5" name="Footer Placeholder 4">
            <a:extLst>
              <a:ext uri="{FF2B5EF4-FFF2-40B4-BE49-F238E27FC236}">
                <a16:creationId xmlns:a16="http://schemas.microsoft.com/office/drawing/2014/main" id="{F45E6685-542A-6CCD-D8E7-369C78C4A2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2EF990-8374-6094-36AB-015B2E5618AB}"/>
              </a:ext>
            </a:extLst>
          </p:cNvPr>
          <p:cNvSpPr>
            <a:spLocks noGrp="1"/>
          </p:cNvSpPr>
          <p:nvPr>
            <p:ph type="sldNum" sz="quarter" idx="12"/>
          </p:nvPr>
        </p:nvSpPr>
        <p:spPr/>
        <p:txBody>
          <a:bodyPr/>
          <a:lstStyle/>
          <a:p>
            <a:fld id="{02468ECA-8303-4274-9104-BDABAC48CF6C}" type="slidenum">
              <a:rPr lang="en-US" smtClean="0"/>
              <a:t>‹#›</a:t>
            </a:fld>
            <a:endParaRPr lang="en-US"/>
          </a:p>
        </p:txBody>
      </p:sp>
    </p:spTree>
    <p:extLst>
      <p:ext uri="{BB962C8B-B14F-4D97-AF65-F5344CB8AC3E}">
        <p14:creationId xmlns:p14="http://schemas.microsoft.com/office/powerpoint/2010/main" val="23251216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A0829-9442-41E1-F7C4-79C8EAB008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A85AB7-11D5-4302-FE2C-976EC3A432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05FB40-7E07-BEF4-8450-23E0B1BA29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8E6E36-6F53-69F5-43D9-E840A1B71FB7}"/>
              </a:ext>
            </a:extLst>
          </p:cNvPr>
          <p:cNvSpPr>
            <a:spLocks noGrp="1"/>
          </p:cNvSpPr>
          <p:nvPr>
            <p:ph type="dt" sz="half" idx="10"/>
          </p:nvPr>
        </p:nvSpPr>
        <p:spPr/>
        <p:txBody>
          <a:bodyPr/>
          <a:lstStyle/>
          <a:p>
            <a:fld id="{9C968B43-E250-40D2-B509-CCC9346EA82D}" type="datetimeFigureOut">
              <a:rPr lang="en-US" smtClean="0"/>
              <a:t>12/10/2023</a:t>
            </a:fld>
            <a:endParaRPr lang="en-US"/>
          </a:p>
        </p:txBody>
      </p:sp>
      <p:sp>
        <p:nvSpPr>
          <p:cNvPr id="6" name="Footer Placeholder 5">
            <a:extLst>
              <a:ext uri="{FF2B5EF4-FFF2-40B4-BE49-F238E27FC236}">
                <a16:creationId xmlns:a16="http://schemas.microsoft.com/office/drawing/2014/main" id="{F7778507-A276-E031-FA88-666901E33C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8C22D3-FF02-BFCF-4CC5-A534A28F4A5F}"/>
              </a:ext>
            </a:extLst>
          </p:cNvPr>
          <p:cNvSpPr>
            <a:spLocks noGrp="1"/>
          </p:cNvSpPr>
          <p:nvPr>
            <p:ph type="sldNum" sz="quarter" idx="12"/>
          </p:nvPr>
        </p:nvSpPr>
        <p:spPr/>
        <p:txBody>
          <a:bodyPr/>
          <a:lstStyle/>
          <a:p>
            <a:fld id="{02468ECA-8303-4274-9104-BDABAC48CF6C}" type="slidenum">
              <a:rPr lang="en-US" smtClean="0"/>
              <a:t>‹#›</a:t>
            </a:fld>
            <a:endParaRPr lang="en-US"/>
          </a:p>
        </p:txBody>
      </p:sp>
    </p:spTree>
    <p:extLst>
      <p:ext uri="{BB962C8B-B14F-4D97-AF65-F5344CB8AC3E}">
        <p14:creationId xmlns:p14="http://schemas.microsoft.com/office/powerpoint/2010/main" val="24475573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A7425-4B44-AD0B-9FE8-EF3FAAEEFF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D97B2C-D03F-1AC2-6E01-9B6F51DF8E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86B642-F029-AC81-F834-4EF531E26E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CB2F20-541A-0A46-EDE6-25A010D564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C502EB-F5DA-CB53-F837-5CEF2D758A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3F80FF-59C5-6D13-F193-D70A5DC037D1}"/>
              </a:ext>
            </a:extLst>
          </p:cNvPr>
          <p:cNvSpPr>
            <a:spLocks noGrp="1"/>
          </p:cNvSpPr>
          <p:nvPr>
            <p:ph type="dt" sz="half" idx="10"/>
          </p:nvPr>
        </p:nvSpPr>
        <p:spPr/>
        <p:txBody>
          <a:bodyPr/>
          <a:lstStyle/>
          <a:p>
            <a:fld id="{9C968B43-E250-40D2-B509-CCC9346EA82D}" type="datetimeFigureOut">
              <a:rPr lang="en-US" smtClean="0"/>
              <a:t>12/10/2023</a:t>
            </a:fld>
            <a:endParaRPr lang="en-US"/>
          </a:p>
        </p:txBody>
      </p:sp>
      <p:sp>
        <p:nvSpPr>
          <p:cNvPr id="8" name="Footer Placeholder 7">
            <a:extLst>
              <a:ext uri="{FF2B5EF4-FFF2-40B4-BE49-F238E27FC236}">
                <a16:creationId xmlns:a16="http://schemas.microsoft.com/office/drawing/2014/main" id="{E3791995-1CEA-586D-DF7A-F088F1F7FF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EF231A-40C8-5652-9876-4A021F08A3D5}"/>
              </a:ext>
            </a:extLst>
          </p:cNvPr>
          <p:cNvSpPr>
            <a:spLocks noGrp="1"/>
          </p:cNvSpPr>
          <p:nvPr>
            <p:ph type="sldNum" sz="quarter" idx="12"/>
          </p:nvPr>
        </p:nvSpPr>
        <p:spPr/>
        <p:txBody>
          <a:bodyPr/>
          <a:lstStyle/>
          <a:p>
            <a:fld id="{02468ECA-8303-4274-9104-BDABAC48CF6C}" type="slidenum">
              <a:rPr lang="en-US" smtClean="0"/>
              <a:t>‹#›</a:t>
            </a:fld>
            <a:endParaRPr lang="en-US"/>
          </a:p>
        </p:txBody>
      </p:sp>
    </p:spTree>
    <p:extLst>
      <p:ext uri="{BB962C8B-B14F-4D97-AF65-F5344CB8AC3E}">
        <p14:creationId xmlns:p14="http://schemas.microsoft.com/office/powerpoint/2010/main" val="18131823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62A1E-FB9B-B2EB-48B4-A4BDD3462E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2305C8-F8E7-6E74-E11B-6A8B60CA474A}"/>
              </a:ext>
            </a:extLst>
          </p:cNvPr>
          <p:cNvSpPr>
            <a:spLocks noGrp="1"/>
          </p:cNvSpPr>
          <p:nvPr>
            <p:ph type="dt" sz="half" idx="10"/>
          </p:nvPr>
        </p:nvSpPr>
        <p:spPr/>
        <p:txBody>
          <a:bodyPr/>
          <a:lstStyle/>
          <a:p>
            <a:fld id="{9C968B43-E250-40D2-B509-CCC9346EA82D}" type="datetimeFigureOut">
              <a:rPr lang="en-US" smtClean="0"/>
              <a:t>12/10/2023</a:t>
            </a:fld>
            <a:endParaRPr lang="en-US"/>
          </a:p>
        </p:txBody>
      </p:sp>
      <p:sp>
        <p:nvSpPr>
          <p:cNvPr id="4" name="Footer Placeholder 3">
            <a:extLst>
              <a:ext uri="{FF2B5EF4-FFF2-40B4-BE49-F238E27FC236}">
                <a16:creationId xmlns:a16="http://schemas.microsoft.com/office/drawing/2014/main" id="{D1D3FB09-CEA5-1D47-4FBF-30D74345AE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1BB470-8182-0FEF-38B5-E39E0348AE68}"/>
              </a:ext>
            </a:extLst>
          </p:cNvPr>
          <p:cNvSpPr>
            <a:spLocks noGrp="1"/>
          </p:cNvSpPr>
          <p:nvPr>
            <p:ph type="sldNum" sz="quarter" idx="12"/>
          </p:nvPr>
        </p:nvSpPr>
        <p:spPr/>
        <p:txBody>
          <a:bodyPr/>
          <a:lstStyle/>
          <a:p>
            <a:fld id="{02468ECA-8303-4274-9104-BDABAC48CF6C}" type="slidenum">
              <a:rPr lang="en-US" smtClean="0"/>
              <a:t>‹#›</a:t>
            </a:fld>
            <a:endParaRPr lang="en-US"/>
          </a:p>
        </p:txBody>
      </p:sp>
    </p:spTree>
    <p:extLst>
      <p:ext uri="{BB962C8B-B14F-4D97-AF65-F5344CB8AC3E}">
        <p14:creationId xmlns:p14="http://schemas.microsoft.com/office/powerpoint/2010/main" val="1209271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985B4A-FD1D-6A92-DDBD-143097CCAD1F}"/>
              </a:ext>
            </a:extLst>
          </p:cNvPr>
          <p:cNvSpPr>
            <a:spLocks noGrp="1"/>
          </p:cNvSpPr>
          <p:nvPr>
            <p:ph type="dt" sz="half" idx="10"/>
          </p:nvPr>
        </p:nvSpPr>
        <p:spPr/>
        <p:txBody>
          <a:bodyPr/>
          <a:lstStyle/>
          <a:p>
            <a:fld id="{9C968B43-E250-40D2-B509-CCC9346EA82D}" type="datetimeFigureOut">
              <a:rPr lang="en-US" smtClean="0"/>
              <a:t>12/10/2023</a:t>
            </a:fld>
            <a:endParaRPr lang="en-US"/>
          </a:p>
        </p:txBody>
      </p:sp>
      <p:sp>
        <p:nvSpPr>
          <p:cNvPr id="3" name="Footer Placeholder 2">
            <a:extLst>
              <a:ext uri="{FF2B5EF4-FFF2-40B4-BE49-F238E27FC236}">
                <a16:creationId xmlns:a16="http://schemas.microsoft.com/office/drawing/2014/main" id="{0CD5515A-016F-38D3-6F66-5580316604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AAE289-3440-49E8-77D9-A0FA47863367}"/>
              </a:ext>
            </a:extLst>
          </p:cNvPr>
          <p:cNvSpPr>
            <a:spLocks noGrp="1"/>
          </p:cNvSpPr>
          <p:nvPr>
            <p:ph type="sldNum" sz="quarter" idx="12"/>
          </p:nvPr>
        </p:nvSpPr>
        <p:spPr/>
        <p:txBody>
          <a:bodyPr/>
          <a:lstStyle/>
          <a:p>
            <a:fld id="{02468ECA-8303-4274-9104-BDABAC48CF6C}" type="slidenum">
              <a:rPr lang="en-US" smtClean="0"/>
              <a:t>‹#›</a:t>
            </a:fld>
            <a:endParaRPr lang="en-US"/>
          </a:p>
        </p:txBody>
      </p:sp>
    </p:spTree>
    <p:extLst>
      <p:ext uri="{BB962C8B-B14F-4D97-AF65-F5344CB8AC3E}">
        <p14:creationId xmlns:p14="http://schemas.microsoft.com/office/powerpoint/2010/main" val="13079389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5E7C6-D818-9472-2471-6B985E0D50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B01854-41E8-3D46-2764-FA0DAC2A8B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0CB71D-99F2-E7ED-2305-BB42631803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C75FC7-E433-9A01-8E04-A55D0D397DC9}"/>
              </a:ext>
            </a:extLst>
          </p:cNvPr>
          <p:cNvSpPr>
            <a:spLocks noGrp="1"/>
          </p:cNvSpPr>
          <p:nvPr>
            <p:ph type="dt" sz="half" idx="10"/>
          </p:nvPr>
        </p:nvSpPr>
        <p:spPr/>
        <p:txBody>
          <a:bodyPr/>
          <a:lstStyle/>
          <a:p>
            <a:fld id="{9C968B43-E250-40D2-B509-CCC9346EA82D}" type="datetimeFigureOut">
              <a:rPr lang="en-US" smtClean="0"/>
              <a:t>12/10/2023</a:t>
            </a:fld>
            <a:endParaRPr lang="en-US"/>
          </a:p>
        </p:txBody>
      </p:sp>
      <p:sp>
        <p:nvSpPr>
          <p:cNvPr id="6" name="Footer Placeholder 5">
            <a:extLst>
              <a:ext uri="{FF2B5EF4-FFF2-40B4-BE49-F238E27FC236}">
                <a16:creationId xmlns:a16="http://schemas.microsoft.com/office/drawing/2014/main" id="{457C160B-2826-818A-4A11-3EAE22D410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D66F63-9DCA-B75E-69DC-53F420BBAD37}"/>
              </a:ext>
            </a:extLst>
          </p:cNvPr>
          <p:cNvSpPr>
            <a:spLocks noGrp="1"/>
          </p:cNvSpPr>
          <p:nvPr>
            <p:ph type="sldNum" sz="quarter" idx="12"/>
          </p:nvPr>
        </p:nvSpPr>
        <p:spPr/>
        <p:txBody>
          <a:bodyPr/>
          <a:lstStyle/>
          <a:p>
            <a:fld id="{02468ECA-8303-4274-9104-BDABAC48CF6C}" type="slidenum">
              <a:rPr lang="en-US" smtClean="0"/>
              <a:t>‹#›</a:t>
            </a:fld>
            <a:endParaRPr lang="en-US"/>
          </a:p>
        </p:txBody>
      </p:sp>
    </p:spTree>
    <p:extLst>
      <p:ext uri="{BB962C8B-B14F-4D97-AF65-F5344CB8AC3E}">
        <p14:creationId xmlns:p14="http://schemas.microsoft.com/office/powerpoint/2010/main" val="699422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4A9B1-DC49-2902-F388-4A59D76577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807C46-3FA3-F0E2-CD1E-D4F57E7A39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263A6A-A365-3828-71E0-4D5C2094A3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34B027-2E58-B797-216E-16973E5A9D0E}"/>
              </a:ext>
            </a:extLst>
          </p:cNvPr>
          <p:cNvSpPr>
            <a:spLocks noGrp="1"/>
          </p:cNvSpPr>
          <p:nvPr>
            <p:ph type="dt" sz="half" idx="10"/>
          </p:nvPr>
        </p:nvSpPr>
        <p:spPr/>
        <p:txBody>
          <a:bodyPr/>
          <a:lstStyle/>
          <a:p>
            <a:fld id="{9C968B43-E250-40D2-B509-CCC9346EA82D}" type="datetimeFigureOut">
              <a:rPr lang="en-US" smtClean="0"/>
              <a:t>12/10/2023</a:t>
            </a:fld>
            <a:endParaRPr lang="en-US"/>
          </a:p>
        </p:txBody>
      </p:sp>
      <p:sp>
        <p:nvSpPr>
          <p:cNvPr id="6" name="Footer Placeholder 5">
            <a:extLst>
              <a:ext uri="{FF2B5EF4-FFF2-40B4-BE49-F238E27FC236}">
                <a16:creationId xmlns:a16="http://schemas.microsoft.com/office/drawing/2014/main" id="{B454725C-FE93-166D-D9F1-8EDEDEA381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5D5490-C760-1FD2-896C-49342E002702}"/>
              </a:ext>
            </a:extLst>
          </p:cNvPr>
          <p:cNvSpPr>
            <a:spLocks noGrp="1"/>
          </p:cNvSpPr>
          <p:nvPr>
            <p:ph type="sldNum" sz="quarter" idx="12"/>
          </p:nvPr>
        </p:nvSpPr>
        <p:spPr/>
        <p:txBody>
          <a:bodyPr/>
          <a:lstStyle/>
          <a:p>
            <a:fld id="{02468ECA-8303-4274-9104-BDABAC48CF6C}" type="slidenum">
              <a:rPr lang="en-US" smtClean="0"/>
              <a:t>‹#›</a:t>
            </a:fld>
            <a:endParaRPr lang="en-US"/>
          </a:p>
        </p:txBody>
      </p:sp>
    </p:spTree>
    <p:extLst>
      <p:ext uri="{BB962C8B-B14F-4D97-AF65-F5344CB8AC3E}">
        <p14:creationId xmlns:p14="http://schemas.microsoft.com/office/powerpoint/2010/main" val="39868207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37BF25-1851-CD90-29E5-DAAEBC6D7C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E05CF9-8753-881B-7EAB-030F4ABC6E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731EDE-8A60-D5C2-0351-244E347669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968B43-E250-40D2-B509-CCC9346EA82D}" type="datetimeFigureOut">
              <a:rPr lang="en-US" smtClean="0"/>
              <a:t>12/10/2023</a:t>
            </a:fld>
            <a:endParaRPr lang="en-US"/>
          </a:p>
        </p:txBody>
      </p:sp>
      <p:sp>
        <p:nvSpPr>
          <p:cNvPr id="5" name="Footer Placeholder 4">
            <a:extLst>
              <a:ext uri="{FF2B5EF4-FFF2-40B4-BE49-F238E27FC236}">
                <a16:creationId xmlns:a16="http://schemas.microsoft.com/office/drawing/2014/main" id="{5B062BEC-3BA6-626B-BCAB-D1CD4A2FE2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7F063E-2FF8-8C0C-522F-8D08287449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468ECA-8303-4274-9104-BDABAC48CF6C}" type="slidenum">
              <a:rPr lang="en-US" smtClean="0"/>
              <a:t>‹#›</a:t>
            </a:fld>
            <a:endParaRPr lang="en-US"/>
          </a:p>
        </p:txBody>
      </p:sp>
    </p:spTree>
    <p:extLst>
      <p:ext uri="{BB962C8B-B14F-4D97-AF65-F5344CB8AC3E}">
        <p14:creationId xmlns:p14="http://schemas.microsoft.com/office/powerpoint/2010/main" val="2660962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1C817794-ADD9-5442-941C-1312AA13144F}"/>
              </a:ext>
            </a:extLst>
          </p:cNvPr>
          <p:cNvGrpSpPr/>
          <p:nvPr/>
        </p:nvGrpSpPr>
        <p:grpSpPr>
          <a:xfrm>
            <a:off x="-1950814" y="-2"/>
            <a:ext cx="3095625" cy="6858002"/>
            <a:chOff x="9098186" y="-2"/>
            <a:chExt cx="3385374" cy="6858002"/>
          </a:xfrm>
        </p:grpSpPr>
        <p:sp>
          <p:nvSpPr>
            <p:cNvPr id="5" name="Rectangle 4">
              <a:extLst>
                <a:ext uri="{FF2B5EF4-FFF2-40B4-BE49-F238E27FC236}">
                  <a16:creationId xmlns:a16="http://schemas.microsoft.com/office/drawing/2014/main" id="{0F48F2CD-CC52-514C-824B-ACF0800ED69F}"/>
                </a:ext>
              </a:extLst>
            </p:cNvPr>
            <p:cNvSpPr/>
            <p:nvPr/>
          </p:nvSpPr>
          <p:spPr>
            <a:xfrm>
              <a:off x="9098186" y="0"/>
              <a:ext cx="3093814" cy="685800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a:solidFill>
                  <a:prstClr val="white"/>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a:solidFill>
                  <a:prstClr val="white"/>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Real-life applications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lumMod val="50000"/>
                      <a:lumOff val="50000"/>
                    </a:schemeClr>
                  </a:solidFill>
                  <a:effectLst/>
                  <a:uLnTx/>
                  <a:uFillTx/>
                  <a:latin typeface="Univers Condensed" panose="020B0506020202050204" pitchFamily="34" charset="0"/>
                  <a:ea typeface="+mn-ea"/>
                  <a:cs typeface="Arial" panose="020B0604020202020204" pitchFamily="34" charset="0"/>
                </a:rPr>
                <a:t>Real-life applications are developed to address specific problems or needs in the real world. They provide solutions that improve efficiency, productivity, or quality of life for individuals, businesses, or society as a whole.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lumMod val="50000"/>
                      <a:lumOff val="50000"/>
                    </a:schemeClr>
                  </a:solidFill>
                  <a:effectLst/>
                  <a:uLnTx/>
                  <a:uFillTx/>
                  <a:latin typeface="Univers Condensed" panose="020B0506020202050204" pitchFamily="34" charset="0"/>
                  <a:ea typeface="+mn-ea"/>
                  <a:cs typeface="Arial" panose="020B0604020202020204" pitchFamily="34" charset="0"/>
                </a:rPr>
                <a:t>Real-life applications serve as excellent educational tools. They provide hands-on </a:t>
              </a:r>
              <a:r>
                <a:rPr kumimoji="0" lang="en-US" sz="1200" b="0" i="0" u="none" strike="noStrike" kern="1200" cap="none" spc="0" normalizeH="0" baseline="0" noProof="0" dirty="0">
                  <a:ln>
                    <a:noFill/>
                  </a:ln>
                  <a:solidFill>
                    <a:prstClr val="white"/>
                  </a:solidFill>
                  <a:effectLst/>
                  <a:uLnTx/>
                  <a:uFillTx/>
                  <a:latin typeface="Univers Condensed" panose="020B0506020202050204" pitchFamily="34" charset="0"/>
                  <a:ea typeface="+mn-ea"/>
                  <a:cs typeface="Arial" panose="020B0604020202020204" pitchFamily="34" charset="0"/>
                </a:rPr>
                <a:t>experience and practical learning opportunities for students and professionals, allowing them to apply theoretical knowledge to real-world situations.</a:t>
              </a:r>
            </a:p>
          </p:txBody>
        </p:sp>
        <p:sp>
          <p:nvSpPr>
            <p:cNvPr id="7" name="TextBox 6">
              <a:extLst>
                <a:ext uri="{FF2B5EF4-FFF2-40B4-BE49-F238E27FC236}">
                  <a16:creationId xmlns:a16="http://schemas.microsoft.com/office/drawing/2014/main" id="{9FEF2603-C758-7404-A7D2-DB9572BD06A2}"/>
                </a:ext>
              </a:extLst>
            </p:cNvPr>
            <p:cNvSpPr txBox="1"/>
            <p:nvPr/>
          </p:nvSpPr>
          <p:spPr>
            <a:xfrm>
              <a:off x="9996518" y="-2"/>
              <a:ext cx="1367682" cy="2400657"/>
            </a:xfrm>
            <a:prstGeom prst="rect">
              <a:avLst/>
            </a:prstGeom>
            <a:noFill/>
          </p:spPr>
          <p:txBody>
            <a:bodyPr wrap="none" rtlCol="0">
              <a:spAutoFit/>
            </a:bodyPr>
            <a:lstStyle/>
            <a:p>
              <a:r>
                <a:rPr lang="en-US" sz="15000" dirty="0">
                  <a:solidFill>
                    <a:schemeClr val="bg1">
                      <a:lumMod val="95000"/>
                    </a:schemeClr>
                  </a:solidFill>
                  <a:latin typeface="Univers Condensed" panose="020B0506020202050204" pitchFamily="34" charset="0"/>
                </a:rPr>
                <a:t>D</a:t>
              </a:r>
            </a:p>
          </p:txBody>
        </p:sp>
        <p:sp>
          <p:nvSpPr>
            <p:cNvPr id="14" name="Isosceles Triangle 13">
              <a:extLst>
                <a:ext uri="{FF2B5EF4-FFF2-40B4-BE49-F238E27FC236}">
                  <a16:creationId xmlns:a16="http://schemas.microsoft.com/office/drawing/2014/main" id="{81CDBAC6-EA8F-A52B-10E3-762756B76A7E}"/>
                </a:ext>
              </a:extLst>
            </p:cNvPr>
            <p:cNvSpPr/>
            <p:nvPr/>
          </p:nvSpPr>
          <p:spPr>
            <a:xfrm rot="5400000">
              <a:off x="12087009" y="803774"/>
              <a:ext cx="501542" cy="291560"/>
            </a:xfrm>
            <a:prstGeom prst="triangle">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grpSp>
      <p:grpSp>
        <p:nvGrpSpPr>
          <p:cNvPr id="17" name="Group 16">
            <a:extLst>
              <a:ext uri="{FF2B5EF4-FFF2-40B4-BE49-F238E27FC236}">
                <a16:creationId xmlns:a16="http://schemas.microsoft.com/office/drawing/2014/main" id="{1A39CCCE-03DB-CFD2-D84E-FCEC20F028A3}"/>
              </a:ext>
            </a:extLst>
          </p:cNvPr>
          <p:cNvGrpSpPr/>
          <p:nvPr/>
        </p:nvGrpSpPr>
        <p:grpSpPr>
          <a:xfrm>
            <a:off x="-2219778" y="-3"/>
            <a:ext cx="3074963" cy="6858003"/>
            <a:chOff x="6004372" y="-3"/>
            <a:chExt cx="3362778" cy="6858003"/>
          </a:xfrm>
        </p:grpSpPr>
        <p:sp>
          <p:nvSpPr>
            <p:cNvPr id="4" name="Rectangle 3">
              <a:extLst>
                <a:ext uri="{FF2B5EF4-FFF2-40B4-BE49-F238E27FC236}">
                  <a16:creationId xmlns:a16="http://schemas.microsoft.com/office/drawing/2014/main" id="{D8587CBB-782C-3355-3EC1-9B19B0C09915}"/>
                </a:ext>
              </a:extLst>
            </p:cNvPr>
            <p:cNvSpPr/>
            <p:nvPr/>
          </p:nvSpPr>
          <p:spPr>
            <a:xfrm>
              <a:off x="6004372" y="0"/>
              <a:ext cx="3093814" cy="6858000"/>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a:solidFill>
                  <a:prstClr val="white"/>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User freedom</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Univers Condensed" panose="020B0506020202050204" pitchFamily="34" charset="0"/>
                  <a:ea typeface="+mn-ea"/>
                  <a:cs typeface="+mn-cs"/>
                </a:rPr>
                <a:t>User freedom in website creation refers to the ability of users to navigate, interact, and access</a:t>
              </a:r>
              <a:r>
                <a:rPr kumimoji="0" lang="en-US" sz="1200" b="0" i="0" u="none" strike="noStrike" kern="1200" cap="none" spc="0" normalizeH="0" baseline="0" noProof="0" dirty="0">
                  <a:ln>
                    <a:noFill/>
                  </a:ln>
                  <a:solidFill>
                    <a:schemeClr val="tx1">
                      <a:lumMod val="65000"/>
                      <a:lumOff val="35000"/>
                    </a:schemeClr>
                  </a:solidFill>
                  <a:effectLst/>
                  <a:uLnTx/>
                  <a:uFillTx/>
                  <a:latin typeface="Univers Condensed" panose="020B0506020202050204" pitchFamily="34" charset="0"/>
                  <a:ea typeface="+mn-ea"/>
                  <a:cs typeface="+mn-cs"/>
                </a:rPr>
                <a:t> content </a:t>
              </a:r>
              <a:r>
                <a:rPr kumimoji="0" lang="en-US" sz="1200" b="0" i="0" u="none" strike="noStrike" kern="1200" cap="none" spc="0" normalizeH="0" baseline="0" noProof="0" dirty="0">
                  <a:ln>
                    <a:noFill/>
                  </a:ln>
                  <a:solidFill>
                    <a:prstClr val="white"/>
                  </a:solidFill>
                  <a:effectLst/>
                  <a:uLnTx/>
                  <a:uFillTx/>
                  <a:latin typeface="Univers Condensed" panose="020B0506020202050204" pitchFamily="34" charset="0"/>
                  <a:ea typeface="+mn-ea"/>
                  <a:cs typeface="+mn-cs"/>
                </a:rPr>
                <a:t>without unnecessary restrictions or impediments.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Univers Condensed" panose="020B0506020202050204" pitchFamily="34" charset="0"/>
                  <a:ea typeface="+mn-ea"/>
                  <a:cs typeface="+mn-cs"/>
                </a:rPr>
                <a:t>This approach enhances user satisfaction, encourages longer interactions, and often leads to increased user retention</a:t>
              </a:r>
            </a:p>
          </p:txBody>
        </p:sp>
        <p:sp>
          <p:nvSpPr>
            <p:cNvPr id="8" name="TextBox 7">
              <a:extLst>
                <a:ext uri="{FF2B5EF4-FFF2-40B4-BE49-F238E27FC236}">
                  <a16:creationId xmlns:a16="http://schemas.microsoft.com/office/drawing/2014/main" id="{9E86C74D-4899-FA3D-5686-7A7419949FDC}"/>
                </a:ext>
              </a:extLst>
            </p:cNvPr>
            <p:cNvSpPr txBox="1"/>
            <p:nvPr/>
          </p:nvSpPr>
          <p:spPr>
            <a:xfrm>
              <a:off x="6842440" y="-3"/>
              <a:ext cx="1253869" cy="2400657"/>
            </a:xfrm>
            <a:prstGeom prst="rect">
              <a:avLst/>
            </a:prstGeom>
            <a:noFill/>
          </p:spPr>
          <p:txBody>
            <a:bodyPr wrap="none" rtlCol="0">
              <a:spAutoFit/>
            </a:bodyPr>
            <a:lstStyle/>
            <a:p>
              <a:r>
                <a:rPr lang="en-US" sz="15000" dirty="0">
                  <a:solidFill>
                    <a:schemeClr val="bg1">
                      <a:lumMod val="95000"/>
                    </a:schemeClr>
                  </a:solidFill>
                  <a:latin typeface="Univers Condensed" panose="020B0506020202050204" pitchFamily="34" charset="0"/>
                </a:rPr>
                <a:t>C</a:t>
              </a:r>
            </a:p>
          </p:txBody>
        </p:sp>
        <p:sp>
          <p:nvSpPr>
            <p:cNvPr id="12" name="Isosceles Triangle 11">
              <a:extLst>
                <a:ext uri="{FF2B5EF4-FFF2-40B4-BE49-F238E27FC236}">
                  <a16:creationId xmlns:a16="http://schemas.microsoft.com/office/drawing/2014/main" id="{E01A8BA9-08DB-C4D4-0FD3-FEFB29D19B8E}"/>
                </a:ext>
              </a:extLst>
            </p:cNvPr>
            <p:cNvSpPr/>
            <p:nvPr/>
          </p:nvSpPr>
          <p:spPr>
            <a:xfrm rot="5400000">
              <a:off x="8970599" y="803774"/>
              <a:ext cx="501542" cy="291560"/>
            </a:xfrm>
            <a:prstGeom prst="triangle">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grpSp>
      <p:grpSp>
        <p:nvGrpSpPr>
          <p:cNvPr id="16" name="Group 15">
            <a:extLst>
              <a:ext uri="{FF2B5EF4-FFF2-40B4-BE49-F238E27FC236}">
                <a16:creationId xmlns:a16="http://schemas.microsoft.com/office/drawing/2014/main" id="{55E11813-BABF-C1F1-A6CF-37DE2ACAF03B}"/>
              </a:ext>
            </a:extLst>
          </p:cNvPr>
          <p:cNvGrpSpPr/>
          <p:nvPr/>
        </p:nvGrpSpPr>
        <p:grpSpPr>
          <a:xfrm>
            <a:off x="-2504127" y="-3"/>
            <a:ext cx="3089031" cy="6858001"/>
            <a:chOff x="2910558" y="-1"/>
            <a:chExt cx="3378163" cy="6858001"/>
          </a:xfrm>
        </p:grpSpPr>
        <p:sp>
          <p:nvSpPr>
            <p:cNvPr id="3" name="Rectangle 2">
              <a:extLst>
                <a:ext uri="{FF2B5EF4-FFF2-40B4-BE49-F238E27FC236}">
                  <a16:creationId xmlns:a16="http://schemas.microsoft.com/office/drawing/2014/main" id="{DEFCADD3-63AC-5660-A5BA-EFE3B18977A8}"/>
                </a:ext>
              </a:extLst>
            </p:cNvPr>
            <p:cNvSpPr/>
            <p:nvPr/>
          </p:nvSpPr>
          <p:spPr>
            <a:xfrm>
              <a:off x="2910558" y="0"/>
              <a:ext cx="3093814" cy="685800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a:solidFill>
                  <a:prstClr val="white"/>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Low complexity</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Univers Condensed" panose="020B0506020202050204" pitchFamily="34" charset="0"/>
                  <a:ea typeface="+mn-ea"/>
                  <a:cs typeface="+mn-cs"/>
                </a:rPr>
                <a:t>Low complexity in the context of </a:t>
              </a:r>
              <a:r>
                <a:rPr kumimoji="0" lang="en-US" sz="1200" b="0" i="0" u="none" strike="noStrike" kern="1200" cap="none" spc="0" normalizeH="0" baseline="0" noProof="0" dirty="0">
                  <a:ln>
                    <a:noFill/>
                  </a:ln>
                  <a:solidFill>
                    <a:schemeClr val="tx1">
                      <a:lumMod val="75000"/>
                      <a:lumOff val="25000"/>
                    </a:schemeClr>
                  </a:solidFill>
                  <a:effectLst/>
                  <a:uLnTx/>
                  <a:uFillTx/>
                  <a:latin typeface="Univers Condensed" panose="020B0506020202050204" pitchFamily="34" charset="0"/>
                  <a:ea typeface="+mn-ea"/>
                  <a:cs typeface="+mn-cs"/>
                </a:rPr>
                <a:t>large-scale programs and data management refers to the simplicity and efficiency of algorithms, structures, and overall design within the system. Keeping complexity low is crucial as systems grow in size and scope.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lumMod val="75000"/>
                      <a:lumOff val="25000"/>
                    </a:schemeClr>
                  </a:solidFill>
                  <a:effectLst/>
                  <a:uLnTx/>
                  <a:uFillTx/>
                  <a:latin typeface="Univers Condensed" panose="020B0506020202050204" pitchFamily="34" charset="0"/>
                  <a:ea typeface="+mn-ea"/>
                  <a:cs typeface="+mn-cs"/>
                </a:rPr>
                <a:t>Reduced complexity leads to improved maintainability, easier debugging, and better predictability in terms of system </a:t>
              </a:r>
              <a:r>
                <a:rPr kumimoji="0" lang="en-US" sz="1200" b="0" i="0" u="none" strike="noStrike" kern="1200" cap="none" spc="0" normalizeH="0" baseline="0" noProof="0" dirty="0">
                  <a:ln>
                    <a:noFill/>
                  </a:ln>
                  <a:solidFill>
                    <a:prstClr val="white"/>
                  </a:solidFill>
                  <a:effectLst/>
                  <a:uLnTx/>
                  <a:uFillTx/>
                  <a:latin typeface="Univers Condensed" panose="020B0506020202050204" pitchFamily="34" charset="0"/>
                  <a:ea typeface="+mn-ea"/>
                  <a:cs typeface="+mn-cs"/>
                </a:rPr>
                <a:t>behavior.</a:t>
              </a:r>
            </a:p>
          </p:txBody>
        </p:sp>
        <p:sp>
          <p:nvSpPr>
            <p:cNvPr id="9" name="TextBox 8">
              <a:extLst>
                <a:ext uri="{FF2B5EF4-FFF2-40B4-BE49-F238E27FC236}">
                  <a16:creationId xmlns:a16="http://schemas.microsoft.com/office/drawing/2014/main" id="{63E88F71-5C55-5A9D-8FBB-447E76D310ED}"/>
                </a:ext>
              </a:extLst>
            </p:cNvPr>
            <p:cNvSpPr txBox="1"/>
            <p:nvPr/>
          </p:nvSpPr>
          <p:spPr>
            <a:xfrm>
              <a:off x="3717262" y="-1"/>
              <a:ext cx="1359668" cy="2400657"/>
            </a:xfrm>
            <a:prstGeom prst="rect">
              <a:avLst/>
            </a:prstGeom>
            <a:noFill/>
          </p:spPr>
          <p:txBody>
            <a:bodyPr wrap="none" rtlCol="0">
              <a:spAutoFit/>
            </a:bodyPr>
            <a:lstStyle/>
            <a:p>
              <a:r>
                <a:rPr lang="en-US" sz="15000" dirty="0">
                  <a:solidFill>
                    <a:schemeClr val="bg1">
                      <a:lumMod val="95000"/>
                    </a:schemeClr>
                  </a:solidFill>
                  <a:latin typeface="Univers Condensed" panose="020B0506020202050204" pitchFamily="34" charset="0"/>
                </a:rPr>
                <a:t>B</a:t>
              </a:r>
            </a:p>
          </p:txBody>
        </p:sp>
        <p:sp>
          <p:nvSpPr>
            <p:cNvPr id="13" name="Isosceles Triangle 12">
              <a:extLst>
                <a:ext uri="{FF2B5EF4-FFF2-40B4-BE49-F238E27FC236}">
                  <a16:creationId xmlns:a16="http://schemas.microsoft.com/office/drawing/2014/main" id="{6BDD2AE2-E8EA-C767-A621-7EC1637EB73C}"/>
                </a:ext>
              </a:extLst>
            </p:cNvPr>
            <p:cNvSpPr/>
            <p:nvPr/>
          </p:nvSpPr>
          <p:spPr>
            <a:xfrm rot="5400000">
              <a:off x="5892170" y="803774"/>
              <a:ext cx="501542" cy="291560"/>
            </a:xfrm>
            <a:prstGeom prst="triangle">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grpSp>
      <p:grpSp>
        <p:nvGrpSpPr>
          <p:cNvPr id="15" name="Group 14">
            <a:extLst>
              <a:ext uri="{FF2B5EF4-FFF2-40B4-BE49-F238E27FC236}">
                <a16:creationId xmlns:a16="http://schemas.microsoft.com/office/drawing/2014/main" id="{B83FC664-CFBA-6BB6-D832-04E7D2E8490D}"/>
              </a:ext>
            </a:extLst>
          </p:cNvPr>
          <p:cNvGrpSpPr/>
          <p:nvPr/>
        </p:nvGrpSpPr>
        <p:grpSpPr>
          <a:xfrm>
            <a:off x="-2608825" y="-5"/>
            <a:ext cx="2921460" cy="6858000"/>
            <a:chOff x="0" y="0"/>
            <a:chExt cx="3194907" cy="6858000"/>
          </a:xfrm>
        </p:grpSpPr>
        <p:sp>
          <p:nvSpPr>
            <p:cNvPr id="2" name="Rectangle 1">
              <a:extLst>
                <a:ext uri="{FF2B5EF4-FFF2-40B4-BE49-F238E27FC236}">
                  <a16:creationId xmlns:a16="http://schemas.microsoft.com/office/drawing/2014/main" id="{91E64C22-E273-0A7F-E6B4-27FF4F866758}"/>
                </a:ext>
              </a:extLst>
            </p:cNvPr>
            <p:cNvSpPr/>
            <p:nvPr/>
          </p:nvSpPr>
          <p:spPr>
            <a:xfrm>
              <a:off x="0" y="0"/>
              <a:ext cx="2910558" cy="685800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chemeClr val="bg1">
                    <a:lumMod val="95000"/>
                  </a:scheme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a:solidFill>
                  <a:prstClr val="white"/>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a:solidFill>
                  <a:prstClr val="white"/>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ea typeface="+mn-ea"/>
                  <a:cs typeface="Arial" panose="020B0604020202020204" pitchFamily="34" charset="0"/>
                </a:rPr>
                <a:t>Clean coding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lumMod val="85000"/>
                      <a:lumOff val="15000"/>
                    </a:schemeClr>
                  </a:solidFill>
                  <a:effectLst/>
                  <a:uLnTx/>
                  <a:uFillTx/>
                  <a:latin typeface="Univers Condensed" panose="020B0506020202050204" pitchFamily="34" charset="0"/>
                  <a:ea typeface="+mn-ea"/>
                  <a:cs typeface="Arial" panose="020B0604020202020204" pitchFamily="34" charset="0"/>
                </a:rPr>
                <a:t>Clean coding refers to the practice of writing code that is easily understandable, readable, and maintainable by other programmers. It emphasizes the use of clear and descriptive variable names, well-structured code layout, proper indentation, and adherence to coding standards and best practices.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lumMod val="85000"/>
                      <a:lumOff val="15000"/>
                    </a:schemeClr>
                  </a:solidFill>
                  <a:effectLst/>
                  <a:uLnTx/>
                  <a:uFillTx/>
                  <a:latin typeface="Univers Condensed" panose="020B0506020202050204" pitchFamily="34" charset="0"/>
                  <a:ea typeface="+mn-ea"/>
                  <a:cs typeface="Arial" panose="020B0604020202020204" pitchFamily="34" charset="0"/>
                </a:rPr>
                <a:t>The importance of clean coding in problem-solving lies in its ability to enhance collaboration and knowledge sharing among developers.</a:t>
              </a:r>
            </a:p>
          </p:txBody>
        </p:sp>
        <p:sp>
          <p:nvSpPr>
            <p:cNvPr id="6" name="TextBox 5">
              <a:extLst>
                <a:ext uri="{FF2B5EF4-FFF2-40B4-BE49-F238E27FC236}">
                  <a16:creationId xmlns:a16="http://schemas.microsoft.com/office/drawing/2014/main" id="{028E2371-D64B-EA72-681E-56EAB27DAB2C}"/>
                </a:ext>
              </a:extLst>
            </p:cNvPr>
            <p:cNvSpPr txBox="1"/>
            <p:nvPr/>
          </p:nvSpPr>
          <p:spPr>
            <a:xfrm>
              <a:off x="806704" y="0"/>
              <a:ext cx="1359668" cy="2400657"/>
            </a:xfrm>
            <a:prstGeom prst="rect">
              <a:avLst/>
            </a:prstGeom>
            <a:noFill/>
          </p:spPr>
          <p:txBody>
            <a:bodyPr wrap="none" rtlCol="0">
              <a:spAutoFit/>
            </a:bodyPr>
            <a:lstStyle/>
            <a:p>
              <a:r>
                <a:rPr lang="en-US" sz="15000" dirty="0">
                  <a:solidFill>
                    <a:schemeClr val="bg1">
                      <a:lumMod val="95000"/>
                    </a:schemeClr>
                  </a:solidFill>
                  <a:latin typeface="Univers Condensed" panose="020B0506020202050204" pitchFamily="34" charset="0"/>
                </a:rPr>
                <a:t>A</a:t>
              </a:r>
            </a:p>
          </p:txBody>
        </p:sp>
        <p:sp>
          <p:nvSpPr>
            <p:cNvPr id="11" name="Isosceles Triangle 10">
              <a:extLst>
                <a:ext uri="{FF2B5EF4-FFF2-40B4-BE49-F238E27FC236}">
                  <a16:creationId xmlns:a16="http://schemas.microsoft.com/office/drawing/2014/main" id="{267E81F8-9FC6-F9A5-B358-733FB513F1C8}"/>
                </a:ext>
              </a:extLst>
            </p:cNvPr>
            <p:cNvSpPr/>
            <p:nvPr/>
          </p:nvSpPr>
          <p:spPr>
            <a:xfrm rot="5400000">
              <a:off x="2798356" y="803774"/>
              <a:ext cx="501542" cy="291560"/>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grpSp>
      <p:sp>
        <p:nvSpPr>
          <p:cNvPr id="19" name="TextBox 18">
            <a:extLst>
              <a:ext uri="{FF2B5EF4-FFF2-40B4-BE49-F238E27FC236}">
                <a16:creationId xmlns:a16="http://schemas.microsoft.com/office/drawing/2014/main" id="{1168EE8A-CF4C-165B-7D2C-3610A148FD78}"/>
              </a:ext>
            </a:extLst>
          </p:cNvPr>
          <p:cNvSpPr txBox="1"/>
          <p:nvPr/>
        </p:nvSpPr>
        <p:spPr>
          <a:xfrm>
            <a:off x="2514600" y="3305175"/>
            <a:ext cx="3095625" cy="1200329"/>
          </a:xfrm>
          <a:prstGeom prst="rect">
            <a:avLst/>
          </a:prstGeom>
          <a:noFill/>
        </p:spPr>
        <p:txBody>
          <a:bodyPr wrap="square" rtlCol="0">
            <a:spAutoFit/>
          </a:bodyPr>
          <a:lstStyle/>
          <a:p>
            <a:r>
              <a:rPr lang="en-US" dirty="0">
                <a:solidFill>
                  <a:schemeClr val="bg1"/>
                </a:solidFill>
                <a:latin typeface="Univers Condensed" panose="020B0506020202050204" pitchFamily="34" charset="0"/>
              </a:rPr>
              <a:t>Ahmad </a:t>
            </a:r>
            <a:r>
              <a:rPr lang="en-US" dirty="0" err="1">
                <a:solidFill>
                  <a:schemeClr val="bg1"/>
                </a:solidFill>
                <a:latin typeface="Univers Condensed" panose="020B0506020202050204" pitchFamily="34" charset="0"/>
              </a:rPr>
              <a:t>Ghalayini</a:t>
            </a:r>
            <a:r>
              <a:rPr lang="en-US" dirty="0">
                <a:solidFill>
                  <a:schemeClr val="bg1"/>
                </a:solidFill>
                <a:latin typeface="Univers Condensed" panose="020B0506020202050204" pitchFamily="34" charset="0"/>
              </a:rPr>
              <a:t> 202301419</a:t>
            </a:r>
          </a:p>
          <a:p>
            <a:r>
              <a:rPr lang="en-US" dirty="0">
                <a:solidFill>
                  <a:schemeClr val="bg1"/>
                </a:solidFill>
                <a:latin typeface="Univers Condensed" panose="020B0506020202050204" pitchFamily="34" charset="0"/>
              </a:rPr>
              <a:t>Ahmad Khalil 202303762</a:t>
            </a:r>
          </a:p>
          <a:p>
            <a:r>
              <a:rPr lang="en-US" dirty="0">
                <a:solidFill>
                  <a:schemeClr val="bg1"/>
                </a:solidFill>
                <a:latin typeface="Univers Condensed" panose="020B0506020202050204" pitchFamily="34" charset="0"/>
              </a:rPr>
              <a:t>Abed Al Rida Nehme 202303149</a:t>
            </a:r>
          </a:p>
          <a:p>
            <a:r>
              <a:rPr lang="en-US" dirty="0">
                <a:solidFill>
                  <a:schemeClr val="bg1"/>
                </a:solidFill>
                <a:latin typeface="Univers Condensed" panose="020B0506020202050204" pitchFamily="34" charset="0"/>
              </a:rPr>
              <a:t>Mahdi Al </a:t>
            </a:r>
            <a:r>
              <a:rPr lang="en-US" dirty="0" err="1">
                <a:solidFill>
                  <a:schemeClr val="bg1"/>
                </a:solidFill>
                <a:latin typeface="Univers Condensed" panose="020B0506020202050204" pitchFamily="34" charset="0"/>
              </a:rPr>
              <a:t>Ajami</a:t>
            </a:r>
            <a:r>
              <a:rPr lang="en-US" dirty="0">
                <a:solidFill>
                  <a:schemeClr val="bg1"/>
                </a:solidFill>
                <a:latin typeface="Univers Condensed" panose="020B0506020202050204" pitchFamily="34" charset="0"/>
              </a:rPr>
              <a:t> 202302965</a:t>
            </a:r>
          </a:p>
        </p:txBody>
      </p:sp>
      <p:sp>
        <p:nvSpPr>
          <p:cNvPr id="20" name="TextBox 19">
            <a:extLst>
              <a:ext uri="{FF2B5EF4-FFF2-40B4-BE49-F238E27FC236}">
                <a16:creationId xmlns:a16="http://schemas.microsoft.com/office/drawing/2014/main" id="{0F1BC287-9A02-B93C-AA68-0144CE7F039C}"/>
              </a:ext>
            </a:extLst>
          </p:cNvPr>
          <p:cNvSpPr txBox="1"/>
          <p:nvPr/>
        </p:nvSpPr>
        <p:spPr>
          <a:xfrm>
            <a:off x="2514600" y="762000"/>
            <a:ext cx="7962900" cy="923330"/>
          </a:xfrm>
          <a:prstGeom prst="rect">
            <a:avLst/>
          </a:prstGeom>
          <a:noFill/>
        </p:spPr>
        <p:txBody>
          <a:bodyPr wrap="square" rtlCol="0">
            <a:spAutoFit/>
          </a:bodyPr>
          <a:lstStyle/>
          <a:p>
            <a:r>
              <a:rPr lang="en-US" sz="3600" dirty="0">
                <a:solidFill>
                  <a:schemeClr val="bg1"/>
                </a:solidFill>
                <a:effectLst>
                  <a:outerShdw blurRad="38100" dist="38100" dir="2700000" algn="tl">
                    <a:srgbClr val="000000">
                      <a:alpha val="43137"/>
                    </a:srgbClr>
                  </a:outerShdw>
                </a:effectLst>
                <a:latin typeface="Univers Condensed" panose="020B0506020202050204" pitchFamily="34" charset="0"/>
              </a:rPr>
              <a:t>Airline Reservation System  (ARS)</a:t>
            </a:r>
          </a:p>
          <a:p>
            <a:endParaRPr lang="en-US" dirty="0"/>
          </a:p>
        </p:txBody>
      </p:sp>
    </p:spTree>
    <p:extLst>
      <p:ext uri="{BB962C8B-B14F-4D97-AF65-F5344CB8AC3E}">
        <p14:creationId xmlns:p14="http://schemas.microsoft.com/office/powerpoint/2010/main" val="3786453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7B2B33A-705F-A93F-5892-88E40C83A175}"/>
              </a:ext>
            </a:extLst>
          </p:cNvPr>
          <p:cNvGrpSpPr/>
          <p:nvPr/>
        </p:nvGrpSpPr>
        <p:grpSpPr>
          <a:xfrm>
            <a:off x="9953" y="-523220"/>
            <a:ext cx="2638425" cy="7381220"/>
            <a:chOff x="0" y="-523220"/>
            <a:chExt cx="3009900" cy="7381220"/>
          </a:xfrm>
        </p:grpSpPr>
        <p:sp>
          <p:nvSpPr>
            <p:cNvPr id="13" name="Rectangle 12">
              <a:extLst>
                <a:ext uri="{FF2B5EF4-FFF2-40B4-BE49-F238E27FC236}">
                  <a16:creationId xmlns:a16="http://schemas.microsoft.com/office/drawing/2014/main" id="{37E5BAE5-8540-C27E-7191-C0C26BBD07E3}"/>
                </a:ext>
              </a:extLst>
            </p:cNvPr>
            <p:cNvSpPr/>
            <p:nvPr/>
          </p:nvSpPr>
          <p:spPr>
            <a:xfrm>
              <a:off x="0" y="0"/>
              <a:ext cx="3009900" cy="6858000"/>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699FFBFE-6390-924A-E4EC-73C3B47C7471}"/>
                </a:ext>
              </a:extLst>
            </p:cNvPr>
            <p:cNvSpPr txBox="1"/>
            <p:nvPr/>
          </p:nvSpPr>
          <p:spPr>
            <a:xfrm>
              <a:off x="488950" y="381000"/>
              <a:ext cx="2032000" cy="523220"/>
            </a:xfrm>
            <a:prstGeom prst="rect">
              <a:avLst/>
            </a:prstGeom>
            <a:noFill/>
          </p:spPr>
          <p:txBody>
            <a:bodyPr wrap="square" rtlCol="0">
              <a:spAutoFit/>
            </a:bodyPr>
            <a:lstStyle/>
            <a:p>
              <a:pPr algn="ctr"/>
              <a:r>
                <a:rPr lang="en-US" sz="2800" dirty="0">
                  <a:solidFill>
                    <a:schemeClr val="bg2"/>
                  </a:solidFill>
                  <a:latin typeface="Univers Condensed" panose="020B0506020202050204" pitchFamily="34" charset="0"/>
                </a:rPr>
                <a:t>Future work</a:t>
              </a:r>
            </a:p>
          </p:txBody>
        </p:sp>
        <p:sp>
          <p:nvSpPr>
            <p:cNvPr id="15" name="Isosceles Triangle 14">
              <a:extLst>
                <a:ext uri="{FF2B5EF4-FFF2-40B4-BE49-F238E27FC236}">
                  <a16:creationId xmlns:a16="http://schemas.microsoft.com/office/drawing/2014/main" id="{A35250D8-CA3C-1469-C3EF-CA5973032831}"/>
                </a:ext>
              </a:extLst>
            </p:cNvPr>
            <p:cNvSpPr/>
            <p:nvPr/>
          </p:nvSpPr>
          <p:spPr>
            <a:xfrm>
              <a:off x="0" y="-523220"/>
              <a:ext cx="3009900" cy="523220"/>
            </a:xfrm>
            <a:prstGeom prst="triangle">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11EDFBB0-6477-95F0-E1D9-F9D8740697EB}"/>
              </a:ext>
            </a:extLst>
          </p:cNvPr>
          <p:cNvGrpSpPr/>
          <p:nvPr/>
        </p:nvGrpSpPr>
        <p:grpSpPr>
          <a:xfrm>
            <a:off x="825500" y="5642460"/>
            <a:ext cx="2383127" cy="523220"/>
            <a:chOff x="825500" y="2108200"/>
            <a:chExt cx="2718657" cy="523220"/>
          </a:xfrm>
        </p:grpSpPr>
        <p:sp>
          <p:nvSpPr>
            <p:cNvPr id="26" name="Rectangle: Rounded Corners 25">
              <a:extLst>
                <a:ext uri="{FF2B5EF4-FFF2-40B4-BE49-F238E27FC236}">
                  <a16:creationId xmlns:a16="http://schemas.microsoft.com/office/drawing/2014/main" id="{9213E19D-6042-05E0-BF10-DF78087B3A9C}"/>
                </a:ext>
              </a:extLst>
            </p:cNvPr>
            <p:cNvSpPr/>
            <p:nvPr/>
          </p:nvSpPr>
          <p:spPr>
            <a:xfrm>
              <a:off x="825500" y="2108200"/>
              <a:ext cx="2279650" cy="523220"/>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Univers Condensed" panose="020B0506020202050204" pitchFamily="34" charset="0"/>
                </a:rPr>
                <a:t>3-implementing more related procedures</a:t>
              </a:r>
            </a:p>
          </p:txBody>
        </p:sp>
        <p:sp>
          <p:nvSpPr>
            <p:cNvPr id="27" name="Isosceles Triangle 26">
              <a:extLst>
                <a:ext uri="{FF2B5EF4-FFF2-40B4-BE49-F238E27FC236}">
                  <a16:creationId xmlns:a16="http://schemas.microsoft.com/office/drawing/2014/main" id="{A872F243-1357-CCE2-9EE3-26C8755FA428}"/>
                </a:ext>
              </a:extLst>
            </p:cNvPr>
            <p:cNvSpPr/>
            <p:nvPr/>
          </p:nvSpPr>
          <p:spPr>
            <a:xfrm rot="5400000">
              <a:off x="3023784" y="2111047"/>
              <a:ext cx="523220" cy="517526"/>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Univers Condensed" panose="020B0506020202050204" pitchFamily="34" charset="0"/>
              </a:endParaRPr>
            </a:p>
          </p:txBody>
        </p:sp>
      </p:grpSp>
      <p:grpSp>
        <p:nvGrpSpPr>
          <p:cNvPr id="30" name="Group 29">
            <a:extLst>
              <a:ext uri="{FF2B5EF4-FFF2-40B4-BE49-F238E27FC236}">
                <a16:creationId xmlns:a16="http://schemas.microsoft.com/office/drawing/2014/main" id="{AAF55102-7B18-B892-8270-7F3BBA2F4D81}"/>
              </a:ext>
            </a:extLst>
          </p:cNvPr>
          <p:cNvGrpSpPr/>
          <p:nvPr/>
        </p:nvGrpSpPr>
        <p:grpSpPr>
          <a:xfrm>
            <a:off x="825500" y="2156692"/>
            <a:ext cx="2383127" cy="523220"/>
            <a:chOff x="825500" y="2108200"/>
            <a:chExt cx="2718657" cy="523220"/>
          </a:xfrm>
        </p:grpSpPr>
        <p:sp>
          <p:nvSpPr>
            <p:cNvPr id="31" name="Rectangle: Rounded Corners 30">
              <a:extLst>
                <a:ext uri="{FF2B5EF4-FFF2-40B4-BE49-F238E27FC236}">
                  <a16:creationId xmlns:a16="http://schemas.microsoft.com/office/drawing/2014/main" id="{6F686CA5-39CF-1776-D5E3-E0AFA7DFA583}"/>
                </a:ext>
              </a:extLst>
            </p:cNvPr>
            <p:cNvSpPr/>
            <p:nvPr/>
          </p:nvSpPr>
          <p:spPr>
            <a:xfrm>
              <a:off x="825500" y="2108200"/>
              <a:ext cx="2279650" cy="523220"/>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Univers Condensed" panose="020B0506020202050204" pitchFamily="34" charset="0"/>
                </a:rPr>
                <a:t>1-expand the list of destinations</a:t>
              </a:r>
            </a:p>
          </p:txBody>
        </p:sp>
        <p:sp>
          <p:nvSpPr>
            <p:cNvPr id="32" name="Isosceles Triangle 31">
              <a:extLst>
                <a:ext uri="{FF2B5EF4-FFF2-40B4-BE49-F238E27FC236}">
                  <a16:creationId xmlns:a16="http://schemas.microsoft.com/office/drawing/2014/main" id="{1BB2EDDD-D7DD-3181-091A-CE4D63C66B12}"/>
                </a:ext>
              </a:extLst>
            </p:cNvPr>
            <p:cNvSpPr/>
            <p:nvPr/>
          </p:nvSpPr>
          <p:spPr>
            <a:xfrm rot="5400000">
              <a:off x="3023784" y="2111047"/>
              <a:ext cx="523220" cy="517526"/>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Univers Condensed" panose="020B0506020202050204" pitchFamily="34" charset="0"/>
              </a:endParaRPr>
            </a:p>
          </p:txBody>
        </p:sp>
      </p:grpSp>
      <p:sp>
        <p:nvSpPr>
          <p:cNvPr id="6" name="TextBox 5">
            <a:extLst>
              <a:ext uri="{FF2B5EF4-FFF2-40B4-BE49-F238E27FC236}">
                <a16:creationId xmlns:a16="http://schemas.microsoft.com/office/drawing/2014/main" id="{0F289198-1C35-3F3E-A994-E6FE239AAAD4}"/>
              </a:ext>
            </a:extLst>
          </p:cNvPr>
          <p:cNvSpPr txBox="1"/>
          <p:nvPr/>
        </p:nvSpPr>
        <p:spPr>
          <a:xfrm>
            <a:off x="5905501" y="-3039183"/>
            <a:ext cx="36576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Univers Condensed" panose="020B0506020202050204" pitchFamily="34" charset="0"/>
              </a:rPr>
              <a:t>For sure we can expand the scope of the destinations by simulating the real-life available choices.</a:t>
            </a:r>
          </a:p>
          <a:p>
            <a:pPr marL="285750" indent="-285750">
              <a:buFont typeface="Arial" panose="020B0604020202020204" pitchFamily="34" charset="0"/>
              <a:buChar char="•"/>
            </a:pPr>
            <a:r>
              <a:rPr lang="en-US" dirty="0">
                <a:solidFill>
                  <a:schemeClr val="bg1"/>
                </a:solidFill>
                <a:latin typeface="Univers Condensed" panose="020B0506020202050204" pitchFamily="34" charset="0"/>
              </a:rPr>
              <a:t>In this program we tried to shrink the area of operation of this program with the top 10 destinations worldwide.</a:t>
            </a:r>
          </a:p>
        </p:txBody>
      </p:sp>
      <p:grpSp>
        <p:nvGrpSpPr>
          <p:cNvPr id="7" name="Group 6">
            <a:extLst>
              <a:ext uri="{FF2B5EF4-FFF2-40B4-BE49-F238E27FC236}">
                <a16:creationId xmlns:a16="http://schemas.microsoft.com/office/drawing/2014/main" id="{F4F8FB08-A91B-FDEE-771F-BB39C7539ABF}"/>
              </a:ext>
            </a:extLst>
          </p:cNvPr>
          <p:cNvGrpSpPr/>
          <p:nvPr/>
        </p:nvGrpSpPr>
        <p:grpSpPr>
          <a:xfrm>
            <a:off x="849973" y="3718729"/>
            <a:ext cx="3489325" cy="707885"/>
            <a:chOff x="825500" y="2108200"/>
            <a:chExt cx="2718657" cy="523220"/>
          </a:xfrm>
          <a:solidFill>
            <a:schemeClr val="bg1">
              <a:lumMod val="85000"/>
            </a:schemeClr>
          </a:solidFill>
        </p:grpSpPr>
        <p:sp>
          <p:nvSpPr>
            <p:cNvPr id="8" name="Rectangle: Rounded Corners 7">
              <a:extLst>
                <a:ext uri="{FF2B5EF4-FFF2-40B4-BE49-F238E27FC236}">
                  <a16:creationId xmlns:a16="http://schemas.microsoft.com/office/drawing/2014/main" id="{8C9EAD66-17A3-C538-1421-5EFA768CA463}"/>
                </a:ext>
              </a:extLst>
            </p:cNvPr>
            <p:cNvSpPr/>
            <p:nvPr/>
          </p:nvSpPr>
          <p:spPr>
            <a:xfrm>
              <a:off x="825500" y="2108200"/>
              <a:ext cx="2279650" cy="52322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Univers Condensed" panose="020B0506020202050204" pitchFamily="34" charset="0"/>
                </a:rPr>
                <a:t>2-applying more filters</a:t>
              </a:r>
            </a:p>
          </p:txBody>
        </p:sp>
        <p:sp>
          <p:nvSpPr>
            <p:cNvPr id="9" name="Isosceles Triangle 8">
              <a:extLst>
                <a:ext uri="{FF2B5EF4-FFF2-40B4-BE49-F238E27FC236}">
                  <a16:creationId xmlns:a16="http://schemas.microsoft.com/office/drawing/2014/main" id="{408FEE82-6293-EA3D-9B66-78C720FE50D0}"/>
                </a:ext>
              </a:extLst>
            </p:cNvPr>
            <p:cNvSpPr/>
            <p:nvPr/>
          </p:nvSpPr>
          <p:spPr>
            <a:xfrm rot="5400000">
              <a:off x="3023784" y="2111047"/>
              <a:ext cx="523220" cy="517526"/>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Univers Condensed" panose="020B0506020202050204" pitchFamily="34" charset="0"/>
              </a:endParaRPr>
            </a:p>
          </p:txBody>
        </p:sp>
      </p:grpSp>
      <p:sp>
        <p:nvSpPr>
          <p:cNvPr id="10" name="TextBox 9">
            <a:extLst>
              <a:ext uri="{FF2B5EF4-FFF2-40B4-BE49-F238E27FC236}">
                <a16:creationId xmlns:a16="http://schemas.microsoft.com/office/drawing/2014/main" id="{17DB8DFA-7624-9717-DF96-CCB4FA4BFF96}"/>
              </a:ext>
            </a:extLst>
          </p:cNvPr>
          <p:cNvSpPr txBox="1"/>
          <p:nvPr/>
        </p:nvSpPr>
        <p:spPr>
          <a:xfrm>
            <a:off x="5810250" y="2276475"/>
            <a:ext cx="3362456" cy="286232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Univers Condensed" panose="020B0506020202050204" pitchFamily="34" charset="0"/>
              </a:rPr>
              <a:t>Some airlines offer even further filters on the flights and the flight preparation to include all the changes that the clients wants to make </a:t>
            </a:r>
          </a:p>
          <a:p>
            <a:pPr marL="285750" indent="-285750">
              <a:buFont typeface="Arial" panose="020B0604020202020204" pitchFamily="34" charset="0"/>
              <a:buChar char="•"/>
            </a:pPr>
            <a:r>
              <a:rPr lang="en-US" dirty="0">
                <a:solidFill>
                  <a:schemeClr val="bg1"/>
                </a:solidFill>
                <a:latin typeface="Univers Condensed" panose="020B0506020202050204" pitchFamily="34" charset="0"/>
              </a:rPr>
              <a:t>We can also apply these new filters depending on the airline company because the filters may differentiate between a company and another</a:t>
            </a:r>
            <a:endParaRPr lang="en-US" dirty="0">
              <a:latin typeface="Univers Condensed" panose="020B0506020202050204" pitchFamily="34" charset="0"/>
            </a:endParaRPr>
          </a:p>
        </p:txBody>
      </p:sp>
      <p:sp>
        <p:nvSpPr>
          <p:cNvPr id="23" name="TextBox 22">
            <a:extLst>
              <a:ext uri="{FF2B5EF4-FFF2-40B4-BE49-F238E27FC236}">
                <a16:creationId xmlns:a16="http://schemas.microsoft.com/office/drawing/2014/main" id="{2E51ABED-E2ED-0A90-CEDF-F9E1EB6A2E54}"/>
              </a:ext>
            </a:extLst>
          </p:cNvPr>
          <p:cNvSpPr txBox="1"/>
          <p:nvPr/>
        </p:nvSpPr>
        <p:spPr>
          <a:xfrm>
            <a:off x="12951278" y="2276475"/>
            <a:ext cx="3623550" cy="4247317"/>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chemeClr val="bg1"/>
                </a:solidFill>
                <a:effectLst/>
                <a:latin typeface="Univers Condensed" panose="020B0506020202050204" pitchFamily="34" charset="0"/>
              </a:rPr>
              <a:t>Safety Briefing:</a:t>
            </a:r>
            <a:r>
              <a:rPr lang="en-US" b="0" i="0" dirty="0">
                <a:solidFill>
                  <a:schemeClr val="bg1"/>
                </a:solidFill>
                <a:effectLst/>
                <a:latin typeface="Univers Condensed" panose="020B0506020202050204" pitchFamily="34" charset="0"/>
              </a:rPr>
              <a:t> </a:t>
            </a:r>
            <a:r>
              <a:rPr lang="en-US" b="0" i="0" dirty="0">
                <a:solidFill>
                  <a:srgbClr val="D1D5DB"/>
                </a:solidFill>
                <a:effectLst/>
                <a:latin typeface="Univers Condensed" panose="020B0506020202050204" pitchFamily="34" charset="0"/>
              </a:rPr>
              <a:t>Before the flight takes off, the cabin crew will provide a safety briefing, demonstrating the use of safety equipment and giving instructions for emergencies.</a:t>
            </a:r>
          </a:p>
          <a:p>
            <a:pPr marL="285750" indent="-285750">
              <a:buFont typeface="Arial" panose="020B0604020202020204" pitchFamily="34" charset="0"/>
              <a:buChar char="•"/>
            </a:pPr>
            <a:r>
              <a:rPr lang="en-US" b="1" i="0" dirty="0">
                <a:solidFill>
                  <a:schemeClr val="bg1"/>
                </a:solidFill>
                <a:effectLst/>
                <a:latin typeface="Univers Condensed" panose="020B0506020202050204" pitchFamily="34" charset="0"/>
              </a:rPr>
              <a:t>Security Check:</a:t>
            </a:r>
            <a:r>
              <a:rPr lang="en-US" b="0" i="0" dirty="0">
                <a:solidFill>
                  <a:schemeClr val="bg1"/>
                </a:solidFill>
                <a:effectLst/>
                <a:latin typeface="Univers Condensed" panose="020B0506020202050204" pitchFamily="34" charset="0"/>
              </a:rPr>
              <a:t> </a:t>
            </a:r>
            <a:r>
              <a:rPr lang="en-US" b="0" i="0" dirty="0">
                <a:solidFill>
                  <a:srgbClr val="D1D5DB"/>
                </a:solidFill>
                <a:effectLst/>
                <a:latin typeface="Univers Condensed" panose="020B0506020202050204" pitchFamily="34" charset="0"/>
              </a:rPr>
              <a:t>After receiving your boarding pass, you'll go through the security checkpoint. Here, you'll need to present your ID and boarding pass and pass through security scanners. Laptops, liquids, and certain items may need to be removed from your carry-on for screening.</a:t>
            </a:r>
            <a:endParaRPr lang="en-US" dirty="0">
              <a:latin typeface="Univers Condensed" panose="020B0506020202050204" pitchFamily="34" charset="0"/>
            </a:endParaRPr>
          </a:p>
        </p:txBody>
      </p:sp>
    </p:spTree>
    <p:extLst>
      <p:ext uri="{BB962C8B-B14F-4D97-AF65-F5344CB8AC3E}">
        <p14:creationId xmlns:p14="http://schemas.microsoft.com/office/powerpoint/2010/main" val="17543943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7B2B33A-705F-A93F-5892-88E40C83A175}"/>
              </a:ext>
            </a:extLst>
          </p:cNvPr>
          <p:cNvGrpSpPr/>
          <p:nvPr/>
        </p:nvGrpSpPr>
        <p:grpSpPr>
          <a:xfrm>
            <a:off x="9953" y="-523220"/>
            <a:ext cx="2638425" cy="7381220"/>
            <a:chOff x="0" y="-523220"/>
            <a:chExt cx="3009900" cy="7381220"/>
          </a:xfrm>
        </p:grpSpPr>
        <p:sp>
          <p:nvSpPr>
            <p:cNvPr id="13" name="Rectangle 12">
              <a:extLst>
                <a:ext uri="{FF2B5EF4-FFF2-40B4-BE49-F238E27FC236}">
                  <a16:creationId xmlns:a16="http://schemas.microsoft.com/office/drawing/2014/main" id="{37E5BAE5-8540-C27E-7191-C0C26BBD07E3}"/>
                </a:ext>
              </a:extLst>
            </p:cNvPr>
            <p:cNvSpPr/>
            <p:nvPr/>
          </p:nvSpPr>
          <p:spPr>
            <a:xfrm>
              <a:off x="0" y="0"/>
              <a:ext cx="3009900" cy="6858000"/>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699FFBFE-6390-924A-E4EC-73C3B47C7471}"/>
                </a:ext>
              </a:extLst>
            </p:cNvPr>
            <p:cNvSpPr txBox="1"/>
            <p:nvPr/>
          </p:nvSpPr>
          <p:spPr>
            <a:xfrm>
              <a:off x="488950" y="381000"/>
              <a:ext cx="2032000" cy="523220"/>
            </a:xfrm>
            <a:prstGeom prst="rect">
              <a:avLst/>
            </a:prstGeom>
            <a:noFill/>
          </p:spPr>
          <p:txBody>
            <a:bodyPr wrap="square" rtlCol="0">
              <a:spAutoFit/>
            </a:bodyPr>
            <a:lstStyle/>
            <a:p>
              <a:pPr algn="ctr"/>
              <a:r>
                <a:rPr lang="en-US" sz="2800" dirty="0">
                  <a:solidFill>
                    <a:schemeClr val="bg2"/>
                  </a:solidFill>
                  <a:latin typeface="Univers Condensed" panose="020B0506020202050204" pitchFamily="34" charset="0"/>
                </a:rPr>
                <a:t>Future work</a:t>
              </a:r>
            </a:p>
          </p:txBody>
        </p:sp>
        <p:sp>
          <p:nvSpPr>
            <p:cNvPr id="15" name="Isosceles Triangle 14">
              <a:extLst>
                <a:ext uri="{FF2B5EF4-FFF2-40B4-BE49-F238E27FC236}">
                  <a16:creationId xmlns:a16="http://schemas.microsoft.com/office/drawing/2014/main" id="{A35250D8-CA3C-1469-C3EF-CA5973032831}"/>
                </a:ext>
              </a:extLst>
            </p:cNvPr>
            <p:cNvSpPr/>
            <p:nvPr/>
          </p:nvSpPr>
          <p:spPr>
            <a:xfrm>
              <a:off x="0" y="-523220"/>
              <a:ext cx="3009900" cy="523220"/>
            </a:xfrm>
            <a:prstGeom prst="triangle">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11EDFBB0-6477-95F0-E1D9-F9D8740697EB}"/>
              </a:ext>
            </a:extLst>
          </p:cNvPr>
          <p:cNvGrpSpPr/>
          <p:nvPr/>
        </p:nvGrpSpPr>
        <p:grpSpPr>
          <a:xfrm>
            <a:off x="825500" y="5642460"/>
            <a:ext cx="2383127" cy="523220"/>
            <a:chOff x="825500" y="2108200"/>
            <a:chExt cx="2718657" cy="523220"/>
          </a:xfrm>
        </p:grpSpPr>
        <p:sp>
          <p:nvSpPr>
            <p:cNvPr id="26" name="Rectangle: Rounded Corners 25">
              <a:extLst>
                <a:ext uri="{FF2B5EF4-FFF2-40B4-BE49-F238E27FC236}">
                  <a16:creationId xmlns:a16="http://schemas.microsoft.com/office/drawing/2014/main" id="{9213E19D-6042-05E0-BF10-DF78087B3A9C}"/>
                </a:ext>
              </a:extLst>
            </p:cNvPr>
            <p:cNvSpPr/>
            <p:nvPr/>
          </p:nvSpPr>
          <p:spPr>
            <a:xfrm>
              <a:off x="825500" y="2108200"/>
              <a:ext cx="2279650" cy="523220"/>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Univers Condensed" panose="020B0506020202050204" pitchFamily="34" charset="0"/>
                </a:rPr>
                <a:t>3-implementing more related procedures</a:t>
              </a:r>
            </a:p>
          </p:txBody>
        </p:sp>
        <p:sp>
          <p:nvSpPr>
            <p:cNvPr id="27" name="Isosceles Triangle 26">
              <a:extLst>
                <a:ext uri="{FF2B5EF4-FFF2-40B4-BE49-F238E27FC236}">
                  <a16:creationId xmlns:a16="http://schemas.microsoft.com/office/drawing/2014/main" id="{A872F243-1357-CCE2-9EE3-26C8755FA428}"/>
                </a:ext>
              </a:extLst>
            </p:cNvPr>
            <p:cNvSpPr/>
            <p:nvPr/>
          </p:nvSpPr>
          <p:spPr>
            <a:xfrm rot="5400000">
              <a:off x="3023784" y="2111047"/>
              <a:ext cx="523220" cy="517526"/>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Univers Condensed" panose="020B0506020202050204" pitchFamily="34" charset="0"/>
              </a:endParaRPr>
            </a:p>
          </p:txBody>
        </p:sp>
      </p:grpSp>
      <p:grpSp>
        <p:nvGrpSpPr>
          <p:cNvPr id="30" name="Group 29">
            <a:extLst>
              <a:ext uri="{FF2B5EF4-FFF2-40B4-BE49-F238E27FC236}">
                <a16:creationId xmlns:a16="http://schemas.microsoft.com/office/drawing/2014/main" id="{AAF55102-7B18-B892-8270-7F3BBA2F4D81}"/>
              </a:ext>
            </a:extLst>
          </p:cNvPr>
          <p:cNvGrpSpPr/>
          <p:nvPr/>
        </p:nvGrpSpPr>
        <p:grpSpPr>
          <a:xfrm>
            <a:off x="825500" y="3875330"/>
            <a:ext cx="2383127" cy="523220"/>
            <a:chOff x="825500" y="2108200"/>
            <a:chExt cx="2718657" cy="523220"/>
          </a:xfrm>
        </p:grpSpPr>
        <p:sp>
          <p:nvSpPr>
            <p:cNvPr id="31" name="Rectangle: Rounded Corners 30">
              <a:extLst>
                <a:ext uri="{FF2B5EF4-FFF2-40B4-BE49-F238E27FC236}">
                  <a16:creationId xmlns:a16="http://schemas.microsoft.com/office/drawing/2014/main" id="{6F686CA5-39CF-1776-D5E3-E0AFA7DFA583}"/>
                </a:ext>
              </a:extLst>
            </p:cNvPr>
            <p:cNvSpPr/>
            <p:nvPr/>
          </p:nvSpPr>
          <p:spPr>
            <a:xfrm>
              <a:off x="825500" y="2108200"/>
              <a:ext cx="2279650" cy="523220"/>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Univers Condensed" panose="020B0506020202050204" pitchFamily="34" charset="0"/>
                </a:rPr>
                <a:t>2-applying more filters</a:t>
              </a:r>
            </a:p>
          </p:txBody>
        </p:sp>
        <p:sp>
          <p:nvSpPr>
            <p:cNvPr id="32" name="Isosceles Triangle 31">
              <a:extLst>
                <a:ext uri="{FF2B5EF4-FFF2-40B4-BE49-F238E27FC236}">
                  <a16:creationId xmlns:a16="http://schemas.microsoft.com/office/drawing/2014/main" id="{1BB2EDDD-D7DD-3181-091A-CE4D63C66B12}"/>
                </a:ext>
              </a:extLst>
            </p:cNvPr>
            <p:cNvSpPr/>
            <p:nvPr/>
          </p:nvSpPr>
          <p:spPr>
            <a:xfrm rot="5400000">
              <a:off x="3023784" y="2111047"/>
              <a:ext cx="523220" cy="517526"/>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Univers Condensed" panose="020B0506020202050204" pitchFamily="34" charset="0"/>
              </a:endParaRPr>
            </a:p>
          </p:txBody>
        </p:sp>
      </p:grpSp>
      <p:grpSp>
        <p:nvGrpSpPr>
          <p:cNvPr id="7" name="Group 6">
            <a:extLst>
              <a:ext uri="{FF2B5EF4-FFF2-40B4-BE49-F238E27FC236}">
                <a16:creationId xmlns:a16="http://schemas.microsoft.com/office/drawing/2014/main" id="{30F38F23-9AA2-041D-2382-D57331F08B8A}"/>
              </a:ext>
            </a:extLst>
          </p:cNvPr>
          <p:cNvGrpSpPr/>
          <p:nvPr/>
        </p:nvGrpSpPr>
        <p:grpSpPr>
          <a:xfrm>
            <a:off x="779462" y="5550127"/>
            <a:ext cx="3489325" cy="707885"/>
            <a:chOff x="825500" y="2108200"/>
            <a:chExt cx="2718657" cy="523220"/>
          </a:xfrm>
          <a:solidFill>
            <a:schemeClr val="bg1">
              <a:lumMod val="85000"/>
            </a:schemeClr>
          </a:solidFill>
        </p:grpSpPr>
        <p:sp>
          <p:nvSpPr>
            <p:cNvPr id="8" name="Rectangle: Rounded Corners 7">
              <a:extLst>
                <a:ext uri="{FF2B5EF4-FFF2-40B4-BE49-F238E27FC236}">
                  <a16:creationId xmlns:a16="http://schemas.microsoft.com/office/drawing/2014/main" id="{4B90FD45-49CC-2AEE-3FA9-BDA00A78411A}"/>
                </a:ext>
              </a:extLst>
            </p:cNvPr>
            <p:cNvSpPr/>
            <p:nvPr/>
          </p:nvSpPr>
          <p:spPr>
            <a:xfrm>
              <a:off x="825500" y="2108200"/>
              <a:ext cx="2279650" cy="52322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Univers Condensed" panose="020B0506020202050204" pitchFamily="34" charset="0"/>
                </a:rPr>
                <a:t>3-implementing more related procedures</a:t>
              </a:r>
            </a:p>
          </p:txBody>
        </p:sp>
        <p:sp>
          <p:nvSpPr>
            <p:cNvPr id="9" name="Isosceles Triangle 8">
              <a:extLst>
                <a:ext uri="{FF2B5EF4-FFF2-40B4-BE49-F238E27FC236}">
                  <a16:creationId xmlns:a16="http://schemas.microsoft.com/office/drawing/2014/main" id="{164E11DA-067A-44D8-444D-530AA2F5FA85}"/>
                </a:ext>
              </a:extLst>
            </p:cNvPr>
            <p:cNvSpPr/>
            <p:nvPr/>
          </p:nvSpPr>
          <p:spPr>
            <a:xfrm rot="5400000">
              <a:off x="3023784" y="2111047"/>
              <a:ext cx="523220" cy="517526"/>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Univers Condensed" panose="020B0506020202050204" pitchFamily="34" charset="0"/>
              </a:endParaRPr>
            </a:p>
          </p:txBody>
        </p:sp>
      </p:grpSp>
      <p:grpSp>
        <p:nvGrpSpPr>
          <p:cNvPr id="10" name="Group 9">
            <a:extLst>
              <a:ext uri="{FF2B5EF4-FFF2-40B4-BE49-F238E27FC236}">
                <a16:creationId xmlns:a16="http://schemas.microsoft.com/office/drawing/2014/main" id="{FF7D7474-1C6F-C7A5-0CFA-2782BB00AF9C}"/>
              </a:ext>
            </a:extLst>
          </p:cNvPr>
          <p:cNvGrpSpPr/>
          <p:nvPr/>
        </p:nvGrpSpPr>
        <p:grpSpPr>
          <a:xfrm>
            <a:off x="828727" y="2128165"/>
            <a:ext cx="2383127" cy="523220"/>
            <a:chOff x="825500" y="2108200"/>
            <a:chExt cx="2718657" cy="523220"/>
          </a:xfrm>
        </p:grpSpPr>
        <p:sp>
          <p:nvSpPr>
            <p:cNvPr id="22" name="Rectangle: Rounded Corners 21">
              <a:extLst>
                <a:ext uri="{FF2B5EF4-FFF2-40B4-BE49-F238E27FC236}">
                  <a16:creationId xmlns:a16="http://schemas.microsoft.com/office/drawing/2014/main" id="{3C55D98D-F02B-0F1A-F330-E4D0E7E094FF}"/>
                </a:ext>
              </a:extLst>
            </p:cNvPr>
            <p:cNvSpPr/>
            <p:nvPr/>
          </p:nvSpPr>
          <p:spPr>
            <a:xfrm>
              <a:off x="825500" y="2108200"/>
              <a:ext cx="2279650" cy="523220"/>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Univers Condensed" panose="020B0506020202050204" pitchFamily="34" charset="0"/>
                </a:rPr>
                <a:t>1-expand the list of destinations</a:t>
              </a:r>
            </a:p>
          </p:txBody>
        </p:sp>
        <p:sp>
          <p:nvSpPr>
            <p:cNvPr id="23" name="Isosceles Triangle 22">
              <a:extLst>
                <a:ext uri="{FF2B5EF4-FFF2-40B4-BE49-F238E27FC236}">
                  <a16:creationId xmlns:a16="http://schemas.microsoft.com/office/drawing/2014/main" id="{7733463C-2A72-2FB3-E5EA-6AAD12923F36}"/>
                </a:ext>
              </a:extLst>
            </p:cNvPr>
            <p:cNvSpPr/>
            <p:nvPr/>
          </p:nvSpPr>
          <p:spPr>
            <a:xfrm rot="5400000">
              <a:off x="3023784" y="2111047"/>
              <a:ext cx="523220" cy="517526"/>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Univers Condensed" panose="020B0506020202050204" pitchFamily="34" charset="0"/>
              </a:endParaRPr>
            </a:p>
          </p:txBody>
        </p:sp>
      </p:grpSp>
      <p:sp>
        <p:nvSpPr>
          <p:cNvPr id="24" name="TextBox 23">
            <a:extLst>
              <a:ext uri="{FF2B5EF4-FFF2-40B4-BE49-F238E27FC236}">
                <a16:creationId xmlns:a16="http://schemas.microsoft.com/office/drawing/2014/main" id="{946B805D-F581-A98C-5F23-FF8AFE632BE1}"/>
              </a:ext>
            </a:extLst>
          </p:cNvPr>
          <p:cNvSpPr txBox="1"/>
          <p:nvPr/>
        </p:nvSpPr>
        <p:spPr>
          <a:xfrm>
            <a:off x="5810250" y="2276475"/>
            <a:ext cx="3623550" cy="4247317"/>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chemeClr val="bg1"/>
                </a:solidFill>
                <a:effectLst/>
                <a:latin typeface="Univers Condensed" panose="020B0506020202050204" pitchFamily="34" charset="0"/>
              </a:rPr>
              <a:t>Safety Briefing:</a:t>
            </a:r>
            <a:r>
              <a:rPr lang="en-US" b="0" i="0" dirty="0">
                <a:solidFill>
                  <a:schemeClr val="bg1"/>
                </a:solidFill>
                <a:effectLst/>
                <a:latin typeface="Univers Condensed" panose="020B0506020202050204" pitchFamily="34" charset="0"/>
              </a:rPr>
              <a:t> </a:t>
            </a:r>
            <a:r>
              <a:rPr lang="en-US" b="0" i="0" dirty="0">
                <a:solidFill>
                  <a:srgbClr val="D1D5DB"/>
                </a:solidFill>
                <a:effectLst/>
                <a:latin typeface="Univers Condensed" panose="020B0506020202050204" pitchFamily="34" charset="0"/>
              </a:rPr>
              <a:t>Before the flight takes off, the cabin crew will provide a safety briefing, demonstrating the use of safety equipment and giving instructions for emergencies.</a:t>
            </a:r>
          </a:p>
          <a:p>
            <a:pPr marL="285750" indent="-285750">
              <a:buFont typeface="Arial" panose="020B0604020202020204" pitchFamily="34" charset="0"/>
              <a:buChar char="•"/>
            </a:pPr>
            <a:r>
              <a:rPr lang="en-US" b="1" i="0" dirty="0">
                <a:solidFill>
                  <a:schemeClr val="bg1"/>
                </a:solidFill>
                <a:effectLst/>
                <a:latin typeface="Univers Condensed" panose="020B0506020202050204" pitchFamily="34" charset="0"/>
              </a:rPr>
              <a:t>Security Check:</a:t>
            </a:r>
            <a:r>
              <a:rPr lang="en-US" b="0" i="0" dirty="0">
                <a:solidFill>
                  <a:schemeClr val="bg1"/>
                </a:solidFill>
                <a:effectLst/>
                <a:latin typeface="Univers Condensed" panose="020B0506020202050204" pitchFamily="34" charset="0"/>
              </a:rPr>
              <a:t> </a:t>
            </a:r>
            <a:r>
              <a:rPr lang="en-US" b="0" i="0" dirty="0">
                <a:solidFill>
                  <a:srgbClr val="D1D5DB"/>
                </a:solidFill>
                <a:effectLst/>
                <a:latin typeface="Univers Condensed" panose="020B0506020202050204" pitchFamily="34" charset="0"/>
              </a:rPr>
              <a:t>After receiving your boarding pass, you'll go through the security checkpoint. Here, you'll need to present your ID and boarding pass and pass through security scanners. Laptops, liquids, and certain items may need to be removed from your carry-on for screening.</a:t>
            </a:r>
            <a:endParaRPr lang="en-US" dirty="0">
              <a:latin typeface="Univers Condensed" panose="020B0506020202050204" pitchFamily="34" charset="0"/>
            </a:endParaRPr>
          </a:p>
        </p:txBody>
      </p:sp>
      <p:sp>
        <p:nvSpPr>
          <p:cNvPr id="28" name="TextBox 27">
            <a:extLst>
              <a:ext uri="{FF2B5EF4-FFF2-40B4-BE49-F238E27FC236}">
                <a16:creationId xmlns:a16="http://schemas.microsoft.com/office/drawing/2014/main" id="{C3D4929C-7693-E154-E96D-E2FEAB8275B6}"/>
              </a:ext>
            </a:extLst>
          </p:cNvPr>
          <p:cNvSpPr txBox="1"/>
          <p:nvPr/>
        </p:nvSpPr>
        <p:spPr>
          <a:xfrm>
            <a:off x="5810250" y="-3484154"/>
            <a:ext cx="3362456" cy="286232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Univers Condensed" panose="020B0506020202050204" pitchFamily="34" charset="0"/>
              </a:rPr>
              <a:t>Some airlines offer even further filters on the flights and the flight preparation to include all the changes that the clients wants to make </a:t>
            </a:r>
          </a:p>
          <a:p>
            <a:pPr marL="285750" indent="-285750">
              <a:buFont typeface="Arial" panose="020B0604020202020204" pitchFamily="34" charset="0"/>
              <a:buChar char="•"/>
            </a:pPr>
            <a:r>
              <a:rPr lang="en-US" dirty="0">
                <a:solidFill>
                  <a:schemeClr val="bg1"/>
                </a:solidFill>
                <a:latin typeface="Univers Condensed" panose="020B0506020202050204" pitchFamily="34" charset="0"/>
              </a:rPr>
              <a:t>We can also apply these new filters depending on the airline company because the filters may differentiate between a company and another</a:t>
            </a:r>
            <a:endParaRPr lang="en-US" dirty="0">
              <a:latin typeface="Univers Condensed" panose="020B0506020202050204" pitchFamily="34" charset="0"/>
            </a:endParaRPr>
          </a:p>
        </p:txBody>
      </p:sp>
    </p:spTree>
    <p:extLst>
      <p:ext uri="{BB962C8B-B14F-4D97-AF65-F5344CB8AC3E}">
        <p14:creationId xmlns:p14="http://schemas.microsoft.com/office/powerpoint/2010/main" val="9284217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9BF938-9701-4A72-7E0F-64E37A9C987A}"/>
              </a:ext>
            </a:extLst>
          </p:cNvPr>
          <p:cNvSpPr txBox="1"/>
          <p:nvPr/>
        </p:nvSpPr>
        <p:spPr>
          <a:xfrm>
            <a:off x="2524125" y="-1365703"/>
            <a:ext cx="7143750" cy="707886"/>
          </a:xfrm>
          <a:prstGeom prst="rect">
            <a:avLst/>
          </a:prstGeom>
          <a:noFill/>
        </p:spPr>
        <p:txBody>
          <a:bodyPr wrap="square" rtlCol="0">
            <a:spAutoFit/>
          </a:bodyPr>
          <a:lstStyle/>
          <a:p>
            <a:r>
              <a:rPr lang="en-US" sz="4000" b="1" dirty="0">
                <a:solidFill>
                  <a:schemeClr val="bg1"/>
                </a:solidFill>
                <a:latin typeface="Univers Condensed" panose="020B0506020202050204" pitchFamily="34" charset="0"/>
              </a:rPr>
              <a:t>Program usage</a:t>
            </a:r>
          </a:p>
        </p:txBody>
      </p:sp>
      <p:grpSp>
        <p:nvGrpSpPr>
          <p:cNvPr id="4" name="Group 3">
            <a:extLst>
              <a:ext uri="{FF2B5EF4-FFF2-40B4-BE49-F238E27FC236}">
                <a16:creationId xmlns:a16="http://schemas.microsoft.com/office/drawing/2014/main" id="{B24015FD-F915-45D9-CBDB-020B24C7CF1C}"/>
              </a:ext>
            </a:extLst>
          </p:cNvPr>
          <p:cNvGrpSpPr/>
          <p:nvPr/>
        </p:nvGrpSpPr>
        <p:grpSpPr>
          <a:xfrm>
            <a:off x="-11586460" y="3811189"/>
            <a:ext cx="5129213" cy="2092881"/>
            <a:chOff x="1062038" y="3819525"/>
            <a:chExt cx="5129213" cy="2092881"/>
          </a:xfrm>
        </p:grpSpPr>
        <p:sp>
          <p:nvSpPr>
            <p:cNvPr id="3" name="TextBox 2">
              <a:extLst>
                <a:ext uri="{FF2B5EF4-FFF2-40B4-BE49-F238E27FC236}">
                  <a16:creationId xmlns:a16="http://schemas.microsoft.com/office/drawing/2014/main" id="{8F873512-4A7D-E3E0-C1C2-69CB37333955}"/>
                </a:ext>
              </a:extLst>
            </p:cNvPr>
            <p:cNvSpPr txBox="1"/>
            <p:nvPr/>
          </p:nvSpPr>
          <p:spPr>
            <a:xfrm>
              <a:off x="1062038" y="3819525"/>
              <a:ext cx="2490788" cy="1723549"/>
            </a:xfrm>
            <a:prstGeom prst="rect">
              <a:avLst/>
            </a:prstGeom>
            <a:noFill/>
          </p:spPr>
          <p:txBody>
            <a:bodyPr wrap="square" rtlCol="0">
              <a:spAutoFit/>
            </a:bodyPr>
            <a:lstStyle/>
            <a:p>
              <a:r>
                <a:rPr lang="en-US" sz="2800" b="1" dirty="0">
                  <a:solidFill>
                    <a:schemeClr val="bg1"/>
                  </a:solidFill>
                </a:rPr>
                <a:t>01</a:t>
              </a:r>
            </a:p>
            <a:p>
              <a:endParaRPr lang="en-US" dirty="0">
                <a:solidFill>
                  <a:schemeClr val="bg1"/>
                </a:solidFill>
              </a:endParaRPr>
            </a:p>
            <a:p>
              <a:r>
                <a:rPr lang="en-US" sz="1200" dirty="0">
                  <a:solidFill>
                    <a:schemeClr val="bg1"/>
                  </a:solidFill>
                  <a:latin typeface="Aptos Display" panose="020B0004020202020204" pitchFamily="34" charset="0"/>
                </a:rPr>
                <a:t>The first part of this program is the user choosing what is his goal from surfing through this program, he will choose either to filter his result or not. </a:t>
              </a:r>
            </a:p>
          </p:txBody>
        </p:sp>
        <p:sp>
          <p:nvSpPr>
            <p:cNvPr id="12" name="TextBox 11">
              <a:extLst>
                <a:ext uri="{FF2B5EF4-FFF2-40B4-BE49-F238E27FC236}">
                  <a16:creationId xmlns:a16="http://schemas.microsoft.com/office/drawing/2014/main" id="{E9FEC64B-4A97-492B-1BA4-222C069ADA67}"/>
                </a:ext>
              </a:extLst>
            </p:cNvPr>
            <p:cNvSpPr txBox="1"/>
            <p:nvPr/>
          </p:nvSpPr>
          <p:spPr>
            <a:xfrm>
              <a:off x="3700462" y="3819525"/>
              <a:ext cx="2490789" cy="2092881"/>
            </a:xfrm>
            <a:prstGeom prst="rect">
              <a:avLst/>
            </a:prstGeom>
            <a:noFill/>
          </p:spPr>
          <p:txBody>
            <a:bodyPr wrap="square" rtlCol="0">
              <a:spAutoFit/>
            </a:bodyPr>
            <a:lstStyle/>
            <a:p>
              <a:r>
                <a:rPr lang="en-US" sz="2800" b="1" dirty="0">
                  <a:solidFill>
                    <a:schemeClr val="bg1"/>
                  </a:solidFill>
                </a:rPr>
                <a:t>02</a:t>
              </a:r>
            </a:p>
            <a:p>
              <a:endParaRPr lang="en-US" dirty="0">
                <a:solidFill>
                  <a:schemeClr val="bg1"/>
                </a:solidFill>
              </a:endParaRPr>
            </a:p>
            <a:p>
              <a:r>
                <a:rPr lang="en-US" sz="1200" dirty="0">
                  <a:solidFill>
                    <a:schemeClr val="bg1"/>
                  </a:solidFill>
                  <a:latin typeface="Aptos Display" panose="020B0004020202020204" pitchFamily="34" charset="0"/>
                </a:rPr>
                <a:t>The user must choose and decide between different criteria , he can choose to customize multiple aspects of his flight, or he could choose to leave some options unchanged as they will take their original default value.</a:t>
              </a:r>
            </a:p>
          </p:txBody>
        </p:sp>
      </p:grpSp>
      <p:grpSp>
        <p:nvGrpSpPr>
          <p:cNvPr id="5" name="Group 4">
            <a:extLst>
              <a:ext uri="{FF2B5EF4-FFF2-40B4-BE49-F238E27FC236}">
                <a16:creationId xmlns:a16="http://schemas.microsoft.com/office/drawing/2014/main" id="{045E95FC-4FF3-E545-F203-232C8FBA87A6}"/>
              </a:ext>
            </a:extLst>
          </p:cNvPr>
          <p:cNvGrpSpPr/>
          <p:nvPr/>
        </p:nvGrpSpPr>
        <p:grpSpPr>
          <a:xfrm>
            <a:off x="17773803" y="3634857"/>
            <a:ext cx="5276849" cy="2445544"/>
            <a:chOff x="6338887" y="3651528"/>
            <a:chExt cx="5276849" cy="2445544"/>
          </a:xfrm>
        </p:grpSpPr>
        <p:sp>
          <p:nvSpPr>
            <p:cNvPr id="21" name="Rectangle: Rounded Corners 20">
              <a:extLst>
                <a:ext uri="{FF2B5EF4-FFF2-40B4-BE49-F238E27FC236}">
                  <a16:creationId xmlns:a16="http://schemas.microsoft.com/office/drawing/2014/main" id="{00CE00AB-F354-841A-7401-607F77A6676F}"/>
                </a:ext>
              </a:extLst>
            </p:cNvPr>
            <p:cNvSpPr/>
            <p:nvPr/>
          </p:nvSpPr>
          <p:spPr>
            <a:xfrm>
              <a:off x="8977311" y="3651528"/>
              <a:ext cx="2638425" cy="2428874"/>
            </a:xfrm>
            <a:prstGeom prst="round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64408E0-E350-C70D-ADB1-6064C5A0E95D}"/>
                </a:ext>
              </a:extLst>
            </p:cNvPr>
            <p:cNvSpPr txBox="1"/>
            <p:nvPr/>
          </p:nvSpPr>
          <p:spPr>
            <a:xfrm>
              <a:off x="6338887" y="3819525"/>
              <a:ext cx="2490789" cy="2277547"/>
            </a:xfrm>
            <a:prstGeom prst="rect">
              <a:avLst/>
            </a:prstGeom>
            <a:noFill/>
          </p:spPr>
          <p:txBody>
            <a:bodyPr wrap="square" rtlCol="0">
              <a:spAutoFit/>
            </a:bodyPr>
            <a:lstStyle/>
            <a:p>
              <a:r>
                <a:rPr lang="en-US" sz="2800" b="1" dirty="0">
                  <a:solidFill>
                    <a:schemeClr val="bg1"/>
                  </a:solidFill>
                </a:rPr>
                <a:t>03</a:t>
              </a:r>
            </a:p>
            <a:p>
              <a:endParaRPr lang="en-US" dirty="0">
                <a:solidFill>
                  <a:schemeClr val="bg1"/>
                </a:solidFill>
              </a:endParaRPr>
            </a:p>
            <a:p>
              <a:r>
                <a:rPr lang="en-US" sz="1200" dirty="0">
                  <a:solidFill>
                    <a:schemeClr val="bg1"/>
                  </a:solidFill>
                  <a:latin typeface="Aptos Display" panose="020B0004020202020204" pitchFamily="34" charset="0"/>
                </a:rPr>
                <a:t>Many flights options will flow directly to his screen (either filtered or not), he will have to choose between these flight ,</a:t>
              </a:r>
            </a:p>
            <a:p>
              <a:r>
                <a:rPr lang="en-US" sz="1200" dirty="0">
                  <a:solidFill>
                    <a:schemeClr val="bg1"/>
                  </a:solidFill>
                  <a:latin typeface="Aptos Display" panose="020B0004020202020204" pitchFamily="34" charset="0"/>
                </a:rPr>
                <a:t>One of the reliable sides of our program is that we can choose how much flight options and how many trips do we want to display.</a:t>
              </a:r>
            </a:p>
          </p:txBody>
        </p:sp>
        <p:sp>
          <p:nvSpPr>
            <p:cNvPr id="19" name="TextBox 18">
              <a:extLst>
                <a:ext uri="{FF2B5EF4-FFF2-40B4-BE49-F238E27FC236}">
                  <a16:creationId xmlns:a16="http://schemas.microsoft.com/office/drawing/2014/main" id="{6CC31763-80B5-A718-7526-3AAF8DE88741}"/>
                </a:ext>
              </a:extLst>
            </p:cNvPr>
            <p:cNvSpPr txBox="1"/>
            <p:nvPr/>
          </p:nvSpPr>
          <p:spPr>
            <a:xfrm>
              <a:off x="8977313" y="3819525"/>
              <a:ext cx="2506028" cy="1908215"/>
            </a:xfrm>
            <a:prstGeom prst="rect">
              <a:avLst/>
            </a:prstGeom>
            <a:noFill/>
          </p:spPr>
          <p:txBody>
            <a:bodyPr wrap="square" rtlCol="0">
              <a:spAutoFit/>
            </a:bodyPr>
            <a:lstStyle/>
            <a:p>
              <a:r>
                <a:rPr lang="en-US" sz="2800" b="1" dirty="0"/>
                <a:t>04</a:t>
              </a:r>
            </a:p>
            <a:p>
              <a:endParaRPr lang="en-US" dirty="0"/>
            </a:p>
            <a:p>
              <a:r>
                <a:rPr lang="en-US" sz="1200" dirty="0">
                  <a:latin typeface="Aptos Display" panose="020B0004020202020204" pitchFamily="34" charset="0"/>
                </a:rPr>
                <a:t>The last step in this program is to display the ticket and finalizing the preparations for the trip by weighing the luggage and choosing the seats just like the real-life boarding procedure .</a:t>
              </a:r>
            </a:p>
          </p:txBody>
        </p:sp>
      </p:grpSp>
      <p:grpSp>
        <p:nvGrpSpPr>
          <p:cNvPr id="11" name="Group 10">
            <a:extLst>
              <a:ext uri="{FF2B5EF4-FFF2-40B4-BE49-F238E27FC236}">
                <a16:creationId xmlns:a16="http://schemas.microsoft.com/office/drawing/2014/main" id="{37B2B33A-705F-A93F-5892-88E40C83A175}"/>
              </a:ext>
            </a:extLst>
          </p:cNvPr>
          <p:cNvGrpSpPr/>
          <p:nvPr/>
        </p:nvGrpSpPr>
        <p:grpSpPr>
          <a:xfrm>
            <a:off x="9953" y="-523220"/>
            <a:ext cx="3009900" cy="7381220"/>
            <a:chOff x="0" y="-523220"/>
            <a:chExt cx="3009900" cy="7381220"/>
          </a:xfrm>
        </p:grpSpPr>
        <p:sp>
          <p:nvSpPr>
            <p:cNvPr id="13" name="Rectangle 12">
              <a:extLst>
                <a:ext uri="{FF2B5EF4-FFF2-40B4-BE49-F238E27FC236}">
                  <a16:creationId xmlns:a16="http://schemas.microsoft.com/office/drawing/2014/main" id="{37E5BAE5-8540-C27E-7191-C0C26BBD07E3}"/>
                </a:ext>
              </a:extLst>
            </p:cNvPr>
            <p:cNvSpPr/>
            <p:nvPr/>
          </p:nvSpPr>
          <p:spPr>
            <a:xfrm>
              <a:off x="0" y="0"/>
              <a:ext cx="3009900" cy="6858000"/>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699FFBFE-6390-924A-E4EC-73C3B47C7471}"/>
                </a:ext>
              </a:extLst>
            </p:cNvPr>
            <p:cNvSpPr txBox="1"/>
            <p:nvPr/>
          </p:nvSpPr>
          <p:spPr>
            <a:xfrm>
              <a:off x="488950" y="381000"/>
              <a:ext cx="2032000" cy="523220"/>
            </a:xfrm>
            <a:prstGeom prst="rect">
              <a:avLst/>
            </a:prstGeom>
            <a:noFill/>
          </p:spPr>
          <p:txBody>
            <a:bodyPr wrap="square" rtlCol="0">
              <a:spAutoFit/>
            </a:bodyPr>
            <a:lstStyle/>
            <a:p>
              <a:pPr algn="ctr"/>
              <a:r>
                <a:rPr lang="en-US" sz="2800" dirty="0">
                  <a:solidFill>
                    <a:schemeClr val="bg2"/>
                  </a:solidFill>
                  <a:latin typeface="Univers Condensed" panose="020B0506020202050204" pitchFamily="34" charset="0"/>
                </a:rPr>
                <a:t>Future work</a:t>
              </a:r>
            </a:p>
          </p:txBody>
        </p:sp>
        <p:sp>
          <p:nvSpPr>
            <p:cNvPr id="15" name="Isosceles Triangle 14">
              <a:extLst>
                <a:ext uri="{FF2B5EF4-FFF2-40B4-BE49-F238E27FC236}">
                  <a16:creationId xmlns:a16="http://schemas.microsoft.com/office/drawing/2014/main" id="{A35250D8-CA3C-1469-C3EF-CA5973032831}"/>
                </a:ext>
              </a:extLst>
            </p:cNvPr>
            <p:cNvSpPr/>
            <p:nvPr/>
          </p:nvSpPr>
          <p:spPr>
            <a:xfrm>
              <a:off x="0" y="-523220"/>
              <a:ext cx="3009900" cy="523220"/>
            </a:xfrm>
            <a:prstGeom prst="triangle">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4B86749F-FC4B-D2FA-761D-2F89DD35A535}"/>
              </a:ext>
            </a:extLst>
          </p:cNvPr>
          <p:cNvGrpSpPr/>
          <p:nvPr/>
        </p:nvGrpSpPr>
        <p:grpSpPr>
          <a:xfrm>
            <a:off x="825500" y="2108200"/>
            <a:ext cx="2718657" cy="523220"/>
            <a:chOff x="825500" y="2108200"/>
            <a:chExt cx="2718657" cy="523220"/>
          </a:xfrm>
        </p:grpSpPr>
        <p:sp>
          <p:nvSpPr>
            <p:cNvPr id="17" name="Rectangle: Rounded Corners 16">
              <a:extLst>
                <a:ext uri="{FF2B5EF4-FFF2-40B4-BE49-F238E27FC236}">
                  <a16:creationId xmlns:a16="http://schemas.microsoft.com/office/drawing/2014/main" id="{73B1C9B3-B461-1D0C-B247-120AEFBB8175}"/>
                </a:ext>
              </a:extLst>
            </p:cNvPr>
            <p:cNvSpPr/>
            <p:nvPr/>
          </p:nvSpPr>
          <p:spPr>
            <a:xfrm>
              <a:off x="825500" y="2108200"/>
              <a:ext cx="2279650" cy="523220"/>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Univers Condensed" panose="020B0506020202050204" pitchFamily="34" charset="0"/>
                </a:rPr>
                <a:t>1-expand the list of destinations</a:t>
              </a:r>
            </a:p>
          </p:txBody>
        </p:sp>
        <p:sp>
          <p:nvSpPr>
            <p:cNvPr id="18" name="Isosceles Triangle 17">
              <a:extLst>
                <a:ext uri="{FF2B5EF4-FFF2-40B4-BE49-F238E27FC236}">
                  <a16:creationId xmlns:a16="http://schemas.microsoft.com/office/drawing/2014/main" id="{5353E69A-8753-F945-F65A-CD13DBBF318B}"/>
                </a:ext>
              </a:extLst>
            </p:cNvPr>
            <p:cNvSpPr/>
            <p:nvPr/>
          </p:nvSpPr>
          <p:spPr>
            <a:xfrm rot="5400000">
              <a:off x="3023784" y="2111047"/>
              <a:ext cx="523220" cy="517526"/>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11EDFBB0-6477-95F0-E1D9-F9D8740697EB}"/>
              </a:ext>
            </a:extLst>
          </p:cNvPr>
          <p:cNvGrpSpPr/>
          <p:nvPr/>
        </p:nvGrpSpPr>
        <p:grpSpPr>
          <a:xfrm>
            <a:off x="825500" y="5642460"/>
            <a:ext cx="2718657" cy="523220"/>
            <a:chOff x="825500" y="2108200"/>
            <a:chExt cx="2718657" cy="523220"/>
          </a:xfrm>
        </p:grpSpPr>
        <p:sp>
          <p:nvSpPr>
            <p:cNvPr id="26" name="Rectangle: Rounded Corners 25">
              <a:extLst>
                <a:ext uri="{FF2B5EF4-FFF2-40B4-BE49-F238E27FC236}">
                  <a16:creationId xmlns:a16="http://schemas.microsoft.com/office/drawing/2014/main" id="{9213E19D-6042-05E0-BF10-DF78087B3A9C}"/>
                </a:ext>
              </a:extLst>
            </p:cNvPr>
            <p:cNvSpPr/>
            <p:nvPr/>
          </p:nvSpPr>
          <p:spPr>
            <a:xfrm>
              <a:off x="825500" y="2108200"/>
              <a:ext cx="2279650" cy="523220"/>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t>3-implementing more related procedures</a:t>
              </a:r>
            </a:p>
          </p:txBody>
        </p:sp>
        <p:sp>
          <p:nvSpPr>
            <p:cNvPr id="27" name="Isosceles Triangle 26">
              <a:extLst>
                <a:ext uri="{FF2B5EF4-FFF2-40B4-BE49-F238E27FC236}">
                  <a16:creationId xmlns:a16="http://schemas.microsoft.com/office/drawing/2014/main" id="{A872F243-1357-CCE2-9EE3-26C8755FA428}"/>
                </a:ext>
              </a:extLst>
            </p:cNvPr>
            <p:cNvSpPr/>
            <p:nvPr/>
          </p:nvSpPr>
          <p:spPr>
            <a:xfrm rot="5400000">
              <a:off x="3023784" y="2111047"/>
              <a:ext cx="523220" cy="517526"/>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AAF55102-7B18-B892-8270-7F3BBA2F4D81}"/>
              </a:ext>
            </a:extLst>
          </p:cNvPr>
          <p:cNvGrpSpPr/>
          <p:nvPr/>
        </p:nvGrpSpPr>
        <p:grpSpPr>
          <a:xfrm>
            <a:off x="825500" y="3875330"/>
            <a:ext cx="2718657" cy="523220"/>
            <a:chOff x="825500" y="2108200"/>
            <a:chExt cx="2718657" cy="523220"/>
          </a:xfrm>
        </p:grpSpPr>
        <p:sp>
          <p:nvSpPr>
            <p:cNvPr id="31" name="Rectangle: Rounded Corners 30">
              <a:extLst>
                <a:ext uri="{FF2B5EF4-FFF2-40B4-BE49-F238E27FC236}">
                  <a16:creationId xmlns:a16="http://schemas.microsoft.com/office/drawing/2014/main" id="{6F686CA5-39CF-1776-D5E3-E0AFA7DFA583}"/>
                </a:ext>
              </a:extLst>
            </p:cNvPr>
            <p:cNvSpPr/>
            <p:nvPr/>
          </p:nvSpPr>
          <p:spPr>
            <a:xfrm>
              <a:off x="825500" y="2108200"/>
              <a:ext cx="2279650" cy="523220"/>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Univers Condensed" panose="020B0506020202050204" pitchFamily="34" charset="0"/>
                </a:rPr>
                <a:t>2-applying more filters</a:t>
              </a:r>
            </a:p>
          </p:txBody>
        </p:sp>
        <p:sp>
          <p:nvSpPr>
            <p:cNvPr id="32" name="Isosceles Triangle 31">
              <a:extLst>
                <a:ext uri="{FF2B5EF4-FFF2-40B4-BE49-F238E27FC236}">
                  <a16:creationId xmlns:a16="http://schemas.microsoft.com/office/drawing/2014/main" id="{1BB2EDDD-D7DD-3181-091A-CE4D63C66B12}"/>
                </a:ext>
              </a:extLst>
            </p:cNvPr>
            <p:cNvSpPr/>
            <p:nvPr/>
          </p:nvSpPr>
          <p:spPr>
            <a:xfrm rot="5400000">
              <a:off x="3023784" y="2111047"/>
              <a:ext cx="523220" cy="517526"/>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45769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7B2B33A-705F-A93F-5892-88E40C83A175}"/>
              </a:ext>
            </a:extLst>
          </p:cNvPr>
          <p:cNvGrpSpPr/>
          <p:nvPr/>
        </p:nvGrpSpPr>
        <p:grpSpPr>
          <a:xfrm>
            <a:off x="0" y="-7381220"/>
            <a:ext cx="3009900" cy="7381220"/>
            <a:chOff x="0" y="-523220"/>
            <a:chExt cx="3009900" cy="7381220"/>
          </a:xfrm>
        </p:grpSpPr>
        <p:sp>
          <p:nvSpPr>
            <p:cNvPr id="13" name="Rectangle 12">
              <a:extLst>
                <a:ext uri="{FF2B5EF4-FFF2-40B4-BE49-F238E27FC236}">
                  <a16:creationId xmlns:a16="http://schemas.microsoft.com/office/drawing/2014/main" id="{37E5BAE5-8540-C27E-7191-C0C26BBD07E3}"/>
                </a:ext>
              </a:extLst>
            </p:cNvPr>
            <p:cNvSpPr/>
            <p:nvPr/>
          </p:nvSpPr>
          <p:spPr>
            <a:xfrm>
              <a:off x="0" y="0"/>
              <a:ext cx="3009900" cy="6858000"/>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699FFBFE-6390-924A-E4EC-73C3B47C7471}"/>
                </a:ext>
              </a:extLst>
            </p:cNvPr>
            <p:cNvSpPr txBox="1"/>
            <p:nvPr/>
          </p:nvSpPr>
          <p:spPr>
            <a:xfrm>
              <a:off x="488950" y="381000"/>
              <a:ext cx="2032000" cy="523220"/>
            </a:xfrm>
            <a:prstGeom prst="rect">
              <a:avLst/>
            </a:prstGeom>
            <a:noFill/>
          </p:spPr>
          <p:txBody>
            <a:bodyPr wrap="square" rtlCol="0">
              <a:spAutoFit/>
            </a:bodyPr>
            <a:lstStyle/>
            <a:p>
              <a:pPr algn="ctr"/>
              <a:r>
                <a:rPr lang="en-US" sz="2800" dirty="0">
                  <a:solidFill>
                    <a:schemeClr val="bg2"/>
                  </a:solidFill>
                  <a:latin typeface="Univers Condensed" panose="020B0506020202050204" pitchFamily="34" charset="0"/>
                </a:rPr>
                <a:t>Future work</a:t>
              </a:r>
            </a:p>
          </p:txBody>
        </p:sp>
        <p:sp>
          <p:nvSpPr>
            <p:cNvPr id="15" name="Isosceles Triangle 14">
              <a:extLst>
                <a:ext uri="{FF2B5EF4-FFF2-40B4-BE49-F238E27FC236}">
                  <a16:creationId xmlns:a16="http://schemas.microsoft.com/office/drawing/2014/main" id="{A35250D8-CA3C-1469-C3EF-CA5973032831}"/>
                </a:ext>
              </a:extLst>
            </p:cNvPr>
            <p:cNvSpPr/>
            <p:nvPr/>
          </p:nvSpPr>
          <p:spPr>
            <a:xfrm>
              <a:off x="0" y="-523220"/>
              <a:ext cx="3009900" cy="523220"/>
            </a:xfrm>
            <a:prstGeom prst="triangle">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65A39E2-A1F0-5F14-5434-46048FED80E5}"/>
              </a:ext>
            </a:extLst>
          </p:cNvPr>
          <p:cNvGrpSpPr/>
          <p:nvPr/>
        </p:nvGrpSpPr>
        <p:grpSpPr>
          <a:xfrm>
            <a:off x="13249729" y="2021115"/>
            <a:ext cx="2718657" cy="4057480"/>
            <a:chOff x="825500" y="2108200"/>
            <a:chExt cx="2718657" cy="4057480"/>
          </a:xfrm>
        </p:grpSpPr>
        <p:grpSp>
          <p:nvGrpSpPr>
            <p:cNvPr id="20" name="Group 19">
              <a:extLst>
                <a:ext uri="{FF2B5EF4-FFF2-40B4-BE49-F238E27FC236}">
                  <a16:creationId xmlns:a16="http://schemas.microsoft.com/office/drawing/2014/main" id="{4B86749F-FC4B-D2FA-761D-2F89DD35A535}"/>
                </a:ext>
              </a:extLst>
            </p:cNvPr>
            <p:cNvGrpSpPr/>
            <p:nvPr/>
          </p:nvGrpSpPr>
          <p:grpSpPr>
            <a:xfrm>
              <a:off x="825500" y="2108200"/>
              <a:ext cx="2718657" cy="523220"/>
              <a:chOff x="825500" y="2108200"/>
              <a:chExt cx="2718657" cy="523220"/>
            </a:xfrm>
          </p:grpSpPr>
          <p:sp>
            <p:nvSpPr>
              <p:cNvPr id="17" name="Rectangle: Rounded Corners 16">
                <a:extLst>
                  <a:ext uri="{FF2B5EF4-FFF2-40B4-BE49-F238E27FC236}">
                    <a16:creationId xmlns:a16="http://schemas.microsoft.com/office/drawing/2014/main" id="{73B1C9B3-B461-1D0C-B247-120AEFBB8175}"/>
                  </a:ext>
                </a:extLst>
              </p:cNvPr>
              <p:cNvSpPr/>
              <p:nvPr/>
            </p:nvSpPr>
            <p:spPr>
              <a:xfrm>
                <a:off x="825500" y="2108200"/>
                <a:ext cx="2279650" cy="523220"/>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Univers Condensed" panose="020B0506020202050204" pitchFamily="34" charset="0"/>
                  </a:rPr>
                  <a:t>1-expand the list of destinations</a:t>
                </a:r>
              </a:p>
            </p:txBody>
          </p:sp>
          <p:sp>
            <p:nvSpPr>
              <p:cNvPr id="18" name="Isosceles Triangle 17">
                <a:extLst>
                  <a:ext uri="{FF2B5EF4-FFF2-40B4-BE49-F238E27FC236}">
                    <a16:creationId xmlns:a16="http://schemas.microsoft.com/office/drawing/2014/main" id="{5353E69A-8753-F945-F65A-CD13DBBF318B}"/>
                  </a:ext>
                </a:extLst>
              </p:cNvPr>
              <p:cNvSpPr/>
              <p:nvPr/>
            </p:nvSpPr>
            <p:spPr>
              <a:xfrm rot="5400000">
                <a:off x="3023784" y="2111047"/>
                <a:ext cx="523220" cy="517526"/>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11EDFBB0-6477-95F0-E1D9-F9D8740697EB}"/>
                </a:ext>
              </a:extLst>
            </p:cNvPr>
            <p:cNvGrpSpPr/>
            <p:nvPr/>
          </p:nvGrpSpPr>
          <p:grpSpPr>
            <a:xfrm>
              <a:off x="825500" y="5642460"/>
              <a:ext cx="2718657" cy="523220"/>
              <a:chOff x="825500" y="2108200"/>
              <a:chExt cx="2718657" cy="523220"/>
            </a:xfrm>
          </p:grpSpPr>
          <p:sp>
            <p:nvSpPr>
              <p:cNvPr id="26" name="Rectangle: Rounded Corners 25">
                <a:extLst>
                  <a:ext uri="{FF2B5EF4-FFF2-40B4-BE49-F238E27FC236}">
                    <a16:creationId xmlns:a16="http://schemas.microsoft.com/office/drawing/2014/main" id="{9213E19D-6042-05E0-BF10-DF78087B3A9C}"/>
                  </a:ext>
                </a:extLst>
              </p:cNvPr>
              <p:cNvSpPr/>
              <p:nvPr/>
            </p:nvSpPr>
            <p:spPr>
              <a:xfrm>
                <a:off x="825500" y="2108200"/>
                <a:ext cx="2279650" cy="523220"/>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t>3-implementing more related procedures</a:t>
                </a:r>
              </a:p>
            </p:txBody>
          </p:sp>
          <p:sp>
            <p:nvSpPr>
              <p:cNvPr id="27" name="Isosceles Triangle 26">
                <a:extLst>
                  <a:ext uri="{FF2B5EF4-FFF2-40B4-BE49-F238E27FC236}">
                    <a16:creationId xmlns:a16="http://schemas.microsoft.com/office/drawing/2014/main" id="{A872F243-1357-CCE2-9EE3-26C8755FA428}"/>
                  </a:ext>
                </a:extLst>
              </p:cNvPr>
              <p:cNvSpPr/>
              <p:nvPr/>
            </p:nvSpPr>
            <p:spPr>
              <a:xfrm rot="5400000">
                <a:off x="3023784" y="2111047"/>
                <a:ext cx="523220" cy="517526"/>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AAF55102-7B18-B892-8270-7F3BBA2F4D81}"/>
                </a:ext>
              </a:extLst>
            </p:cNvPr>
            <p:cNvGrpSpPr/>
            <p:nvPr/>
          </p:nvGrpSpPr>
          <p:grpSpPr>
            <a:xfrm>
              <a:off x="825500" y="3875330"/>
              <a:ext cx="2718657" cy="523220"/>
              <a:chOff x="825500" y="2108200"/>
              <a:chExt cx="2718657" cy="523220"/>
            </a:xfrm>
          </p:grpSpPr>
          <p:sp>
            <p:nvSpPr>
              <p:cNvPr id="31" name="Rectangle: Rounded Corners 30">
                <a:extLst>
                  <a:ext uri="{FF2B5EF4-FFF2-40B4-BE49-F238E27FC236}">
                    <a16:creationId xmlns:a16="http://schemas.microsoft.com/office/drawing/2014/main" id="{6F686CA5-39CF-1776-D5E3-E0AFA7DFA583}"/>
                  </a:ext>
                </a:extLst>
              </p:cNvPr>
              <p:cNvSpPr/>
              <p:nvPr/>
            </p:nvSpPr>
            <p:spPr>
              <a:xfrm>
                <a:off x="825500" y="2108200"/>
                <a:ext cx="2279650" cy="523220"/>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Univers Condensed" panose="020B0506020202050204" pitchFamily="34" charset="0"/>
                  </a:rPr>
                  <a:t>2-applying more filters</a:t>
                </a:r>
              </a:p>
            </p:txBody>
          </p:sp>
          <p:sp>
            <p:nvSpPr>
              <p:cNvPr id="32" name="Isosceles Triangle 31">
                <a:extLst>
                  <a:ext uri="{FF2B5EF4-FFF2-40B4-BE49-F238E27FC236}">
                    <a16:creationId xmlns:a16="http://schemas.microsoft.com/office/drawing/2014/main" id="{1BB2EDDD-D7DD-3181-091A-CE4D63C66B12}"/>
                  </a:ext>
                </a:extLst>
              </p:cNvPr>
              <p:cNvSpPr/>
              <p:nvPr/>
            </p:nvSpPr>
            <p:spPr>
              <a:xfrm rot="5400000">
                <a:off x="3023784" y="2111047"/>
                <a:ext cx="523220" cy="517526"/>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5859134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1C817794-ADD9-5442-941C-1312AA13144F}"/>
              </a:ext>
            </a:extLst>
          </p:cNvPr>
          <p:cNvGrpSpPr/>
          <p:nvPr/>
        </p:nvGrpSpPr>
        <p:grpSpPr>
          <a:xfrm>
            <a:off x="9098186" y="-2"/>
            <a:ext cx="3385374" cy="6858002"/>
            <a:chOff x="9098186" y="-2"/>
            <a:chExt cx="3385374" cy="6858002"/>
          </a:xfrm>
        </p:grpSpPr>
        <p:sp>
          <p:nvSpPr>
            <p:cNvPr id="5" name="Rectangle 4">
              <a:extLst>
                <a:ext uri="{FF2B5EF4-FFF2-40B4-BE49-F238E27FC236}">
                  <a16:creationId xmlns:a16="http://schemas.microsoft.com/office/drawing/2014/main" id="{0F48F2CD-CC52-514C-824B-ACF0800ED69F}"/>
                </a:ext>
              </a:extLst>
            </p:cNvPr>
            <p:cNvSpPr/>
            <p:nvPr/>
          </p:nvSpPr>
          <p:spPr>
            <a:xfrm>
              <a:off x="9098186" y="0"/>
              <a:ext cx="3093814" cy="685800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a:solidFill>
                  <a:prstClr val="white"/>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a:solidFill>
                  <a:prstClr val="white"/>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Real-life applications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Univers Condensed" panose="020B0506020202050204" pitchFamily="34" charset="0"/>
                  <a:ea typeface="+mn-ea"/>
                  <a:cs typeface="Arial" panose="020B0604020202020204" pitchFamily="34" charset="0"/>
                </a:rPr>
                <a:t>Real-life applications are developed to address specific problems or needs in the real world. They provide solutions that improve efficiency, productivity, or quality of life for individuals, businesses, or society as a whole.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Univers Condensed" panose="020B0506020202050204" pitchFamily="34" charset="0"/>
                  <a:ea typeface="+mn-ea"/>
                  <a:cs typeface="Arial" panose="020B0604020202020204" pitchFamily="34" charset="0"/>
                </a:rPr>
                <a:t>Real-life applications serve as excellent educational tools. They provide hands-on experience and practical learning opportunities for students and professionals, allowing them to apply theoretical knowledge to real-world situations.</a:t>
              </a:r>
            </a:p>
          </p:txBody>
        </p:sp>
        <p:sp>
          <p:nvSpPr>
            <p:cNvPr id="7" name="TextBox 6">
              <a:extLst>
                <a:ext uri="{FF2B5EF4-FFF2-40B4-BE49-F238E27FC236}">
                  <a16:creationId xmlns:a16="http://schemas.microsoft.com/office/drawing/2014/main" id="{9FEF2603-C758-7404-A7D2-DB9572BD06A2}"/>
                </a:ext>
              </a:extLst>
            </p:cNvPr>
            <p:cNvSpPr txBox="1"/>
            <p:nvPr/>
          </p:nvSpPr>
          <p:spPr>
            <a:xfrm>
              <a:off x="9996518" y="-2"/>
              <a:ext cx="1367682" cy="2400657"/>
            </a:xfrm>
            <a:prstGeom prst="rect">
              <a:avLst/>
            </a:prstGeom>
            <a:noFill/>
          </p:spPr>
          <p:txBody>
            <a:bodyPr wrap="none" rtlCol="0">
              <a:spAutoFit/>
            </a:bodyPr>
            <a:lstStyle/>
            <a:p>
              <a:r>
                <a:rPr lang="en-US" sz="15000" dirty="0">
                  <a:solidFill>
                    <a:schemeClr val="bg1">
                      <a:lumMod val="95000"/>
                    </a:schemeClr>
                  </a:solidFill>
                  <a:latin typeface="Univers Condensed" panose="020B0506020202050204" pitchFamily="34" charset="0"/>
                </a:rPr>
                <a:t>D</a:t>
              </a:r>
            </a:p>
          </p:txBody>
        </p:sp>
        <p:sp>
          <p:nvSpPr>
            <p:cNvPr id="14" name="Isosceles Triangle 13">
              <a:extLst>
                <a:ext uri="{FF2B5EF4-FFF2-40B4-BE49-F238E27FC236}">
                  <a16:creationId xmlns:a16="http://schemas.microsoft.com/office/drawing/2014/main" id="{81CDBAC6-EA8F-A52B-10E3-762756B76A7E}"/>
                </a:ext>
              </a:extLst>
            </p:cNvPr>
            <p:cNvSpPr/>
            <p:nvPr/>
          </p:nvSpPr>
          <p:spPr>
            <a:xfrm rot="5400000">
              <a:off x="12087009" y="803774"/>
              <a:ext cx="501542" cy="291560"/>
            </a:xfrm>
            <a:prstGeom prst="triangle">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grpSp>
      <p:grpSp>
        <p:nvGrpSpPr>
          <p:cNvPr id="17" name="Group 16">
            <a:extLst>
              <a:ext uri="{FF2B5EF4-FFF2-40B4-BE49-F238E27FC236}">
                <a16:creationId xmlns:a16="http://schemas.microsoft.com/office/drawing/2014/main" id="{1A39CCCE-03DB-CFD2-D84E-FCEC20F028A3}"/>
              </a:ext>
            </a:extLst>
          </p:cNvPr>
          <p:cNvGrpSpPr/>
          <p:nvPr/>
        </p:nvGrpSpPr>
        <p:grpSpPr>
          <a:xfrm>
            <a:off x="6004372" y="-3"/>
            <a:ext cx="3362778" cy="6858003"/>
            <a:chOff x="6004372" y="-3"/>
            <a:chExt cx="3362778" cy="6858003"/>
          </a:xfrm>
        </p:grpSpPr>
        <p:sp>
          <p:nvSpPr>
            <p:cNvPr id="4" name="Rectangle 3">
              <a:extLst>
                <a:ext uri="{FF2B5EF4-FFF2-40B4-BE49-F238E27FC236}">
                  <a16:creationId xmlns:a16="http://schemas.microsoft.com/office/drawing/2014/main" id="{D8587CBB-782C-3355-3EC1-9B19B0C09915}"/>
                </a:ext>
              </a:extLst>
            </p:cNvPr>
            <p:cNvSpPr/>
            <p:nvPr/>
          </p:nvSpPr>
          <p:spPr>
            <a:xfrm>
              <a:off x="6004372" y="0"/>
              <a:ext cx="3093814" cy="6858000"/>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a:solidFill>
                  <a:prstClr val="white"/>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User freedom</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Univers Condensed" panose="020B0506020202050204" pitchFamily="34" charset="0"/>
                  <a:ea typeface="+mn-ea"/>
                  <a:cs typeface="+mn-cs"/>
                </a:rPr>
                <a:t>User freedom in website creation refers to the ability of users to navigate, interact, and access content without unnecessary restrictions or impediments.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Univers Condensed" panose="020B0506020202050204" pitchFamily="34" charset="0"/>
                  <a:ea typeface="+mn-ea"/>
                  <a:cs typeface="+mn-cs"/>
                </a:rPr>
                <a:t>This approach enhances user satisfaction, encourages longer interactions, and often leads to increased user retention</a:t>
              </a:r>
            </a:p>
          </p:txBody>
        </p:sp>
        <p:sp>
          <p:nvSpPr>
            <p:cNvPr id="8" name="TextBox 7">
              <a:extLst>
                <a:ext uri="{FF2B5EF4-FFF2-40B4-BE49-F238E27FC236}">
                  <a16:creationId xmlns:a16="http://schemas.microsoft.com/office/drawing/2014/main" id="{9E86C74D-4899-FA3D-5686-7A7419949FDC}"/>
                </a:ext>
              </a:extLst>
            </p:cNvPr>
            <p:cNvSpPr txBox="1"/>
            <p:nvPr/>
          </p:nvSpPr>
          <p:spPr>
            <a:xfrm>
              <a:off x="6842440" y="-3"/>
              <a:ext cx="1253869" cy="2400657"/>
            </a:xfrm>
            <a:prstGeom prst="rect">
              <a:avLst/>
            </a:prstGeom>
            <a:noFill/>
          </p:spPr>
          <p:txBody>
            <a:bodyPr wrap="none" rtlCol="0">
              <a:spAutoFit/>
            </a:bodyPr>
            <a:lstStyle/>
            <a:p>
              <a:r>
                <a:rPr lang="en-US" sz="15000" dirty="0">
                  <a:solidFill>
                    <a:schemeClr val="bg1">
                      <a:lumMod val="95000"/>
                    </a:schemeClr>
                  </a:solidFill>
                  <a:latin typeface="Univers Condensed" panose="020B0506020202050204" pitchFamily="34" charset="0"/>
                </a:rPr>
                <a:t>C</a:t>
              </a:r>
            </a:p>
          </p:txBody>
        </p:sp>
        <p:sp>
          <p:nvSpPr>
            <p:cNvPr id="12" name="Isosceles Triangle 11">
              <a:extLst>
                <a:ext uri="{FF2B5EF4-FFF2-40B4-BE49-F238E27FC236}">
                  <a16:creationId xmlns:a16="http://schemas.microsoft.com/office/drawing/2014/main" id="{E01A8BA9-08DB-C4D4-0FD3-FEFB29D19B8E}"/>
                </a:ext>
              </a:extLst>
            </p:cNvPr>
            <p:cNvSpPr/>
            <p:nvPr/>
          </p:nvSpPr>
          <p:spPr>
            <a:xfrm rot="5400000">
              <a:off x="8970599" y="803774"/>
              <a:ext cx="501542" cy="291560"/>
            </a:xfrm>
            <a:prstGeom prst="triangle">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grpSp>
      <p:grpSp>
        <p:nvGrpSpPr>
          <p:cNvPr id="16" name="Group 15">
            <a:extLst>
              <a:ext uri="{FF2B5EF4-FFF2-40B4-BE49-F238E27FC236}">
                <a16:creationId xmlns:a16="http://schemas.microsoft.com/office/drawing/2014/main" id="{55E11813-BABF-C1F1-A6CF-37DE2ACAF03B}"/>
              </a:ext>
            </a:extLst>
          </p:cNvPr>
          <p:cNvGrpSpPr/>
          <p:nvPr/>
        </p:nvGrpSpPr>
        <p:grpSpPr>
          <a:xfrm>
            <a:off x="2910558" y="-1"/>
            <a:ext cx="3378163" cy="6858001"/>
            <a:chOff x="2910558" y="-1"/>
            <a:chExt cx="3378163" cy="6858001"/>
          </a:xfrm>
        </p:grpSpPr>
        <p:sp>
          <p:nvSpPr>
            <p:cNvPr id="3" name="Rectangle 2">
              <a:extLst>
                <a:ext uri="{FF2B5EF4-FFF2-40B4-BE49-F238E27FC236}">
                  <a16:creationId xmlns:a16="http://schemas.microsoft.com/office/drawing/2014/main" id="{DEFCADD3-63AC-5660-A5BA-EFE3B18977A8}"/>
                </a:ext>
              </a:extLst>
            </p:cNvPr>
            <p:cNvSpPr/>
            <p:nvPr/>
          </p:nvSpPr>
          <p:spPr>
            <a:xfrm>
              <a:off x="2910558" y="0"/>
              <a:ext cx="3093814" cy="685800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a:solidFill>
                  <a:prstClr val="white"/>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Low complexity</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Univers Condensed" panose="020B0506020202050204" pitchFamily="34" charset="0"/>
                  <a:ea typeface="+mn-ea"/>
                  <a:cs typeface="+mn-cs"/>
                </a:rPr>
                <a:t>Low complexity in the context of large-scale programs and data management refers to the simplicity and efficiency of algorithms, structures, and overall design within the system. Keeping complexity low is crucial as systems grow in size and scope.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Univers Condensed" panose="020B0506020202050204" pitchFamily="34" charset="0"/>
                  <a:ea typeface="+mn-ea"/>
                  <a:cs typeface="+mn-cs"/>
                </a:rPr>
                <a:t>Reduced complexity leads to improved maintainability, easier debugging, and better predictability in terms of system behavior.</a:t>
              </a:r>
            </a:p>
          </p:txBody>
        </p:sp>
        <p:sp>
          <p:nvSpPr>
            <p:cNvPr id="9" name="TextBox 8">
              <a:extLst>
                <a:ext uri="{FF2B5EF4-FFF2-40B4-BE49-F238E27FC236}">
                  <a16:creationId xmlns:a16="http://schemas.microsoft.com/office/drawing/2014/main" id="{63E88F71-5C55-5A9D-8FBB-447E76D310ED}"/>
                </a:ext>
              </a:extLst>
            </p:cNvPr>
            <p:cNvSpPr txBox="1"/>
            <p:nvPr/>
          </p:nvSpPr>
          <p:spPr>
            <a:xfrm>
              <a:off x="3717262" y="-1"/>
              <a:ext cx="1359668" cy="2400657"/>
            </a:xfrm>
            <a:prstGeom prst="rect">
              <a:avLst/>
            </a:prstGeom>
            <a:noFill/>
          </p:spPr>
          <p:txBody>
            <a:bodyPr wrap="none" rtlCol="0">
              <a:spAutoFit/>
            </a:bodyPr>
            <a:lstStyle/>
            <a:p>
              <a:r>
                <a:rPr lang="en-US" sz="15000" dirty="0">
                  <a:solidFill>
                    <a:schemeClr val="bg1">
                      <a:lumMod val="95000"/>
                    </a:schemeClr>
                  </a:solidFill>
                  <a:latin typeface="Univers Condensed" panose="020B0506020202050204" pitchFamily="34" charset="0"/>
                </a:rPr>
                <a:t>B</a:t>
              </a:r>
            </a:p>
          </p:txBody>
        </p:sp>
        <p:sp>
          <p:nvSpPr>
            <p:cNvPr id="13" name="Isosceles Triangle 12">
              <a:extLst>
                <a:ext uri="{FF2B5EF4-FFF2-40B4-BE49-F238E27FC236}">
                  <a16:creationId xmlns:a16="http://schemas.microsoft.com/office/drawing/2014/main" id="{6BDD2AE2-E8EA-C767-A621-7EC1637EB73C}"/>
                </a:ext>
              </a:extLst>
            </p:cNvPr>
            <p:cNvSpPr/>
            <p:nvPr/>
          </p:nvSpPr>
          <p:spPr>
            <a:xfrm rot="5400000">
              <a:off x="5892170" y="803774"/>
              <a:ext cx="501542" cy="291560"/>
            </a:xfrm>
            <a:prstGeom prst="triangle">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grpSp>
      <p:grpSp>
        <p:nvGrpSpPr>
          <p:cNvPr id="15" name="Group 14">
            <a:extLst>
              <a:ext uri="{FF2B5EF4-FFF2-40B4-BE49-F238E27FC236}">
                <a16:creationId xmlns:a16="http://schemas.microsoft.com/office/drawing/2014/main" id="{B83FC664-CFBA-6BB6-D832-04E7D2E8490D}"/>
              </a:ext>
            </a:extLst>
          </p:cNvPr>
          <p:cNvGrpSpPr/>
          <p:nvPr/>
        </p:nvGrpSpPr>
        <p:grpSpPr>
          <a:xfrm>
            <a:off x="0" y="0"/>
            <a:ext cx="3194907" cy="6858000"/>
            <a:chOff x="0" y="0"/>
            <a:chExt cx="3194907" cy="6858000"/>
          </a:xfrm>
        </p:grpSpPr>
        <p:sp>
          <p:nvSpPr>
            <p:cNvPr id="2" name="Rectangle 1">
              <a:extLst>
                <a:ext uri="{FF2B5EF4-FFF2-40B4-BE49-F238E27FC236}">
                  <a16:creationId xmlns:a16="http://schemas.microsoft.com/office/drawing/2014/main" id="{91E64C22-E273-0A7F-E6B4-27FF4F866758}"/>
                </a:ext>
              </a:extLst>
            </p:cNvPr>
            <p:cNvSpPr/>
            <p:nvPr/>
          </p:nvSpPr>
          <p:spPr>
            <a:xfrm>
              <a:off x="0" y="0"/>
              <a:ext cx="2910558" cy="685800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chemeClr val="bg1">
                    <a:lumMod val="95000"/>
                  </a:scheme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a:solidFill>
                  <a:prstClr val="white"/>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a:solidFill>
                  <a:prstClr val="white"/>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Clean coding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Univers Condensed" panose="020B0506020202050204" pitchFamily="34" charset="0"/>
                  <a:ea typeface="+mn-ea"/>
                  <a:cs typeface="Arial" panose="020B0604020202020204" pitchFamily="34" charset="0"/>
                </a:rPr>
                <a:t>Clean coding refers to the practice of writing code that is easily understandable, readable, and maintainable by other programmers. It emphasizes the use of clear and descriptive variable names, well-structured code layout, proper indentation, and adherence to coding standards and best practices.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Univers Condensed" panose="020B0506020202050204" pitchFamily="34" charset="0"/>
                  <a:ea typeface="+mn-ea"/>
                  <a:cs typeface="Arial" panose="020B0604020202020204" pitchFamily="34" charset="0"/>
                </a:rPr>
                <a:t>The importance of clean coding in problem-solving lies in its ability to enhance collaboration and knowledge sharing among developers.</a:t>
              </a:r>
            </a:p>
          </p:txBody>
        </p:sp>
        <p:sp>
          <p:nvSpPr>
            <p:cNvPr id="6" name="TextBox 5">
              <a:extLst>
                <a:ext uri="{FF2B5EF4-FFF2-40B4-BE49-F238E27FC236}">
                  <a16:creationId xmlns:a16="http://schemas.microsoft.com/office/drawing/2014/main" id="{028E2371-D64B-EA72-681E-56EAB27DAB2C}"/>
                </a:ext>
              </a:extLst>
            </p:cNvPr>
            <p:cNvSpPr txBox="1"/>
            <p:nvPr/>
          </p:nvSpPr>
          <p:spPr>
            <a:xfrm>
              <a:off x="806704" y="0"/>
              <a:ext cx="1359668" cy="2400657"/>
            </a:xfrm>
            <a:prstGeom prst="rect">
              <a:avLst/>
            </a:prstGeom>
            <a:noFill/>
          </p:spPr>
          <p:txBody>
            <a:bodyPr wrap="none" rtlCol="0">
              <a:spAutoFit/>
            </a:bodyPr>
            <a:lstStyle/>
            <a:p>
              <a:r>
                <a:rPr lang="en-US" sz="15000" dirty="0">
                  <a:solidFill>
                    <a:schemeClr val="bg1">
                      <a:lumMod val="95000"/>
                    </a:schemeClr>
                  </a:solidFill>
                  <a:latin typeface="Univers Condensed" panose="020B0506020202050204" pitchFamily="34" charset="0"/>
                </a:rPr>
                <a:t>A</a:t>
              </a:r>
            </a:p>
          </p:txBody>
        </p:sp>
        <p:sp>
          <p:nvSpPr>
            <p:cNvPr id="11" name="Isosceles Triangle 10">
              <a:extLst>
                <a:ext uri="{FF2B5EF4-FFF2-40B4-BE49-F238E27FC236}">
                  <a16:creationId xmlns:a16="http://schemas.microsoft.com/office/drawing/2014/main" id="{267E81F8-9FC6-F9A5-B358-733FB513F1C8}"/>
                </a:ext>
              </a:extLst>
            </p:cNvPr>
            <p:cNvSpPr/>
            <p:nvPr/>
          </p:nvSpPr>
          <p:spPr>
            <a:xfrm rot="5400000">
              <a:off x="2798356" y="803774"/>
              <a:ext cx="501542" cy="291560"/>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grpSp>
    </p:spTree>
    <p:extLst>
      <p:ext uri="{BB962C8B-B14F-4D97-AF65-F5344CB8AC3E}">
        <p14:creationId xmlns:p14="http://schemas.microsoft.com/office/powerpoint/2010/main" val="1544999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9BF938-9701-4A72-7E0F-64E37A9C987A}"/>
              </a:ext>
            </a:extLst>
          </p:cNvPr>
          <p:cNvSpPr txBox="1"/>
          <p:nvPr/>
        </p:nvSpPr>
        <p:spPr>
          <a:xfrm>
            <a:off x="3990806" y="847930"/>
            <a:ext cx="4919039" cy="1015663"/>
          </a:xfrm>
          <a:prstGeom prst="rect">
            <a:avLst/>
          </a:prstGeom>
          <a:noFill/>
        </p:spPr>
        <p:txBody>
          <a:bodyPr wrap="none" rtlCol="0">
            <a:spAutoFit/>
          </a:bodyPr>
          <a:lstStyle/>
          <a:p>
            <a:r>
              <a:rPr lang="en-US" sz="6000" b="1" dirty="0">
                <a:solidFill>
                  <a:schemeClr val="bg1"/>
                </a:solidFill>
                <a:latin typeface="Univers Condensed" panose="020B0506020202050204" pitchFamily="34" charset="0"/>
              </a:rPr>
              <a:t>Program usage</a:t>
            </a:r>
          </a:p>
        </p:txBody>
      </p:sp>
      <p:grpSp>
        <p:nvGrpSpPr>
          <p:cNvPr id="3" name="Group 2">
            <a:extLst>
              <a:ext uri="{FF2B5EF4-FFF2-40B4-BE49-F238E27FC236}">
                <a16:creationId xmlns:a16="http://schemas.microsoft.com/office/drawing/2014/main" id="{EF8A5A1A-458A-2047-6153-22F986BBA23E}"/>
              </a:ext>
            </a:extLst>
          </p:cNvPr>
          <p:cNvGrpSpPr/>
          <p:nvPr/>
        </p:nvGrpSpPr>
        <p:grpSpPr>
          <a:xfrm>
            <a:off x="-1950814" y="-2"/>
            <a:ext cx="3043014" cy="6858002"/>
            <a:chOff x="9098186" y="-2"/>
            <a:chExt cx="3385374" cy="6858002"/>
          </a:xfrm>
        </p:grpSpPr>
        <p:sp>
          <p:nvSpPr>
            <p:cNvPr id="12" name="Rectangle 11">
              <a:extLst>
                <a:ext uri="{FF2B5EF4-FFF2-40B4-BE49-F238E27FC236}">
                  <a16:creationId xmlns:a16="http://schemas.microsoft.com/office/drawing/2014/main" id="{EFF78C75-3FEB-C16D-ED34-810E1B9D8518}"/>
                </a:ext>
              </a:extLst>
            </p:cNvPr>
            <p:cNvSpPr/>
            <p:nvPr/>
          </p:nvSpPr>
          <p:spPr>
            <a:xfrm>
              <a:off x="9098186" y="0"/>
              <a:ext cx="3093814" cy="685800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a:solidFill>
                  <a:prstClr val="white"/>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a:solidFill>
                  <a:prstClr val="white"/>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Real-life applications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Univers Condensed" panose="020B0506020202050204" pitchFamily="34" charset="0"/>
                  <a:ea typeface="+mn-ea"/>
                  <a:cs typeface="Arial" panose="020B0604020202020204" pitchFamily="34" charset="0"/>
                </a:rPr>
                <a:t>Real-life applications are developed to address specific problems or needs in the real world. They provide solutions that improve efficiency, productivity, or quality of life for individuals, businesses, or society as a whole.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Univers Condensed" panose="020B0506020202050204" pitchFamily="34" charset="0"/>
                  <a:ea typeface="+mn-ea"/>
                  <a:cs typeface="Arial" panose="020B0604020202020204" pitchFamily="34" charset="0"/>
                </a:rPr>
                <a:t>Real-life applications serve as excellent educational tools. They provide hands-on experience and practical learning opportunities for students and professionals, allowing them to apply theoretical knowledge to real-world situations.</a:t>
              </a:r>
            </a:p>
          </p:txBody>
        </p:sp>
        <p:sp>
          <p:nvSpPr>
            <p:cNvPr id="16" name="TextBox 15">
              <a:extLst>
                <a:ext uri="{FF2B5EF4-FFF2-40B4-BE49-F238E27FC236}">
                  <a16:creationId xmlns:a16="http://schemas.microsoft.com/office/drawing/2014/main" id="{FFC57FDE-B8EB-2F04-1EF4-27A6DB56D147}"/>
                </a:ext>
              </a:extLst>
            </p:cNvPr>
            <p:cNvSpPr txBox="1"/>
            <p:nvPr/>
          </p:nvSpPr>
          <p:spPr>
            <a:xfrm>
              <a:off x="9996518" y="-2"/>
              <a:ext cx="1367682" cy="2400657"/>
            </a:xfrm>
            <a:prstGeom prst="rect">
              <a:avLst/>
            </a:prstGeom>
            <a:noFill/>
          </p:spPr>
          <p:txBody>
            <a:bodyPr wrap="none" rtlCol="0">
              <a:spAutoFit/>
            </a:bodyPr>
            <a:lstStyle/>
            <a:p>
              <a:r>
                <a:rPr lang="en-US" sz="15000" dirty="0">
                  <a:solidFill>
                    <a:schemeClr val="bg1">
                      <a:lumMod val="95000"/>
                    </a:schemeClr>
                  </a:solidFill>
                  <a:latin typeface="Univers Condensed" panose="020B0506020202050204" pitchFamily="34" charset="0"/>
                </a:rPr>
                <a:t>D</a:t>
              </a:r>
            </a:p>
          </p:txBody>
        </p:sp>
        <p:sp>
          <p:nvSpPr>
            <p:cNvPr id="19" name="Isosceles Triangle 18">
              <a:extLst>
                <a:ext uri="{FF2B5EF4-FFF2-40B4-BE49-F238E27FC236}">
                  <a16:creationId xmlns:a16="http://schemas.microsoft.com/office/drawing/2014/main" id="{C387356C-52AB-4829-C303-9A47DA6EEDC5}"/>
                </a:ext>
              </a:extLst>
            </p:cNvPr>
            <p:cNvSpPr/>
            <p:nvPr/>
          </p:nvSpPr>
          <p:spPr>
            <a:xfrm rot="5400000">
              <a:off x="12087009" y="803774"/>
              <a:ext cx="501542" cy="291560"/>
            </a:xfrm>
            <a:prstGeom prst="triangle">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grpSp>
      <p:grpSp>
        <p:nvGrpSpPr>
          <p:cNvPr id="21" name="Group 20">
            <a:extLst>
              <a:ext uri="{FF2B5EF4-FFF2-40B4-BE49-F238E27FC236}">
                <a16:creationId xmlns:a16="http://schemas.microsoft.com/office/drawing/2014/main" id="{825CCCF4-E088-D48B-6DA8-5337563B0BA2}"/>
              </a:ext>
            </a:extLst>
          </p:cNvPr>
          <p:cNvGrpSpPr/>
          <p:nvPr/>
        </p:nvGrpSpPr>
        <p:grpSpPr>
          <a:xfrm>
            <a:off x="-2219778" y="-3"/>
            <a:ext cx="3022703" cy="6858003"/>
            <a:chOff x="6004372" y="-3"/>
            <a:chExt cx="3362778" cy="6858003"/>
          </a:xfrm>
        </p:grpSpPr>
        <p:sp>
          <p:nvSpPr>
            <p:cNvPr id="24" name="Rectangle 23">
              <a:extLst>
                <a:ext uri="{FF2B5EF4-FFF2-40B4-BE49-F238E27FC236}">
                  <a16:creationId xmlns:a16="http://schemas.microsoft.com/office/drawing/2014/main" id="{7D1AFE59-FA35-9E6A-0CDB-A46CB4004BC0}"/>
                </a:ext>
              </a:extLst>
            </p:cNvPr>
            <p:cNvSpPr/>
            <p:nvPr/>
          </p:nvSpPr>
          <p:spPr>
            <a:xfrm>
              <a:off x="6004372" y="0"/>
              <a:ext cx="3093814" cy="6858000"/>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a:solidFill>
                  <a:prstClr val="white"/>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User freedom</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Univers Condensed" panose="020B0506020202050204" pitchFamily="34" charset="0"/>
                  <a:ea typeface="+mn-ea"/>
                  <a:cs typeface="+mn-cs"/>
                </a:rPr>
                <a:t>User freedom in website creation refers to the ability of users to navigate, interact, and access content without unnecessary restrictions or impediments.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Univers Condensed" panose="020B0506020202050204" pitchFamily="34" charset="0"/>
                  <a:ea typeface="+mn-ea"/>
                  <a:cs typeface="+mn-cs"/>
                </a:rPr>
                <a:t>This approach enhances user satisfaction, encourages longer interactions, and often leads to increased user retention</a:t>
              </a:r>
            </a:p>
          </p:txBody>
        </p:sp>
        <p:sp>
          <p:nvSpPr>
            <p:cNvPr id="25" name="TextBox 24">
              <a:extLst>
                <a:ext uri="{FF2B5EF4-FFF2-40B4-BE49-F238E27FC236}">
                  <a16:creationId xmlns:a16="http://schemas.microsoft.com/office/drawing/2014/main" id="{DAAEAEE4-3D5A-A55B-037E-E3B979870CEB}"/>
                </a:ext>
              </a:extLst>
            </p:cNvPr>
            <p:cNvSpPr txBox="1"/>
            <p:nvPr/>
          </p:nvSpPr>
          <p:spPr>
            <a:xfrm>
              <a:off x="6842440" y="-3"/>
              <a:ext cx="1253869" cy="2400657"/>
            </a:xfrm>
            <a:prstGeom prst="rect">
              <a:avLst/>
            </a:prstGeom>
            <a:noFill/>
          </p:spPr>
          <p:txBody>
            <a:bodyPr wrap="none" rtlCol="0">
              <a:spAutoFit/>
            </a:bodyPr>
            <a:lstStyle/>
            <a:p>
              <a:r>
                <a:rPr lang="en-US" sz="15000" dirty="0">
                  <a:solidFill>
                    <a:schemeClr val="bg1">
                      <a:lumMod val="95000"/>
                    </a:schemeClr>
                  </a:solidFill>
                  <a:latin typeface="Univers Condensed" panose="020B0506020202050204" pitchFamily="34" charset="0"/>
                </a:rPr>
                <a:t>C</a:t>
              </a:r>
            </a:p>
          </p:txBody>
        </p:sp>
        <p:sp>
          <p:nvSpPr>
            <p:cNvPr id="26" name="Isosceles Triangle 25">
              <a:extLst>
                <a:ext uri="{FF2B5EF4-FFF2-40B4-BE49-F238E27FC236}">
                  <a16:creationId xmlns:a16="http://schemas.microsoft.com/office/drawing/2014/main" id="{16DA6A1E-14ED-D324-3F08-BC89C6B7E465}"/>
                </a:ext>
              </a:extLst>
            </p:cNvPr>
            <p:cNvSpPr/>
            <p:nvPr/>
          </p:nvSpPr>
          <p:spPr>
            <a:xfrm rot="5400000">
              <a:off x="8970599" y="803774"/>
              <a:ext cx="501542" cy="291560"/>
            </a:xfrm>
            <a:prstGeom prst="triangle">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grpSp>
      <p:grpSp>
        <p:nvGrpSpPr>
          <p:cNvPr id="27" name="Group 26">
            <a:extLst>
              <a:ext uri="{FF2B5EF4-FFF2-40B4-BE49-F238E27FC236}">
                <a16:creationId xmlns:a16="http://schemas.microsoft.com/office/drawing/2014/main" id="{0F5101D4-9B74-E5B1-3EE6-5F5F1EBE1636}"/>
              </a:ext>
            </a:extLst>
          </p:cNvPr>
          <p:cNvGrpSpPr/>
          <p:nvPr/>
        </p:nvGrpSpPr>
        <p:grpSpPr>
          <a:xfrm>
            <a:off x="-2504126" y="-3"/>
            <a:ext cx="3036532" cy="6858001"/>
            <a:chOff x="2910558" y="-1"/>
            <a:chExt cx="3378163" cy="6858001"/>
          </a:xfrm>
        </p:grpSpPr>
        <p:sp>
          <p:nvSpPr>
            <p:cNvPr id="28" name="Rectangle 27">
              <a:extLst>
                <a:ext uri="{FF2B5EF4-FFF2-40B4-BE49-F238E27FC236}">
                  <a16:creationId xmlns:a16="http://schemas.microsoft.com/office/drawing/2014/main" id="{90E63D15-FB5A-403B-4253-11C98C6234C0}"/>
                </a:ext>
              </a:extLst>
            </p:cNvPr>
            <p:cNvSpPr/>
            <p:nvPr/>
          </p:nvSpPr>
          <p:spPr>
            <a:xfrm>
              <a:off x="2910558" y="0"/>
              <a:ext cx="3093814" cy="685800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a:solidFill>
                  <a:prstClr val="white"/>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Low complexity</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Univers Condensed" panose="020B0506020202050204" pitchFamily="34" charset="0"/>
                  <a:ea typeface="+mn-ea"/>
                  <a:cs typeface="+mn-cs"/>
                </a:rPr>
                <a:t>Low complexity in the context of large-scale programs and data management refers to the simplicity and efficiency of algorithms, structures, and overall design within the system. Keeping complexity low is crucial as systems grow in size and scope.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Univers Condensed" panose="020B0506020202050204" pitchFamily="34" charset="0"/>
                  <a:ea typeface="+mn-ea"/>
                  <a:cs typeface="+mn-cs"/>
                </a:rPr>
                <a:t>Reduced complexity leads to improved maintainability, easier debugging, and better predictability in terms of system behavior.</a:t>
              </a:r>
            </a:p>
          </p:txBody>
        </p:sp>
        <p:sp>
          <p:nvSpPr>
            <p:cNvPr id="29" name="TextBox 28">
              <a:extLst>
                <a:ext uri="{FF2B5EF4-FFF2-40B4-BE49-F238E27FC236}">
                  <a16:creationId xmlns:a16="http://schemas.microsoft.com/office/drawing/2014/main" id="{DCC6D151-1846-C451-1860-3E2F2E525212}"/>
                </a:ext>
              </a:extLst>
            </p:cNvPr>
            <p:cNvSpPr txBox="1"/>
            <p:nvPr/>
          </p:nvSpPr>
          <p:spPr>
            <a:xfrm>
              <a:off x="3717262" y="-1"/>
              <a:ext cx="1359668" cy="2400657"/>
            </a:xfrm>
            <a:prstGeom prst="rect">
              <a:avLst/>
            </a:prstGeom>
            <a:noFill/>
          </p:spPr>
          <p:txBody>
            <a:bodyPr wrap="none" rtlCol="0">
              <a:spAutoFit/>
            </a:bodyPr>
            <a:lstStyle/>
            <a:p>
              <a:r>
                <a:rPr lang="en-US" sz="15000" dirty="0">
                  <a:solidFill>
                    <a:schemeClr val="bg1">
                      <a:lumMod val="95000"/>
                    </a:schemeClr>
                  </a:solidFill>
                  <a:latin typeface="Univers Condensed" panose="020B0506020202050204" pitchFamily="34" charset="0"/>
                </a:rPr>
                <a:t>B</a:t>
              </a:r>
            </a:p>
          </p:txBody>
        </p:sp>
        <p:sp>
          <p:nvSpPr>
            <p:cNvPr id="30" name="Isosceles Triangle 29">
              <a:extLst>
                <a:ext uri="{FF2B5EF4-FFF2-40B4-BE49-F238E27FC236}">
                  <a16:creationId xmlns:a16="http://schemas.microsoft.com/office/drawing/2014/main" id="{8264E767-0887-44A2-35D8-0570484DBCCF}"/>
                </a:ext>
              </a:extLst>
            </p:cNvPr>
            <p:cNvSpPr/>
            <p:nvPr/>
          </p:nvSpPr>
          <p:spPr>
            <a:xfrm rot="5400000">
              <a:off x="5892170" y="803774"/>
              <a:ext cx="501542" cy="291560"/>
            </a:xfrm>
            <a:prstGeom prst="triangle">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grpSp>
      <p:grpSp>
        <p:nvGrpSpPr>
          <p:cNvPr id="31" name="Group 30">
            <a:extLst>
              <a:ext uri="{FF2B5EF4-FFF2-40B4-BE49-F238E27FC236}">
                <a16:creationId xmlns:a16="http://schemas.microsoft.com/office/drawing/2014/main" id="{7FCF8880-4701-F3F5-7B79-F0AB08E0AFEF}"/>
              </a:ext>
            </a:extLst>
          </p:cNvPr>
          <p:cNvGrpSpPr/>
          <p:nvPr/>
        </p:nvGrpSpPr>
        <p:grpSpPr>
          <a:xfrm>
            <a:off x="-2608826" y="-5"/>
            <a:ext cx="2871809" cy="6858000"/>
            <a:chOff x="0" y="0"/>
            <a:chExt cx="3194907" cy="6858000"/>
          </a:xfrm>
        </p:grpSpPr>
        <p:sp>
          <p:nvSpPr>
            <p:cNvPr id="32" name="Rectangle 31">
              <a:extLst>
                <a:ext uri="{FF2B5EF4-FFF2-40B4-BE49-F238E27FC236}">
                  <a16:creationId xmlns:a16="http://schemas.microsoft.com/office/drawing/2014/main" id="{CDA4E180-2C94-EA24-F185-50943947CE7A}"/>
                </a:ext>
              </a:extLst>
            </p:cNvPr>
            <p:cNvSpPr/>
            <p:nvPr/>
          </p:nvSpPr>
          <p:spPr>
            <a:xfrm>
              <a:off x="0" y="0"/>
              <a:ext cx="2910558" cy="685800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chemeClr val="bg1">
                    <a:lumMod val="95000"/>
                  </a:scheme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a:solidFill>
                  <a:prstClr val="white"/>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a:solidFill>
                  <a:prstClr val="white"/>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Clean coding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Univers Condensed" panose="020B0506020202050204" pitchFamily="34" charset="0"/>
                  <a:ea typeface="+mn-ea"/>
                  <a:cs typeface="Arial" panose="020B0604020202020204" pitchFamily="34" charset="0"/>
                </a:rPr>
                <a:t>Clean coding refers to the practice of writing code that is easily understandable, readable, and maintainable by other programmers. It emphasizes the use of clear and descriptive variable names, well-structured code layout, proper indentation, and adherence to coding standards and best practices.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Univers Condensed" panose="020B0506020202050204" pitchFamily="34" charset="0"/>
                  <a:ea typeface="+mn-ea"/>
                  <a:cs typeface="Arial" panose="020B0604020202020204" pitchFamily="34" charset="0"/>
                </a:rPr>
                <a:t>The importance of clean coding in problem-solving lies in its ability to enhance collaboration and knowledge sharing among developers.</a:t>
              </a:r>
            </a:p>
          </p:txBody>
        </p:sp>
        <p:sp>
          <p:nvSpPr>
            <p:cNvPr id="33" name="TextBox 32">
              <a:extLst>
                <a:ext uri="{FF2B5EF4-FFF2-40B4-BE49-F238E27FC236}">
                  <a16:creationId xmlns:a16="http://schemas.microsoft.com/office/drawing/2014/main" id="{120C0C24-A266-D48C-4273-FAD741F23121}"/>
                </a:ext>
              </a:extLst>
            </p:cNvPr>
            <p:cNvSpPr txBox="1"/>
            <p:nvPr/>
          </p:nvSpPr>
          <p:spPr>
            <a:xfrm>
              <a:off x="806704" y="0"/>
              <a:ext cx="1359668" cy="2400657"/>
            </a:xfrm>
            <a:prstGeom prst="rect">
              <a:avLst/>
            </a:prstGeom>
            <a:noFill/>
          </p:spPr>
          <p:txBody>
            <a:bodyPr wrap="none" rtlCol="0">
              <a:spAutoFit/>
            </a:bodyPr>
            <a:lstStyle/>
            <a:p>
              <a:r>
                <a:rPr lang="en-US" sz="15000" dirty="0">
                  <a:solidFill>
                    <a:schemeClr val="bg1">
                      <a:lumMod val="95000"/>
                    </a:schemeClr>
                  </a:solidFill>
                  <a:latin typeface="Univers Condensed" panose="020B0506020202050204" pitchFamily="34" charset="0"/>
                </a:rPr>
                <a:t>A</a:t>
              </a:r>
            </a:p>
          </p:txBody>
        </p:sp>
        <p:sp>
          <p:nvSpPr>
            <p:cNvPr id="34" name="Isosceles Triangle 33">
              <a:extLst>
                <a:ext uri="{FF2B5EF4-FFF2-40B4-BE49-F238E27FC236}">
                  <a16:creationId xmlns:a16="http://schemas.microsoft.com/office/drawing/2014/main" id="{12CC9A71-D8D9-FE58-83DF-58CD4008B2D7}"/>
                </a:ext>
              </a:extLst>
            </p:cNvPr>
            <p:cNvSpPr/>
            <p:nvPr/>
          </p:nvSpPr>
          <p:spPr>
            <a:xfrm rot="5400000">
              <a:off x="2798356" y="803774"/>
              <a:ext cx="501542" cy="291560"/>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grpSp>
      <p:grpSp>
        <p:nvGrpSpPr>
          <p:cNvPr id="35" name="Group 34">
            <a:extLst>
              <a:ext uri="{FF2B5EF4-FFF2-40B4-BE49-F238E27FC236}">
                <a16:creationId xmlns:a16="http://schemas.microsoft.com/office/drawing/2014/main" id="{1355BD8E-1683-DD7E-F099-877C7ACA7300}"/>
              </a:ext>
            </a:extLst>
          </p:cNvPr>
          <p:cNvGrpSpPr/>
          <p:nvPr/>
        </p:nvGrpSpPr>
        <p:grpSpPr>
          <a:xfrm>
            <a:off x="-1950814" y="-2"/>
            <a:ext cx="3095625" cy="6858002"/>
            <a:chOff x="9098186" y="-2"/>
            <a:chExt cx="3385374" cy="6858002"/>
          </a:xfrm>
        </p:grpSpPr>
        <p:sp>
          <p:nvSpPr>
            <p:cNvPr id="36" name="Rectangle 35">
              <a:extLst>
                <a:ext uri="{FF2B5EF4-FFF2-40B4-BE49-F238E27FC236}">
                  <a16:creationId xmlns:a16="http://schemas.microsoft.com/office/drawing/2014/main" id="{F09F5133-3F90-E6F0-DC28-1629227E2B17}"/>
                </a:ext>
              </a:extLst>
            </p:cNvPr>
            <p:cNvSpPr/>
            <p:nvPr/>
          </p:nvSpPr>
          <p:spPr>
            <a:xfrm>
              <a:off x="9098186" y="0"/>
              <a:ext cx="3093814" cy="685800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a:solidFill>
                  <a:prstClr val="white"/>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a:solidFill>
                  <a:prstClr val="white"/>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Real-life applications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lumMod val="50000"/>
                      <a:lumOff val="50000"/>
                    </a:schemeClr>
                  </a:solidFill>
                  <a:effectLst/>
                  <a:uLnTx/>
                  <a:uFillTx/>
                  <a:latin typeface="Univers Condensed" panose="020B0506020202050204" pitchFamily="34" charset="0"/>
                  <a:ea typeface="+mn-ea"/>
                  <a:cs typeface="Arial" panose="020B0604020202020204" pitchFamily="34" charset="0"/>
                </a:rPr>
                <a:t>Real-life applications are developed to address specific problems or needs in the real world. They provide solutions that improve efficiency, productivity, or quality of life for individuals, businesses, or society as a whole.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lumMod val="50000"/>
                      <a:lumOff val="50000"/>
                    </a:schemeClr>
                  </a:solidFill>
                  <a:effectLst/>
                  <a:uLnTx/>
                  <a:uFillTx/>
                  <a:latin typeface="Univers Condensed" panose="020B0506020202050204" pitchFamily="34" charset="0"/>
                  <a:ea typeface="+mn-ea"/>
                  <a:cs typeface="Arial" panose="020B0604020202020204" pitchFamily="34" charset="0"/>
                </a:rPr>
                <a:t>Real-life applications serve as excellent educational tools. They provide hands-on </a:t>
              </a:r>
              <a:r>
                <a:rPr kumimoji="0" lang="en-US" sz="1200" b="0" i="0" u="none" strike="noStrike" kern="1200" cap="none" spc="0" normalizeH="0" baseline="0" noProof="0" dirty="0">
                  <a:ln>
                    <a:noFill/>
                  </a:ln>
                  <a:solidFill>
                    <a:prstClr val="white"/>
                  </a:solidFill>
                  <a:effectLst/>
                  <a:uLnTx/>
                  <a:uFillTx/>
                  <a:latin typeface="Univers Condensed" panose="020B0506020202050204" pitchFamily="34" charset="0"/>
                  <a:ea typeface="+mn-ea"/>
                  <a:cs typeface="Arial" panose="020B0604020202020204" pitchFamily="34" charset="0"/>
                </a:rPr>
                <a:t>experience and practical learning opportunities for students and professionals, allowing them to apply theoretical knowledge to real-world situations.</a:t>
              </a:r>
            </a:p>
          </p:txBody>
        </p:sp>
        <p:sp>
          <p:nvSpPr>
            <p:cNvPr id="37" name="TextBox 36">
              <a:extLst>
                <a:ext uri="{FF2B5EF4-FFF2-40B4-BE49-F238E27FC236}">
                  <a16:creationId xmlns:a16="http://schemas.microsoft.com/office/drawing/2014/main" id="{72786BDE-8154-CB70-ACF6-18BA007F4B20}"/>
                </a:ext>
              </a:extLst>
            </p:cNvPr>
            <p:cNvSpPr txBox="1"/>
            <p:nvPr/>
          </p:nvSpPr>
          <p:spPr>
            <a:xfrm>
              <a:off x="9996518" y="-2"/>
              <a:ext cx="1367682" cy="2400657"/>
            </a:xfrm>
            <a:prstGeom prst="rect">
              <a:avLst/>
            </a:prstGeom>
            <a:noFill/>
          </p:spPr>
          <p:txBody>
            <a:bodyPr wrap="none" rtlCol="0">
              <a:spAutoFit/>
            </a:bodyPr>
            <a:lstStyle/>
            <a:p>
              <a:r>
                <a:rPr lang="en-US" sz="15000" dirty="0">
                  <a:solidFill>
                    <a:schemeClr val="bg1">
                      <a:lumMod val="95000"/>
                    </a:schemeClr>
                  </a:solidFill>
                  <a:latin typeface="Univers Condensed" panose="020B0506020202050204" pitchFamily="34" charset="0"/>
                </a:rPr>
                <a:t>D</a:t>
              </a:r>
            </a:p>
          </p:txBody>
        </p:sp>
        <p:sp>
          <p:nvSpPr>
            <p:cNvPr id="38" name="Isosceles Triangle 37">
              <a:extLst>
                <a:ext uri="{FF2B5EF4-FFF2-40B4-BE49-F238E27FC236}">
                  <a16:creationId xmlns:a16="http://schemas.microsoft.com/office/drawing/2014/main" id="{A9AD3EFF-7F23-5A35-E203-F68686FE2B90}"/>
                </a:ext>
              </a:extLst>
            </p:cNvPr>
            <p:cNvSpPr/>
            <p:nvPr/>
          </p:nvSpPr>
          <p:spPr>
            <a:xfrm rot="5400000">
              <a:off x="12087009" y="803774"/>
              <a:ext cx="501542" cy="291560"/>
            </a:xfrm>
            <a:prstGeom prst="triangle">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grpSp>
      <p:grpSp>
        <p:nvGrpSpPr>
          <p:cNvPr id="39" name="Group 38">
            <a:extLst>
              <a:ext uri="{FF2B5EF4-FFF2-40B4-BE49-F238E27FC236}">
                <a16:creationId xmlns:a16="http://schemas.microsoft.com/office/drawing/2014/main" id="{D9AFACC2-721A-91E1-83BA-0B0E37D6EA4F}"/>
              </a:ext>
            </a:extLst>
          </p:cNvPr>
          <p:cNvGrpSpPr/>
          <p:nvPr/>
        </p:nvGrpSpPr>
        <p:grpSpPr>
          <a:xfrm>
            <a:off x="-2219778" y="-3"/>
            <a:ext cx="3074963" cy="6858003"/>
            <a:chOff x="6004372" y="-3"/>
            <a:chExt cx="3362778" cy="6858003"/>
          </a:xfrm>
        </p:grpSpPr>
        <p:sp>
          <p:nvSpPr>
            <p:cNvPr id="40" name="Rectangle 39">
              <a:extLst>
                <a:ext uri="{FF2B5EF4-FFF2-40B4-BE49-F238E27FC236}">
                  <a16:creationId xmlns:a16="http://schemas.microsoft.com/office/drawing/2014/main" id="{7C745A54-C54C-2696-B4AA-EDE3296B6844}"/>
                </a:ext>
              </a:extLst>
            </p:cNvPr>
            <p:cNvSpPr/>
            <p:nvPr/>
          </p:nvSpPr>
          <p:spPr>
            <a:xfrm>
              <a:off x="6004372" y="0"/>
              <a:ext cx="3093814" cy="6858000"/>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a:solidFill>
                  <a:prstClr val="white"/>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User freedom</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Univers Condensed" panose="020B0506020202050204" pitchFamily="34" charset="0"/>
                  <a:ea typeface="+mn-ea"/>
                  <a:cs typeface="+mn-cs"/>
                </a:rPr>
                <a:t>User freedom in website creation refers to the ability of users to navigate, interact, and access</a:t>
              </a:r>
              <a:r>
                <a:rPr kumimoji="0" lang="en-US" sz="1200" b="0" i="0" u="none" strike="noStrike" kern="1200" cap="none" spc="0" normalizeH="0" baseline="0" noProof="0" dirty="0">
                  <a:ln>
                    <a:noFill/>
                  </a:ln>
                  <a:solidFill>
                    <a:schemeClr val="tx1">
                      <a:lumMod val="65000"/>
                      <a:lumOff val="35000"/>
                    </a:schemeClr>
                  </a:solidFill>
                  <a:effectLst/>
                  <a:uLnTx/>
                  <a:uFillTx/>
                  <a:latin typeface="Univers Condensed" panose="020B0506020202050204" pitchFamily="34" charset="0"/>
                  <a:ea typeface="+mn-ea"/>
                  <a:cs typeface="+mn-cs"/>
                </a:rPr>
                <a:t> content </a:t>
              </a:r>
              <a:r>
                <a:rPr kumimoji="0" lang="en-US" sz="1200" b="0" i="0" u="none" strike="noStrike" kern="1200" cap="none" spc="0" normalizeH="0" baseline="0" noProof="0" dirty="0">
                  <a:ln>
                    <a:noFill/>
                  </a:ln>
                  <a:solidFill>
                    <a:prstClr val="white"/>
                  </a:solidFill>
                  <a:effectLst/>
                  <a:uLnTx/>
                  <a:uFillTx/>
                  <a:latin typeface="Univers Condensed" panose="020B0506020202050204" pitchFamily="34" charset="0"/>
                  <a:ea typeface="+mn-ea"/>
                  <a:cs typeface="+mn-cs"/>
                </a:rPr>
                <a:t>without unnecessary restrictions or impediments.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Univers Condensed" panose="020B0506020202050204" pitchFamily="34" charset="0"/>
                  <a:ea typeface="+mn-ea"/>
                  <a:cs typeface="+mn-cs"/>
                </a:rPr>
                <a:t>This approach enhances user satisfaction, encourages longer interactions, and often leads to increased user retention</a:t>
              </a:r>
            </a:p>
          </p:txBody>
        </p:sp>
        <p:sp>
          <p:nvSpPr>
            <p:cNvPr id="41" name="TextBox 40">
              <a:extLst>
                <a:ext uri="{FF2B5EF4-FFF2-40B4-BE49-F238E27FC236}">
                  <a16:creationId xmlns:a16="http://schemas.microsoft.com/office/drawing/2014/main" id="{DE1E076D-6A83-0D52-BC70-CAAE78AC2FAC}"/>
                </a:ext>
              </a:extLst>
            </p:cNvPr>
            <p:cNvSpPr txBox="1"/>
            <p:nvPr/>
          </p:nvSpPr>
          <p:spPr>
            <a:xfrm>
              <a:off x="6842440" y="-3"/>
              <a:ext cx="1253869" cy="2400657"/>
            </a:xfrm>
            <a:prstGeom prst="rect">
              <a:avLst/>
            </a:prstGeom>
            <a:noFill/>
          </p:spPr>
          <p:txBody>
            <a:bodyPr wrap="none" rtlCol="0">
              <a:spAutoFit/>
            </a:bodyPr>
            <a:lstStyle/>
            <a:p>
              <a:r>
                <a:rPr lang="en-US" sz="15000" dirty="0">
                  <a:solidFill>
                    <a:schemeClr val="bg1">
                      <a:lumMod val="95000"/>
                    </a:schemeClr>
                  </a:solidFill>
                  <a:latin typeface="Univers Condensed" panose="020B0506020202050204" pitchFamily="34" charset="0"/>
                </a:rPr>
                <a:t>C</a:t>
              </a:r>
            </a:p>
          </p:txBody>
        </p:sp>
        <p:sp>
          <p:nvSpPr>
            <p:cNvPr id="42" name="Isosceles Triangle 41">
              <a:extLst>
                <a:ext uri="{FF2B5EF4-FFF2-40B4-BE49-F238E27FC236}">
                  <a16:creationId xmlns:a16="http://schemas.microsoft.com/office/drawing/2014/main" id="{A89B603A-4AC6-BFAC-411F-AD160E1CA5A5}"/>
                </a:ext>
              </a:extLst>
            </p:cNvPr>
            <p:cNvSpPr/>
            <p:nvPr/>
          </p:nvSpPr>
          <p:spPr>
            <a:xfrm rot="5400000">
              <a:off x="8970599" y="803774"/>
              <a:ext cx="501542" cy="291560"/>
            </a:xfrm>
            <a:prstGeom prst="triangle">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grpSp>
      <p:grpSp>
        <p:nvGrpSpPr>
          <p:cNvPr id="43" name="Group 42">
            <a:extLst>
              <a:ext uri="{FF2B5EF4-FFF2-40B4-BE49-F238E27FC236}">
                <a16:creationId xmlns:a16="http://schemas.microsoft.com/office/drawing/2014/main" id="{6519E153-C8A4-AF0D-C06C-DE414D8E722E}"/>
              </a:ext>
            </a:extLst>
          </p:cNvPr>
          <p:cNvGrpSpPr/>
          <p:nvPr/>
        </p:nvGrpSpPr>
        <p:grpSpPr>
          <a:xfrm>
            <a:off x="-2504127" y="-3"/>
            <a:ext cx="3089031" cy="6858001"/>
            <a:chOff x="2910558" y="-1"/>
            <a:chExt cx="3378163" cy="6858001"/>
          </a:xfrm>
        </p:grpSpPr>
        <p:sp>
          <p:nvSpPr>
            <p:cNvPr id="44" name="Rectangle 43">
              <a:extLst>
                <a:ext uri="{FF2B5EF4-FFF2-40B4-BE49-F238E27FC236}">
                  <a16:creationId xmlns:a16="http://schemas.microsoft.com/office/drawing/2014/main" id="{23D7CAF6-0AFB-946A-7448-F90417FEAA3F}"/>
                </a:ext>
              </a:extLst>
            </p:cNvPr>
            <p:cNvSpPr/>
            <p:nvPr/>
          </p:nvSpPr>
          <p:spPr>
            <a:xfrm>
              <a:off x="2910558" y="0"/>
              <a:ext cx="3093814" cy="685800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a:solidFill>
                  <a:prstClr val="white"/>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Low complexity</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Univers Condensed" panose="020B0506020202050204" pitchFamily="34" charset="0"/>
                  <a:ea typeface="+mn-ea"/>
                  <a:cs typeface="+mn-cs"/>
                </a:rPr>
                <a:t>Low complexity in the context of </a:t>
              </a:r>
              <a:r>
                <a:rPr kumimoji="0" lang="en-US" sz="1200" b="0" i="0" u="none" strike="noStrike" kern="1200" cap="none" spc="0" normalizeH="0" baseline="0" noProof="0" dirty="0">
                  <a:ln>
                    <a:noFill/>
                  </a:ln>
                  <a:solidFill>
                    <a:schemeClr val="tx1">
                      <a:lumMod val="75000"/>
                      <a:lumOff val="25000"/>
                    </a:schemeClr>
                  </a:solidFill>
                  <a:effectLst/>
                  <a:uLnTx/>
                  <a:uFillTx/>
                  <a:latin typeface="Univers Condensed" panose="020B0506020202050204" pitchFamily="34" charset="0"/>
                  <a:ea typeface="+mn-ea"/>
                  <a:cs typeface="+mn-cs"/>
                </a:rPr>
                <a:t>large-scale programs and data management refers to the simplicity and efficiency of algorithms, structures, and overall design within the system. Keeping complexity low is crucial as systems grow in size and scope.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lumMod val="75000"/>
                      <a:lumOff val="25000"/>
                    </a:schemeClr>
                  </a:solidFill>
                  <a:effectLst/>
                  <a:uLnTx/>
                  <a:uFillTx/>
                  <a:latin typeface="Univers Condensed" panose="020B0506020202050204" pitchFamily="34" charset="0"/>
                  <a:ea typeface="+mn-ea"/>
                  <a:cs typeface="+mn-cs"/>
                </a:rPr>
                <a:t>Reduced complexity leads to improved maintainability, easier debugging, and better predictability in terms of system </a:t>
              </a:r>
              <a:r>
                <a:rPr kumimoji="0" lang="en-US" sz="1200" b="0" i="0" u="none" strike="noStrike" kern="1200" cap="none" spc="0" normalizeH="0" baseline="0" noProof="0" dirty="0">
                  <a:ln>
                    <a:noFill/>
                  </a:ln>
                  <a:solidFill>
                    <a:prstClr val="white"/>
                  </a:solidFill>
                  <a:effectLst/>
                  <a:uLnTx/>
                  <a:uFillTx/>
                  <a:latin typeface="Univers Condensed" panose="020B0506020202050204" pitchFamily="34" charset="0"/>
                  <a:ea typeface="+mn-ea"/>
                  <a:cs typeface="+mn-cs"/>
                </a:rPr>
                <a:t>behavior.</a:t>
              </a:r>
            </a:p>
          </p:txBody>
        </p:sp>
        <p:sp>
          <p:nvSpPr>
            <p:cNvPr id="45" name="TextBox 44">
              <a:extLst>
                <a:ext uri="{FF2B5EF4-FFF2-40B4-BE49-F238E27FC236}">
                  <a16:creationId xmlns:a16="http://schemas.microsoft.com/office/drawing/2014/main" id="{0AABA241-CEA5-334B-1780-1342CB26B164}"/>
                </a:ext>
              </a:extLst>
            </p:cNvPr>
            <p:cNvSpPr txBox="1"/>
            <p:nvPr/>
          </p:nvSpPr>
          <p:spPr>
            <a:xfrm>
              <a:off x="3717262" y="-1"/>
              <a:ext cx="1359668" cy="2400657"/>
            </a:xfrm>
            <a:prstGeom prst="rect">
              <a:avLst/>
            </a:prstGeom>
            <a:noFill/>
          </p:spPr>
          <p:txBody>
            <a:bodyPr wrap="none" rtlCol="0">
              <a:spAutoFit/>
            </a:bodyPr>
            <a:lstStyle/>
            <a:p>
              <a:r>
                <a:rPr lang="en-US" sz="15000" dirty="0">
                  <a:solidFill>
                    <a:schemeClr val="bg1">
                      <a:lumMod val="95000"/>
                    </a:schemeClr>
                  </a:solidFill>
                  <a:latin typeface="Univers Condensed" panose="020B0506020202050204" pitchFamily="34" charset="0"/>
                </a:rPr>
                <a:t>B</a:t>
              </a:r>
            </a:p>
          </p:txBody>
        </p:sp>
        <p:sp>
          <p:nvSpPr>
            <p:cNvPr id="46" name="Isosceles Triangle 45">
              <a:extLst>
                <a:ext uri="{FF2B5EF4-FFF2-40B4-BE49-F238E27FC236}">
                  <a16:creationId xmlns:a16="http://schemas.microsoft.com/office/drawing/2014/main" id="{31A4880C-6A13-9EFB-280C-4B7D2D036C33}"/>
                </a:ext>
              </a:extLst>
            </p:cNvPr>
            <p:cNvSpPr/>
            <p:nvPr/>
          </p:nvSpPr>
          <p:spPr>
            <a:xfrm rot="5400000">
              <a:off x="5892170" y="803774"/>
              <a:ext cx="501542" cy="291560"/>
            </a:xfrm>
            <a:prstGeom prst="triangle">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grpSp>
      <p:grpSp>
        <p:nvGrpSpPr>
          <p:cNvPr id="47" name="Group 46">
            <a:extLst>
              <a:ext uri="{FF2B5EF4-FFF2-40B4-BE49-F238E27FC236}">
                <a16:creationId xmlns:a16="http://schemas.microsoft.com/office/drawing/2014/main" id="{747E3B5C-DE30-A2E1-E4E2-962002B244CC}"/>
              </a:ext>
            </a:extLst>
          </p:cNvPr>
          <p:cNvGrpSpPr/>
          <p:nvPr/>
        </p:nvGrpSpPr>
        <p:grpSpPr>
          <a:xfrm>
            <a:off x="-2608825" y="-5"/>
            <a:ext cx="2921460" cy="6858000"/>
            <a:chOff x="0" y="0"/>
            <a:chExt cx="3194907" cy="6858000"/>
          </a:xfrm>
        </p:grpSpPr>
        <p:sp>
          <p:nvSpPr>
            <p:cNvPr id="48" name="Rectangle 47">
              <a:extLst>
                <a:ext uri="{FF2B5EF4-FFF2-40B4-BE49-F238E27FC236}">
                  <a16:creationId xmlns:a16="http://schemas.microsoft.com/office/drawing/2014/main" id="{B4E96CDA-FB1E-DEAF-B51B-897A1544C61C}"/>
                </a:ext>
              </a:extLst>
            </p:cNvPr>
            <p:cNvSpPr/>
            <p:nvPr/>
          </p:nvSpPr>
          <p:spPr>
            <a:xfrm>
              <a:off x="0" y="0"/>
              <a:ext cx="2910558" cy="685800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chemeClr val="bg1">
                    <a:lumMod val="95000"/>
                  </a:scheme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a:solidFill>
                  <a:prstClr val="white"/>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a:solidFill>
                  <a:prstClr val="white"/>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ea typeface="+mn-ea"/>
                  <a:cs typeface="Arial" panose="020B0604020202020204" pitchFamily="34" charset="0"/>
                </a:rPr>
                <a:t>Clean coding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lumMod val="85000"/>
                      <a:lumOff val="15000"/>
                    </a:schemeClr>
                  </a:solidFill>
                  <a:effectLst/>
                  <a:uLnTx/>
                  <a:uFillTx/>
                  <a:latin typeface="Univers Condensed" panose="020B0506020202050204" pitchFamily="34" charset="0"/>
                  <a:ea typeface="+mn-ea"/>
                  <a:cs typeface="Arial" panose="020B0604020202020204" pitchFamily="34" charset="0"/>
                </a:rPr>
                <a:t>Clean coding refers to the practice of writing code that is easily understandable, readable, and maintainable by other programmers. It emphasizes the use of clear and descriptive variable names, well-structured code layout, proper indentation, and adherence to coding standards and best practices.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lumMod val="85000"/>
                      <a:lumOff val="15000"/>
                    </a:schemeClr>
                  </a:solidFill>
                  <a:effectLst/>
                  <a:uLnTx/>
                  <a:uFillTx/>
                  <a:latin typeface="Univers Condensed" panose="020B0506020202050204" pitchFamily="34" charset="0"/>
                  <a:ea typeface="+mn-ea"/>
                  <a:cs typeface="Arial" panose="020B0604020202020204" pitchFamily="34" charset="0"/>
                </a:rPr>
                <a:t>The importance of clean coding in problem-solving lies in its ability to enhance collaboration and knowledge sharing among developers.</a:t>
              </a:r>
            </a:p>
          </p:txBody>
        </p:sp>
        <p:sp>
          <p:nvSpPr>
            <p:cNvPr id="49" name="TextBox 48">
              <a:extLst>
                <a:ext uri="{FF2B5EF4-FFF2-40B4-BE49-F238E27FC236}">
                  <a16:creationId xmlns:a16="http://schemas.microsoft.com/office/drawing/2014/main" id="{0E010E8D-503C-8892-92A1-1774B1267F2D}"/>
                </a:ext>
              </a:extLst>
            </p:cNvPr>
            <p:cNvSpPr txBox="1"/>
            <p:nvPr/>
          </p:nvSpPr>
          <p:spPr>
            <a:xfrm>
              <a:off x="806704" y="0"/>
              <a:ext cx="1359668" cy="2400657"/>
            </a:xfrm>
            <a:prstGeom prst="rect">
              <a:avLst/>
            </a:prstGeom>
            <a:noFill/>
          </p:spPr>
          <p:txBody>
            <a:bodyPr wrap="none" rtlCol="0">
              <a:spAutoFit/>
            </a:bodyPr>
            <a:lstStyle/>
            <a:p>
              <a:r>
                <a:rPr lang="en-US" sz="15000" dirty="0">
                  <a:solidFill>
                    <a:schemeClr val="bg1">
                      <a:lumMod val="95000"/>
                    </a:schemeClr>
                  </a:solidFill>
                  <a:latin typeface="Univers Condensed" panose="020B0506020202050204" pitchFamily="34" charset="0"/>
                </a:rPr>
                <a:t>A</a:t>
              </a:r>
            </a:p>
          </p:txBody>
        </p:sp>
        <p:sp>
          <p:nvSpPr>
            <p:cNvPr id="50" name="Isosceles Triangle 49">
              <a:extLst>
                <a:ext uri="{FF2B5EF4-FFF2-40B4-BE49-F238E27FC236}">
                  <a16:creationId xmlns:a16="http://schemas.microsoft.com/office/drawing/2014/main" id="{DB7A2FC1-80A1-DBA9-DDA7-E6F136C433DE}"/>
                </a:ext>
              </a:extLst>
            </p:cNvPr>
            <p:cNvSpPr/>
            <p:nvPr/>
          </p:nvSpPr>
          <p:spPr>
            <a:xfrm rot="5400000">
              <a:off x="2798356" y="803774"/>
              <a:ext cx="501542" cy="291560"/>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grpSp>
    </p:spTree>
    <p:extLst>
      <p:ext uri="{BB962C8B-B14F-4D97-AF65-F5344CB8AC3E}">
        <p14:creationId xmlns:p14="http://schemas.microsoft.com/office/powerpoint/2010/main" val="411691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00CE00AB-F354-841A-7401-607F77A6676F}"/>
              </a:ext>
            </a:extLst>
          </p:cNvPr>
          <p:cNvSpPr/>
          <p:nvPr/>
        </p:nvSpPr>
        <p:spPr>
          <a:xfrm>
            <a:off x="845798" y="3651528"/>
            <a:ext cx="2638425" cy="2428874"/>
          </a:xfrm>
          <a:prstGeom prst="round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19BF938-9701-4A72-7E0F-64E37A9C987A}"/>
              </a:ext>
            </a:extLst>
          </p:cNvPr>
          <p:cNvSpPr txBox="1"/>
          <p:nvPr/>
        </p:nvSpPr>
        <p:spPr>
          <a:xfrm>
            <a:off x="2381250" y="695325"/>
            <a:ext cx="7143750" cy="707886"/>
          </a:xfrm>
          <a:prstGeom prst="rect">
            <a:avLst/>
          </a:prstGeom>
          <a:noFill/>
        </p:spPr>
        <p:txBody>
          <a:bodyPr wrap="square" rtlCol="0">
            <a:spAutoFit/>
          </a:bodyPr>
          <a:lstStyle/>
          <a:p>
            <a:r>
              <a:rPr lang="en-US" sz="4000" b="1" dirty="0">
                <a:solidFill>
                  <a:schemeClr val="bg1"/>
                </a:solidFill>
                <a:latin typeface="Univers Condensed" panose="020B0506020202050204" pitchFamily="34" charset="0"/>
              </a:rPr>
              <a:t>Program usage</a:t>
            </a:r>
          </a:p>
        </p:txBody>
      </p:sp>
      <p:sp>
        <p:nvSpPr>
          <p:cNvPr id="3" name="TextBox 2">
            <a:extLst>
              <a:ext uri="{FF2B5EF4-FFF2-40B4-BE49-F238E27FC236}">
                <a16:creationId xmlns:a16="http://schemas.microsoft.com/office/drawing/2014/main" id="{8F873512-4A7D-E3E0-C1C2-69CB37333955}"/>
              </a:ext>
            </a:extLst>
          </p:cNvPr>
          <p:cNvSpPr txBox="1"/>
          <p:nvPr/>
        </p:nvSpPr>
        <p:spPr>
          <a:xfrm>
            <a:off x="1062038" y="3819525"/>
            <a:ext cx="2490788" cy="1723549"/>
          </a:xfrm>
          <a:prstGeom prst="rect">
            <a:avLst/>
          </a:prstGeom>
          <a:noFill/>
        </p:spPr>
        <p:txBody>
          <a:bodyPr wrap="square" rtlCol="0">
            <a:spAutoFit/>
          </a:bodyPr>
          <a:lstStyle/>
          <a:p>
            <a:r>
              <a:rPr lang="en-US" sz="2800" b="1" dirty="0"/>
              <a:t>01</a:t>
            </a:r>
          </a:p>
          <a:p>
            <a:endParaRPr lang="en-US" dirty="0"/>
          </a:p>
          <a:p>
            <a:r>
              <a:rPr lang="en-US" sz="1200" dirty="0">
                <a:latin typeface="Aptos Display" panose="020B0004020202020204" pitchFamily="34" charset="0"/>
              </a:rPr>
              <a:t>The first part of this program is the user choosing what is his goal from surfing through this program, he will choose either to filter his result or not. </a:t>
            </a:r>
          </a:p>
        </p:txBody>
      </p:sp>
      <p:sp>
        <p:nvSpPr>
          <p:cNvPr id="12" name="TextBox 11">
            <a:extLst>
              <a:ext uri="{FF2B5EF4-FFF2-40B4-BE49-F238E27FC236}">
                <a16:creationId xmlns:a16="http://schemas.microsoft.com/office/drawing/2014/main" id="{E9FEC64B-4A97-492B-1BA4-222C069ADA67}"/>
              </a:ext>
            </a:extLst>
          </p:cNvPr>
          <p:cNvSpPr txBox="1"/>
          <p:nvPr/>
        </p:nvSpPr>
        <p:spPr>
          <a:xfrm>
            <a:off x="3700462" y="3819525"/>
            <a:ext cx="2638425" cy="1908215"/>
          </a:xfrm>
          <a:prstGeom prst="rect">
            <a:avLst/>
          </a:prstGeom>
          <a:noFill/>
        </p:spPr>
        <p:txBody>
          <a:bodyPr wrap="square" rtlCol="0">
            <a:spAutoFit/>
          </a:bodyPr>
          <a:lstStyle/>
          <a:p>
            <a:r>
              <a:rPr lang="en-US" sz="2800" b="1" dirty="0"/>
              <a:t>02</a:t>
            </a:r>
          </a:p>
          <a:p>
            <a:endParaRPr lang="en-US" dirty="0"/>
          </a:p>
          <a:p>
            <a:r>
              <a:rPr lang="en-US" sz="1200" dirty="0">
                <a:latin typeface="Aptos Display" panose="020B0004020202020204" pitchFamily="34" charset="0"/>
              </a:rPr>
              <a:t>The user must choose and decide between different criteria , he can choose to customize multiple aspects of his flight, or he could choose to leave some options unchanged as they will take their original default value.</a:t>
            </a:r>
          </a:p>
        </p:txBody>
      </p:sp>
      <p:sp>
        <p:nvSpPr>
          <p:cNvPr id="16" name="TextBox 15">
            <a:extLst>
              <a:ext uri="{FF2B5EF4-FFF2-40B4-BE49-F238E27FC236}">
                <a16:creationId xmlns:a16="http://schemas.microsoft.com/office/drawing/2014/main" id="{164408E0-E350-C70D-ADB1-6064C5A0E95D}"/>
              </a:ext>
            </a:extLst>
          </p:cNvPr>
          <p:cNvSpPr txBox="1"/>
          <p:nvPr/>
        </p:nvSpPr>
        <p:spPr>
          <a:xfrm>
            <a:off x="6338887" y="3819525"/>
            <a:ext cx="2638425" cy="2092881"/>
          </a:xfrm>
          <a:prstGeom prst="rect">
            <a:avLst/>
          </a:prstGeom>
          <a:noFill/>
        </p:spPr>
        <p:txBody>
          <a:bodyPr wrap="square" rtlCol="0">
            <a:spAutoFit/>
          </a:bodyPr>
          <a:lstStyle/>
          <a:p>
            <a:r>
              <a:rPr lang="en-US" sz="2800" b="1" dirty="0"/>
              <a:t>03</a:t>
            </a:r>
          </a:p>
          <a:p>
            <a:endParaRPr lang="en-US" dirty="0"/>
          </a:p>
          <a:p>
            <a:r>
              <a:rPr lang="en-US" sz="1200" dirty="0">
                <a:latin typeface="Aptos Display" panose="020B0004020202020204" pitchFamily="34" charset="0"/>
              </a:rPr>
              <a:t>Many flights options will flow directly to his screen (either filtered or not), he will have to choose between these flight ,</a:t>
            </a:r>
          </a:p>
          <a:p>
            <a:r>
              <a:rPr lang="en-US" sz="1200" dirty="0">
                <a:latin typeface="Aptos Display" panose="020B0004020202020204" pitchFamily="34" charset="0"/>
              </a:rPr>
              <a:t>One of the reliable sides of our program is that we can choose how much flight options and how many trips do we want to display.</a:t>
            </a:r>
          </a:p>
        </p:txBody>
      </p:sp>
      <p:sp>
        <p:nvSpPr>
          <p:cNvPr id="19" name="TextBox 18">
            <a:extLst>
              <a:ext uri="{FF2B5EF4-FFF2-40B4-BE49-F238E27FC236}">
                <a16:creationId xmlns:a16="http://schemas.microsoft.com/office/drawing/2014/main" id="{6CC31763-80B5-A718-7526-3AAF8DE88741}"/>
              </a:ext>
            </a:extLst>
          </p:cNvPr>
          <p:cNvSpPr txBox="1"/>
          <p:nvPr/>
        </p:nvSpPr>
        <p:spPr>
          <a:xfrm>
            <a:off x="8977312" y="3819525"/>
            <a:ext cx="2638425" cy="1723549"/>
          </a:xfrm>
          <a:prstGeom prst="rect">
            <a:avLst/>
          </a:prstGeom>
          <a:noFill/>
        </p:spPr>
        <p:txBody>
          <a:bodyPr wrap="square" rtlCol="0">
            <a:spAutoFit/>
          </a:bodyPr>
          <a:lstStyle/>
          <a:p>
            <a:r>
              <a:rPr lang="en-US" sz="2800" b="1" dirty="0"/>
              <a:t>04</a:t>
            </a:r>
          </a:p>
          <a:p>
            <a:endParaRPr lang="en-US" dirty="0"/>
          </a:p>
          <a:p>
            <a:r>
              <a:rPr lang="en-US" sz="1200" dirty="0">
                <a:latin typeface="Aptos Display" panose="020B0004020202020204" pitchFamily="34" charset="0"/>
              </a:rPr>
              <a:t>The last step in this program is to display the ticket and finalizing the preparations for the trip by weighing the luggage and choosing the seats just like the real-life boarding procedure .</a:t>
            </a:r>
          </a:p>
        </p:txBody>
      </p:sp>
    </p:spTree>
    <p:extLst>
      <p:ext uri="{BB962C8B-B14F-4D97-AF65-F5344CB8AC3E}">
        <p14:creationId xmlns:p14="http://schemas.microsoft.com/office/powerpoint/2010/main" val="42099193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00CE00AB-F354-841A-7401-607F77A6676F}"/>
              </a:ext>
            </a:extLst>
          </p:cNvPr>
          <p:cNvSpPr/>
          <p:nvPr/>
        </p:nvSpPr>
        <p:spPr>
          <a:xfrm>
            <a:off x="3552826" y="3649146"/>
            <a:ext cx="2638425" cy="2428874"/>
          </a:xfrm>
          <a:prstGeom prst="roundRect">
            <a:avLst/>
          </a:prstGeom>
          <a:solidFill>
            <a:srgbClr val="00C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19BF938-9701-4A72-7E0F-64E37A9C987A}"/>
              </a:ext>
            </a:extLst>
          </p:cNvPr>
          <p:cNvSpPr txBox="1"/>
          <p:nvPr/>
        </p:nvSpPr>
        <p:spPr>
          <a:xfrm>
            <a:off x="2381250" y="695325"/>
            <a:ext cx="7143750" cy="707886"/>
          </a:xfrm>
          <a:prstGeom prst="rect">
            <a:avLst/>
          </a:prstGeom>
          <a:noFill/>
        </p:spPr>
        <p:txBody>
          <a:bodyPr wrap="square" rtlCol="0">
            <a:spAutoFit/>
          </a:bodyPr>
          <a:lstStyle/>
          <a:p>
            <a:r>
              <a:rPr lang="en-US" sz="4000" b="1" dirty="0">
                <a:solidFill>
                  <a:schemeClr val="bg1"/>
                </a:solidFill>
                <a:latin typeface="Univers Condensed" panose="020B0506020202050204" pitchFamily="34" charset="0"/>
              </a:rPr>
              <a:t>Program usage</a:t>
            </a:r>
          </a:p>
        </p:txBody>
      </p:sp>
      <p:sp>
        <p:nvSpPr>
          <p:cNvPr id="3" name="TextBox 2">
            <a:extLst>
              <a:ext uri="{FF2B5EF4-FFF2-40B4-BE49-F238E27FC236}">
                <a16:creationId xmlns:a16="http://schemas.microsoft.com/office/drawing/2014/main" id="{8F873512-4A7D-E3E0-C1C2-69CB37333955}"/>
              </a:ext>
            </a:extLst>
          </p:cNvPr>
          <p:cNvSpPr txBox="1"/>
          <p:nvPr/>
        </p:nvSpPr>
        <p:spPr>
          <a:xfrm>
            <a:off x="1062038" y="3819525"/>
            <a:ext cx="2490788" cy="1723549"/>
          </a:xfrm>
          <a:prstGeom prst="rect">
            <a:avLst/>
          </a:prstGeom>
          <a:noFill/>
        </p:spPr>
        <p:txBody>
          <a:bodyPr wrap="square" rtlCol="0">
            <a:spAutoFit/>
          </a:bodyPr>
          <a:lstStyle/>
          <a:p>
            <a:r>
              <a:rPr lang="en-US" sz="2800" b="1" dirty="0">
                <a:solidFill>
                  <a:schemeClr val="bg1"/>
                </a:solidFill>
              </a:rPr>
              <a:t>01</a:t>
            </a:r>
          </a:p>
          <a:p>
            <a:endParaRPr lang="en-US" dirty="0">
              <a:solidFill>
                <a:schemeClr val="bg1"/>
              </a:solidFill>
            </a:endParaRPr>
          </a:p>
          <a:p>
            <a:r>
              <a:rPr lang="en-US" sz="1200" dirty="0">
                <a:solidFill>
                  <a:schemeClr val="bg1"/>
                </a:solidFill>
                <a:latin typeface="Aptos Display" panose="020B0004020202020204" pitchFamily="34" charset="0"/>
              </a:rPr>
              <a:t>The first part of this program is the user choosing what is his goal from surfing through this program, he will choose either to filter his result or not. </a:t>
            </a:r>
          </a:p>
        </p:txBody>
      </p:sp>
      <p:sp>
        <p:nvSpPr>
          <p:cNvPr id="12" name="TextBox 11">
            <a:extLst>
              <a:ext uri="{FF2B5EF4-FFF2-40B4-BE49-F238E27FC236}">
                <a16:creationId xmlns:a16="http://schemas.microsoft.com/office/drawing/2014/main" id="{E9FEC64B-4A97-492B-1BA4-222C069ADA67}"/>
              </a:ext>
            </a:extLst>
          </p:cNvPr>
          <p:cNvSpPr txBox="1"/>
          <p:nvPr/>
        </p:nvSpPr>
        <p:spPr>
          <a:xfrm>
            <a:off x="3700462" y="3819525"/>
            <a:ext cx="2490789" cy="2092881"/>
          </a:xfrm>
          <a:prstGeom prst="rect">
            <a:avLst/>
          </a:prstGeom>
          <a:noFill/>
        </p:spPr>
        <p:txBody>
          <a:bodyPr wrap="square" rtlCol="0">
            <a:spAutoFit/>
          </a:bodyPr>
          <a:lstStyle/>
          <a:p>
            <a:r>
              <a:rPr lang="en-US" sz="2800" b="1" dirty="0"/>
              <a:t>02</a:t>
            </a:r>
          </a:p>
          <a:p>
            <a:endParaRPr lang="en-US" dirty="0"/>
          </a:p>
          <a:p>
            <a:r>
              <a:rPr lang="en-US" sz="1200" dirty="0">
                <a:latin typeface="Aptos Display" panose="020B0004020202020204" pitchFamily="34" charset="0"/>
              </a:rPr>
              <a:t>The user must choose and decide between different criteria , he can choose to customize multiple aspects of his flight, or he could choose to leave some options unchanged as they will take their original default value.</a:t>
            </a:r>
          </a:p>
        </p:txBody>
      </p:sp>
      <p:sp>
        <p:nvSpPr>
          <p:cNvPr id="16" name="TextBox 15">
            <a:extLst>
              <a:ext uri="{FF2B5EF4-FFF2-40B4-BE49-F238E27FC236}">
                <a16:creationId xmlns:a16="http://schemas.microsoft.com/office/drawing/2014/main" id="{164408E0-E350-C70D-ADB1-6064C5A0E95D}"/>
              </a:ext>
            </a:extLst>
          </p:cNvPr>
          <p:cNvSpPr txBox="1"/>
          <p:nvPr/>
        </p:nvSpPr>
        <p:spPr>
          <a:xfrm>
            <a:off x="6338887" y="3819525"/>
            <a:ext cx="2638425" cy="2092881"/>
          </a:xfrm>
          <a:prstGeom prst="rect">
            <a:avLst/>
          </a:prstGeom>
          <a:noFill/>
        </p:spPr>
        <p:txBody>
          <a:bodyPr wrap="square" rtlCol="0">
            <a:spAutoFit/>
          </a:bodyPr>
          <a:lstStyle/>
          <a:p>
            <a:r>
              <a:rPr lang="en-US" sz="2800" b="1" dirty="0"/>
              <a:t>03</a:t>
            </a:r>
          </a:p>
          <a:p>
            <a:endParaRPr lang="en-US" dirty="0"/>
          </a:p>
          <a:p>
            <a:r>
              <a:rPr lang="en-US" sz="1200" dirty="0">
                <a:latin typeface="Aptos Display" panose="020B0004020202020204" pitchFamily="34" charset="0"/>
              </a:rPr>
              <a:t>Many flights options will flow directly to his screen (either filtered or not), he will have to choose between these flight ,</a:t>
            </a:r>
          </a:p>
          <a:p>
            <a:r>
              <a:rPr lang="en-US" sz="1200" dirty="0">
                <a:latin typeface="Aptos Display" panose="020B0004020202020204" pitchFamily="34" charset="0"/>
              </a:rPr>
              <a:t>One of the reliable sides of our program is that we can choose how much flight options and how many trips do we want to display.</a:t>
            </a:r>
          </a:p>
        </p:txBody>
      </p:sp>
      <p:sp>
        <p:nvSpPr>
          <p:cNvPr id="19" name="TextBox 18">
            <a:extLst>
              <a:ext uri="{FF2B5EF4-FFF2-40B4-BE49-F238E27FC236}">
                <a16:creationId xmlns:a16="http://schemas.microsoft.com/office/drawing/2014/main" id="{6CC31763-80B5-A718-7526-3AAF8DE88741}"/>
              </a:ext>
            </a:extLst>
          </p:cNvPr>
          <p:cNvSpPr txBox="1"/>
          <p:nvPr/>
        </p:nvSpPr>
        <p:spPr>
          <a:xfrm>
            <a:off x="8977312" y="3819525"/>
            <a:ext cx="2638425" cy="1723549"/>
          </a:xfrm>
          <a:prstGeom prst="rect">
            <a:avLst/>
          </a:prstGeom>
          <a:noFill/>
        </p:spPr>
        <p:txBody>
          <a:bodyPr wrap="square" rtlCol="0">
            <a:spAutoFit/>
          </a:bodyPr>
          <a:lstStyle/>
          <a:p>
            <a:r>
              <a:rPr lang="en-US" sz="2800" b="1" dirty="0"/>
              <a:t>04</a:t>
            </a:r>
          </a:p>
          <a:p>
            <a:endParaRPr lang="en-US" dirty="0"/>
          </a:p>
          <a:p>
            <a:r>
              <a:rPr lang="en-US" sz="1200" dirty="0">
                <a:latin typeface="Aptos Display" panose="020B0004020202020204" pitchFamily="34" charset="0"/>
              </a:rPr>
              <a:t>The last step in this program is to display the ticket and finalizing the preparations for the trip by weighing the luggage and choosing the seats just like the real-life boarding procedure .</a:t>
            </a:r>
          </a:p>
        </p:txBody>
      </p:sp>
    </p:spTree>
    <p:extLst>
      <p:ext uri="{BB962C8B-B14F-4D97-AF65-F5344CB8AC3E}">
        <p14:creationId xmlns:p14="http://schemas.microsoft.com/office/powerpoint/2010/main" val="10631552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00CE00AB-F354-841A-7401-607F77A6676F}"/>
              </a:ext>
            </a:extLst>
          </p:cNvPr>
          <p:cNvSpPr/>
          <p:nvPr/>
        </p:nvSpPr>
        <p:spPr>
          <a:xfrm>
            <a:off x="6191251" y="3651527"/>
            <a:ext cx="2638425" cy="2445545"/>
          </a:xfrm>
          <a:prstGeom prst="round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19BF938-9701-4A72-7E0F-64E37A9C987A}"/>
              </a:ext>
            </a:extLst>
          </p:cNvPr>
          <p:cNvSpPr txBox="1"/>
          <p:nvPr/>
        </p:nvSpPr>
        <p:spPr>
          <a:xfrm>
            <a:off x="2381250" y="695325"/>
            <a:ext cx="7143750" cy="707886"/>
          </a:xfrm>
          <a:prstGeom prst="rect">
            <a:avLst/>
          </a:prstGeom>
          <a:noFill/>
        </p:spPr>
        <p:txBody>
          <a:bodyPr wrap="square" rtlCol="0">
            <a:spAutoFit/>
          </a:bodyPr>
          <a:lstStyle/>
          <a:p>
            <a:r>
              <a:rPr lang="en-US" sz="4000" b="1" dirty="0">
                <a:solidFill>
                  <a:schemeClr val="bg1"/>
                </a:solidFill>
                <a:latin typeface="Univers Condensed" panose="020B0506020202050204" pitchFamily="34" charset="0"/>
              </a:rPr>
              <a:t>Program usage</a:t>
            </a:r>
          </a:p>
        </p:txBody>
      </p:sp>
      <p:sp>
        <p:nvSpPr>
          <p:cNvPr id="3" name="TextBox 2">
            <a:extLst>
              <a:ext uri="{FF2B5EF4-FFF2-40B4-BE49-F238E27FC236}">
                <a16:creationId xmlns:a16="http://schemas.microsoft.com/office/drawing/2014/main" id="{8F873512-4A7D-E3E0-C1C2-69CB37333955}"/>
              </a:ext>
            </a:extLst>
          </p:cNvPr>
          <p:cNvSpPr txBox="1"/>
          <p:nvPr/>
        </p:nvSpPr>
        <p:spPr>
          <a:xfrm>
            <a:off x="1062038" y="3819525"/>
            <a:ext cx="2490788" cy="1723549"/>
          </a:xfrm>
          <a:prstGeom prst="rect">
            <a:avLst/>
          </a:prstGeom>
          <a:noFill/>
        </p:spPr>
        <p:txBody>
          <a:bodyPr wrap="square" rtlCol="0">
            <a:spAutoFit/>
          </a:bodyPr>
          <a:lstStyle/>
          <a:p>
            <a:r>
              <a:rPr lang="en-US" sz="2800" b="1" dirty="0">
                <a:solidFill>
                  <a:schemeClr val="bg1"/>
                </a:solidFill>
              </a:rPr>
              <a:t>01</a:t>
            </a:r>
          </a:p>
          <a:p>
            <a:endParaRPr lang="en-US" dirty="0">
              <a:solidFill>
                <a:schemeClr val="bg1"/>
              </a:solidFill>
            </a:endParaRPr>
          </a:p>
          <a:p>
            <a:r>
              <a:rPr lang="en-US" sz="1200" dirty="0">
                <a:solidFill>
                  <a:schemeClr val="bg1"/>
                </a:solidFill>
                <a:latin typeface="Aptos Display" panose="020B0004020202020204" pitchFamily="34" charset="0"/>
              </a:rPr>
              <a:t>The first part of this program is the user choosing what is his goal from surfing through this program, he will choose either to filter his result or not. </a:t>
            </a:r>
          </a:p>
        </p:txBody>
      </p:sp>
      <p:sp>
        <p:nvSpPr>
          <p:cNvPr id="12" name="TextBox 11">
            <a:extLst>
              <a:ext uri="{FF2B5EF4-FFF2-40B4-BE49-F238E27FC236}">
                <a16:creationId xmlns:a16="http://schemas.microsoft.com/office/drawing/2014/main" id="{E9FEC64B-4A97-492B-1BA4-222C069ADA67}"/>
              </a:ext>
            </a:extLst>
          </p:cNvPr>
          <p:cNvSpPr txBox="1"/>
          <p:nvPr/>
        </p:nvSpPr>
        <p:spPr>
          <a:xfrm>
            <a:off x="3700462" y="3819525"/>
            <a:ext cx="2490789" cy="2092881"/>
          </a:xfrm>
          <a:prstGeom prst="rect">
            <a:avLst/>
          </a:prstGeom>
          <a:noFill/>
        </p:spPr>
        <p:txBody>
          <a:bodyPr wrap="square" rtlCol="0">
            <a:spAutoFit/>
          </a:bodyPr>
          <a:lstStyle/>
          <a:p>
            <a:r>
              <a:rPr lang="en-US" sz="2800" b="1" dirty="0">
                <a:solidFill>
                  <a:schemeClr val="bg1"/>
                </a:solidFill>
              </a:rPr>
              <a:t>02</a:t>
            </a:r>
          </a:p>
          <a:p>
            <a:endParaRPr lang="en-US" dirty="0">
              <a:solidFill>
                <a:schemeClr val="bg1"/>
              </a:solidFill>
            </a:endParaRPr>
          </a:p>
          <a:p>
            <a:r>
              <a:rPr lang="en-US" sz="1200" dirty="0">
                <a:solidFill>
                  <a:schemeClr val="bg1"/>
                </a:solidFill>
                <a:latin typeface="Aptos Display" panose="020B0004020202020204" pitchFamily="34" charset="0"/>
              </a:rPr>
              <a:t>The user must choose and decide between different criteria , he can choose to customize multiple aspects of his flight, or he could choose to leave some options unchanged as they will take their original default value.</a:t>
            </a:r>
          </a:p>
        </p:txBody>
      </p:sp>
      <p:sp>
        <p:nvSpPr>
          <p:cNvPr id="16" name="TextBox 15">
            <a:extLst>
              <a:ext uri="{FF2B5EF4-FFF2-40B4-BE49-F238E27FC236}">
                <a16:creationId xmlns:a16="http://schemas.microsoft.com/office/drawing/2014/main" id="{164408E0-E350-C70D-ADB1-6064C5A0E95D}"/>
              </a:ext>
            </a:extLst>
          </p:cNvPr>
          <p:cNvSpPr txBox="1"/>
          <p:nvPr/>
        </p:nvSpPr>
        <p:spPr>
          <a:xfrm>
            <a:off x="6338887" y="3819525"/>
            <a:ext cx="2490789" cy="2277547"/>
          </a:xfrm>
          <a:prstGeom prst="rect">
            <a:avLst/>
          </a:prstGeom>
          <a:noFill/>
        </p:spPr>
        <p:txBody>
          <a:bodyPr wrap="square" rtlCol="0">
            <a:spAutoFit/>
          </a:bodyPr>
          <a:lstStyle/>
          <a:p>
            <a:r>
              <a:rPr lang="en-US" sz="2800" b="1" dirty="0"/>
              <a:t>03</a:t>
            </a:r>
          </a:p>
          <a:p>
            <a:endParaRPr lang="en-US" dirty="0"/>
          </a:p>
          <a:p>
            <a:r>
              <a:rPr lang="en-US" sz="1200" dirty="0">
                <a:latin typeface="Aptos Display" panose="020B0004020202020204" pitchFamily="34" charset="0"/>
              </a:rPr>
              <a:t>Many flights options will flow directly to his screen (either filtered or not), he will have to choose between these flight ,</a:t>
            </a:r>
          </a:p>
          <a:p>
            <a:r>
              <a:rPr lang="en-US" sz="1200" dirty="0">
                <a:latin typeface="Aptos Display" panose="020B0004020202020204" pitchFamily="34" charset="0"/>
              </a:rPr>
              <a:t>One of the reliable sides of our program is that we can choose how much flight options and how many trips do we want to display.</a:t>
            </a:r>
          </a:p>
        </p:txBody>
      </p:sp>
      <p:sp>
        <p:nvSpPr>
          <p:cNvPr id="19" name="TextBox 18">
            <a:extLst>
              <a:ext uri="{FF2B5EF4-FFF2-40B4-BE49-F238E27FC236}">
                <a16:creationId xmlns:a16="http://schemas.microsoft.com/office/drawing/2014/main" id="{6CC31763-80B5-A718-7526-3AAF8DE88741}"/>
              </a:ext>
            </a:extLst>
          </p:cNvPr>
          <p:cNvSpPr txBox="1"/>
          <p:nvPr/>
        </p:nvSpPr>
        <p:spPr>
          <a:xfrm>
            <a:off x="8977312" y="3819525"/>
            <a:ext cx="2638425" cy="1723549"/>
          </a:xfrm>
          <a:prstGeom prst="rect">
            <a:avLst/>
          </a:prstGeom>
          <a:noFill/>
        </p:spPr>
        <p:txBody>
          <a:bodyPr wrap="square" rtlCol="0">
            <a:spAutoFit/>
          </a:bodyPr>
          <a:lstStyle/>
          <a:p>
            <a:r>
              <a:rPr lang="en-US" sz="2800" b="1" dirty="0"/>
              <a:t>04</a:t>
            </a:r>
          </a:p>
          <a:p>
            <a:endParaRPr lang="en-US" dirty="0"/>
          </a:p>
          <a:p>
            <a:r>
              <a:rPr lang="en-US" sz="1200" dirty="0">
                <a:latin typeface="Aptos Display" panose="020B0004020202020204" pitchFamily="34" charset="0"/>
              </a:rPr>
              <a:t>The last step in this program is to display the ticket and finalizing the preparations for the trip by weighing the luggage and choosing the seats just like the real-life boarding procedure .</a:t>
            </a:r>
          </a:p>
        </p:txBody>
      </p:sp>
    </p:spTree>
    <p:extLst>
      <p:ext uri="{BB962C8B-B14F-4D97-AF65-F5344CB8AC3E}">
        <p14:creationId xmlns:p14="http://schemas.microsoft.com/office/powerpoint/2010/main" val="9246943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00CE00AB-F354-841A-7401-607F77A6676F}"/>
              </a:ext>
            </a:extLst>
          </p:cNvPr>
          <p:cNvSpPr/>
          <p:nvPr/>
        </p:nvSpPr>
        <p:spPr>
          <a:xfrm>
            <a:off x="8829676" y="3668198"/>
            <a:ext cx="2638425" cy="2428874"/>
          </a:xfrm>
          <a:prstGeom prst="round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19BF938-9701-4A72-7E0F-64E37A9C987A}"/>
              </a:ext>
            </a:extLst>
          </p:cNvPr>
          <p:cNvSpPr txBox="1"/>
          <p:nvPr/>
        </p:nvSpPr>
        <p:spPr>
          <a:xfrm>
            <a:off x="2381250" y="695325"/>
            <a:ext cx="7143750" cy="707886"/>
          </a:xfrm>
          <a:prstGeom prst="rect">
            <a:avLst/>
          </a:prstGeom>
          <a:noFill/>
        </p:spPr>
        <p:txBody>
          <a:bodyPr wrap="square" rtlCol="0">
            <a:spAutoFit/>
          </a:bodyPr>
          <a:lstStyle/>
          <a:p>
            <a:r>
              <a:rPr lang="en-US" sz="4000" b="1" dirty="0">
                <a:solidFill>
                  <a:schemeClr val="bg1"/>
                </a:solidFill>
                <a:latin typeface="Univers Condensed" panose="020B0506020202050204" pitchFamily="34" charset="0"/>
              </a:rPr>
              <a:t>Program usage</a:t>
            </a:r>
          </a:p>
        </p:txBody>
      </p:sp>
      <p:sp>
        <p:nvSpPr>
          <p:cNvPr id="3" name="TextBox 2">
            <a:extLst>
              <a:ext uri="{FF2B5EF4-FFF2-40B4-BE49-F238E27FC236}">
                <a16:creationId xmlns:a16="http://schemas.microsoft.com/office/drawing/2014/main" id="{8F873512-4A7D-E3E0-C1C2-69CB37333955}"/>
              </a:ext>
            </a:extLst>
          </p:cNvPr>
          <p:cNvSpPr txBox="1"/>
          <p:nvPr/>
        </p:nvSpPr>
        <p:spPr>
          <a:xfrm>
            <a:off x="1062038" y="3819525"/>
            <a:ext cx="2490788" cy="1723549"/>
          </a:xfrm>
          <a:prstGeom prst="rect">
            <a:avLst/>
          </a:prstGeom>
          <a:noFill/>
        </p:spPr>
        <p:txBody>
          <a:bodyPr wrap="square" rtlCol="0">
            <a:spAutoFit/>
          </a:bodyPr>
          <a:lstStyle/>
          <a:p>
            <a:r>
              <a:rPr lang="en-US" sz="2800" b="1" dirty="0">
                <a:solidFill>
                  <a:schemeClr val="bg1"/>
                </a:solidFill>
              </a:rPr>
              <a:t>01</a:t>
            </a:r>
          </a:p>
          <a:p>
            <a:endParaRPr lang="en-US" dirty="0">
              <a:solidFill>
                <a:schemeClr val="bg1"/>
              </a:solidFill>
            </a:endParaRPr>
          </a:p>
          <a:p>
            <a:r>
              <a:rPr lang="en-US" sz="1200" dirty="0">
                <a:solidFill>
                  <a:schemeClr val="bg1"/>
                </a:solidFill>
                <a:latin typeface="Aptos Display" panose="020B0004020202020204" pitchFamily="34" charset="0"/>
              </a:rPr>
              <a:t>The first part of this program is the user choosing what is his goal from surfing through this program, he will choose either to filter his result or not. </a:t>
            </a:r>
          </a:p>
        </p:txBody>
      </p:sp>
      <p:sp>
        <p:nvSpPr>
          <p:cNvPr id="12" name="TextBox 11">
            <a:extLst>
              <a:ext uri="{FF2B5EF4-FFF2-40B4-BE49-F238E27FC236}">
                <a16:creationId xmlns:a16="http://schemas.microsoft.com/office/drawing/2014/main" id="{E9FEC64B-4A97-492B-1BA4-222C069ADA67}"/>
              </a:ext>
            </a:extLst>
          </p:cNvPr>
          <p:cNvSpPr txBox="1"/>
          <p:nvPr/>
        </p:nvSpPr>
        <p:spPr>
          <a:xfrm>
            <a:off x="3700462" y="3819525"/>
            <a:ext cx="2490789" cy="2092881"/>
          </a:xfrm>
          <a:prstGeom prst="rect">
            <a:avLst/>
          </a:prstGeom>
          <a:noFill/>
        </p:spPr>
        <p:txBody>
          <a:bodyPr wrap="square" rtlCol="0">
            <a:spAutoFit/>
          </a:bodyPr>
          <a:lstStyle/>
          <a:p>
            <a:r>
              <a:rPr lang="en-US" sz="2800" b="1" dirty="0">
                <a:solidFill>
                  <a:schemeClr val="bg1"/>
                </a:solidFill>
              </a:rPr>
              <a:t>02</a:t>
            </a:r>
          </a:p>
          <a:p>
            <a:endParaRPr lang="en-US" dirty="0">
              <a:solidFill>
                <a:schemeClr val="bg1"/>
              </a:solidFill>
            </a:endParaRPr>
          </a:p>
          <a:p>
            <a:r>
              <a:rPr lang="en-US" sz="1200" dirty="0">
                <a:solidFill>
                  <a:schemeClr val="bg1"/>
                </a:solidFill>
                <a:latin typeface="Aptos Display" panose="020B0004020202020204" pitchFamily="34" charset="0"/>
              </a:rPr>
              <a:t>The user must choose and decide between different criteria , he can choose to customize multiple aspects of his flight, or he could choose to leave some options unchanged as they will take their original default value.</a:t>
            </a:r>
          </a:p>
        </p:txBody>
      </p:sp>
      <p:sp>
        <p:nvSpPr>
          <p:cNvPr id="16" name="TextBox 15">
            <a:extLst>
              <a:ext uri="{FF2B5EF4-FFF2-40B4-BE49-F238E27FC236}">
                <a16:creationId xmlns:a16="http://schemas.microsoft.com/office/drawing/2014/main" id="{164408E0-E350-C70D-ADB1-6064C5A0E95D}"/>
              </a:ext>
            </a:extLst>
          </p:cNvPr>
          <p:cNvSpPr txBox="1"/>
          <p:nvPr/>
        </p:nvSpPr>
        <p:spPr>
          <a:xfrm>
            <a:off x="6338887" y="3819525"/>
            <a:ext cx="2490789" cy="2277547"/>
          </a:xfrm>
          <a:prstGeom prst="rect">
            <a:avLst/>
          </a:prstGeom>
          <a:noFill/>
        </p:spPr>
        <p:txBody>
          <a:bodyPr wrap="square" rtlCol="0">
            <a:spAutoFit/>
          </a:bodyPr>
          <a:lstStyle/>
          <a:p>
            <a:r>
              <a:rPr lang="en-US" sz="2800" b="1" dirty="0">
                <a:solidFill>
                  <a:schemeClr val="bg1"/>
                </a:solidFill>
              </a:rPr>
              <a:t>03</a:t>
            </a:r>
          </a:p>
          <a:p>
            <a:endParaRPr lang="en-US" dirty="0">
              <a:solidFill>
                <a:schemeClr val="bg1"/>
              </a:solidFill>
            </a:endParaRPr>
          </a:p>
          <a:p>
            <a:r>
              <a:rPr lang="en-US" sz="1200" dirty="0">
                <a:solidFill>
                  <a:schemeClr val="bg1"/>
                </a:solidFill>
                <a:latin typeface="Aptos Display" panose="020B0004020202020204" pitchFamily="34" charset="0"/>
              </a:rPr>
              <a:t>Many flights options will flow directly to his screen (either filtered or not), he will have to choose between these flight ,</a:t>
            </a:r>
          </a:p>
          <a:p>
            <a:r>
              <a:rPr lang="en-US" sz="1200" dirty="0">
                <a:solidFill>
                  <a:schemeClr val="bg1"/>
                </a:solidFill>
                <a:latin typeface="Aptos Display" panose="020B0004020202020204" pitchFamily="34" charset="0"/>
              </a:rPr>
              <a:t>One of the reliable sides of our program is that we can choose how much flight options and how many trips do we want to display.</a:t>
            </a:r>
          </a:p>
        </p:txBody>
      </p:sp>
      <p:sp>
        <p:nvSpPr>
          <p:cNvPr id="19" name="TextBox 18">
            <a:extLst>
              <a:ext uri="{FF2B5EF4-FFF2-40B4-BE49-F238E27FC236}">
                <a16:creationId xmlns:a16="http://schemas.microsoft.com/office/drawing/2014/main" id="{6CC31763-80B5-A718-7526-3AAF8DE88741}"/>
              </a:ext>
            </a:extLst>
          </p:cNvPr>
          <p:cNvSpPr txBox="1"/>
          <p:nvPr/>
        </p:nvSpPr>
        <p:spPr>
          <a:xfrm>
            <a:off x="8977313" y="3819525"/>
            <a:ext cx="2506028" cy="1908215"/>
          </a:xfrm>
          <a:prstGeom prst="rect">
            <a:avLst/>
          </a:prstGeom>
          <a:noFill/>
        </p:spPr>
        <p:txBody>
          <a:bodyPr wrap="square" rtlCol="0">
            <a:spAutoFit/>
          </a:bodyPr>
          <a:lstStyle/>
          <a:p>
            <a:r>
              <a:rPr lang="en-US" sz="2800" b="1" dirty="0"/>
              <a:t>04</a:t>
            </a:r>
          </a:p>
          <a:p>
            <a:endParaRPr lang="en-US" dirty="0"/>
          </a:p>
          <a:p>
            <a:r>
              <a:rPr lang="en-US" sz="1200" dirty="0">
                <a:latin typeface="Aptos Display" panose="020B0004020202020204" pitchFamily="34" charset="0"/>
              </a:rPr>
              <a:t>The last step in this program is to display the ticket and finalizing the preparations for the trip by weighing the luggage and choosing the seats just like the real-life boarding procedure .</a:t>
            </a:r>
          </a:p>
        </p:txBody>
      </p:sp>
      <p:grpSp>
        <p:nvGrpSpPr>
          <p:cNvPr id="61" name="Group 60">
            <a:extLst>
              <a:ext uri="{FF2B5EF4-FFF2-40B4-BE49-F238E27FC236}">
                <a16:creationId xmlns:a16="http://schemas.microsoft.com/office/drawing/2014/main" id="{6307549E-890E-DADB-1401-FA9386B7CEB3}"/>
              </a:ext>
            </a:extLst>
          </p:cNvPr>
          <p:cNvGrpSpPr/>
          <p:nvPr/>
        </p:nvGrpSpPr>
        <p:grpSpPr>
          <a:xfrm>
            <a:off x="0" y="6873207"/>
            <a:ext cx="3009900" cy="7381220"/>
            <a:chOff x="0" y="-523220"/>
            <a:chExt cx="3009900" cy="7381220"/>
          </a:xfrm>
        </p:grpSpPr>
        <p:sp>
          <p:nvSpPr>
            <p:cNvPr id="62" name="Rectangle 61">
              <a:extLst>
                <a:ext uri="{FF2B5EF4-FFF2-40B4-BE49-F238E27FC236}">
                  <a16:creationId xmlns:a16="http://schemas.microsoft.com/office/drawing/2014/main" id="{DBF2AEED-F6C6-917B-B271-DBEF3C00F795}"/>
                </a:ext>
              </a:extLst>
            </p:cNvPr>
            <p:cNvSpPr/>
            <p:nvPr/>
          </p:nvSpPr>
          <p:spPr>
            <a:xfrm>
              <a:off x="0" y="0"/>
              <a:ext cx="3009900" cy="6858000"/>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70647FC-6C69-DCD6-C3CB-804CFAC1FB16}"/>
                </a:ext>
              </a:extLst>
            </p:cNvPr>
            <p:cNvSpPr txBox="1"/>
            <p:nvPr/>
          </p:nvSpPr>
          <p:spPr>
            <a:xfrm>
              <a:off x="488950" y="381000"/>
              <a:ext cx="2032000" cy="523220"/>
            </a:xfrm>
            <a:prstGeom prst="rect">
              <a:avLst/>
            </a:prstGeom>
            <a:noFill/>
          </p:spPr>
          <p:txBody>
            <a:bodyPr wrap="square" rtlCol="0">
              <a:spAutoFit/>
            </a:bodyPr>
            <a:lstStyle/>
            <a:p>
              <a:pPr algn="ctr"/>
              <a:r>
                <a:rPr lang="en-US" sz="2800" dirty="0">
                  <a:solidFill>
                    <a:schemeClr val="bg2"/>
                  </a:solidFill>
                  <a:latin typeface="Univers Condensed" panose="020B0506020202050204" pitchFamily="34" charset="0"/>
                </a:rPr>
                <a:t>Future work</a:t>
              </a:r>
            </a:p>
          </p:txBody>
        </p:sp>
        <p:sp>
          <p:nvSpPr>
            <p:cNvPr id="64" name="Isosceles Triangle 63">
              <a:extLst>
                <a:ext uri="{FF2B5EF4-FFF2-40B4-BE49-F238E27FC236}">
                  <a16:creationId xmlns:a16="http://schemas.microsoft.com/office/drawing/2014/main" id="{72B4065A-3F9E-17CC-EEE2-203C08E21830}"/>
                </a:ext>
              </a:extLst>
            </p:cNvPr>
            <p:cNvSpPr/>
            <p:nvPr/>
          </p:nvSpPr>
          <p:spPr>
            <a:xfrm>
              <a:off x="0" y="-523220"/>
              <a:ext cx="3009900" cy="523220"/>
            </a:xfrm>
            <a:prstGeom prst="triangle">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id="{7D5697FE-EA40-B533-BE2B-8B3CC057BFF0}"/>
              </a:ext>
            </a:extLst>
          </p:cNvPr>
          <p:cNvGrpSpPr/>
          <p:nvPr/>
        </p:nvGrpSpPr>
        <p:grpSpPr>
          <a:xfrm>
            <a:off x="-3015948" y="2039592"/>
            <a:ext cx="2718657" cy="523220"/>
            <a:chOff x="825500" y="2108200"/>
            <a:chExt cx="2718657" cy="523220"/>
          </a:xfrm>
        </p:grpSpPr>
        <p:sp>
          <p:nvSpPr>
            <p:cNvPr id="66" name="Rectangle: Rounded Corners 65">
              <a:extLst>
                <a:ext uri="{FF2B5EF4-FFF2-40B4-BE49-F238E27FC236}">
                  <a16:creationId xmlns:a16="http://schemas.microsoft.com/office/drawing/2014/main" id="{32F0082A-4AD9-A5E9-1930-A70059D209EE}"/>
                </a:ext>
              </a:extLst>
            </p:cNvPr>
            <p:cNvSpPr/>
            <p:nvPr/>
          </p:nvSpPr>
          <p:spPr>
            <a:xfrm>
              <a:off x="825500" y="2108200"/>
              <a:ext cx="2279650" cy="523220"/>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Univers Condensed" panose="020B0506020202050204" pitchFamily="34" charset="0"/>
                </a:rPr>
                <a:t>1-expand the list of destinations</a:t>
              </a:r>
            </a:p>
          </p:txBody>
        </p:sp>
        <p:sp>
          <p:nvSpPr>
            <p:cNvPr id="67" name="Isosceles Triangle 66">
              <a:extLst>
                <a:ext uri="{FF2B5EF4-FFF2-40B4-BE49-F238E27FC236}">
                  <a16:creationId xmlns:a16="http://schemas.microsoft.com/office/drawing/2014/main" id="{0701A893-0565-8F3F-B381-B38609A8C462}"/>
                </a:ext>
              </a:extLst>
            </p:cNvPr>
            <p:cNvSpPr/>
            <p:nvPr/>
          </p:nvSpPr>
          <p:spPr>
            <a:xfrm rot="5400000">
              <a:off x="3023784" y="2111047"/>
              <a:ext cx="523220" cy="517526"/>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a:extLst>
              <a:ext uri="{FF2B5EF4-FFF2-40B4-BE49-F238E27FC236}">
                <a16:creationId xmlns:a16="http://schemas.microsoft.com/office/drawing/2014/main" id="{F0C1D811-7C6C-F310-7B30-81D6961A3E15}"/>
              </a:ext>
            </a:extLst>
          </p:cNvPr>
          <p:cNvGrpSpPr/>
          <p:nvPr/>
        </p:nvGrpSpPr>
        <p:grpSpPr>
          <a:xfrm>
            <a:off x="-3015948" y="5573852"/>
            <a:ext cx="2718657" cy="523220"/>
            <a:chOff x="825500" y="2108200"/>
            <a:chExt cx="2718657" cy="523220"/>
          </a:xfrm>
        </p:grpSpPr>
        <p:sp>
          <p:nvSpPr>
            <p:cNvPr id="69" name="Rectangle: Rounded Corners 68">
              <a:extLst>
                <a:ext uri="{FF2B5EF4-FFF2-40B4-BE49-F238E27FC236}">
                  <a16:creationId xmlns:a16="http://schemas.microsoft.com/office/drawing/2014/main" id="{54DD56AC-34E1-3844-6F16-FC734D562C07}"/>
                </a:ext>
              </a:extLst>
            </p:cNvPr>
            <p:cNvSpPr/>
            <p:nvPr/>
          </p:nvSpPr>
          <p:spPr>
            <a:xfrm>
              <a:off x="825500" y="2108200"/>
              <a:ext cx="2279650" cy="523220"/>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t>3-implementing more related procedures</a:t>
              </a:r>
            </a:p>
          </p:txBody>
        </p:sp>
        <p:sp>
          <p:nvSpPr>
            <p:cNvPr id="70" name="Isosceles Triangle 69">
              <a:extLst>
                <a:ext uri="{FF2B5EF4-FFF2-40B4-BE49-F238E27FC236}">
                  <a16:creationId xmlns:a16="http://schemas.microsoft.com/office/drawing/2014/main" id="{EF10BC6A-6D08-6C42-2A42-E72E69908B28}"/>
                </a:ext>
              </a:extLst>
            </p:cNvPr>
            <p:cNvSpPr/>
            <p:nvPr/>
          </p:nvSpPr>
          <p:spPr>
            <a:xfrm rot="5400000">
              <a:off x="3023784" y="2111047"/>
              <a:ext cx="523220" cy="517526"/>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a:extLst>
              <a:ext uri="{FF2B5EF4-FFF2-40B4-BE49-F238E27FC236}">
                <a16:creationId xmlns:a16="http://schemas.microsoft.com/office/drawing/2014/main" id="{84666A73-CEB5-96E5-1F88-D0A23640656D}"/>
              </a:ext>
            </a:extLst>
          </p:cNvPr>
          <p:cNvGrpSpPr/>
          <p:nvPr/>
        </p:nvGrpSpPr>
        <p:grpSpPr>
          <a:xfrm>
            <a:off x="-3015948" y="3806722"/>
            <a:ext cx="2718657" cy="523220"/>
            <a:chOff x="825500" y="2108200"/>
            <a:chExt cx="2718657" cy="523220"/>
          </a:xfrm>
        </p:grpSpPr>
        <p:sp>
          <p:nvSpPr>
            <p:cNvPr id="72" name="Rectangle: Rounded Corners 71">
              <a:extLst>
                <a:ext uri="{FF2B5EF4-FFF2-40B4-BE49-F238E27FC236}">
                  <a16:creationId xmlns:a16="http://schemas.microsoft.com/office/drawing/2014/main" id="{77C629FF-4407-6014-58E3-82BA769FFB4E}"/>
                </a:ext>
              </a:extLst>
            </p:cNvPr>
            <p:cNvSpPr/>
            <p:nvPr/>
          </p:nvSpPr>
          <p:spPr>
            <a:xfrm>
              <a:off x="825500" y="2108200"/>
              <a:ext cx="2279650" cy="523220"/>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Univers Condensed" panose="020B0506020202050204" pitchFamily="34" charset="0"/>
                </a:rPr>
                <a:t>2-applying more filters</a:t>
              </a:r>
            </a:p>
          </p:txBody>
        </p:sp>
        <p:sp>
          <p:nvSpPr>
            <p:cNvPr id="73" name="Isosceles Triangle 72">
              <a:extLst>
                <a:ext uri="{FF2B5EF4-FFF2-40B4-BE49-F238E27FC236}">
                  <a16:creationId xmlns:a16="http://schemas.microsoft.com/office/drawing/2014/main" id="{83C4085F-532E-9771-3C92-6FF05A0E68D2}"/>
                </a:ext>
              </a:extLst>
            </p:cNvPr>
            <p:cNvSpPr/>
            <p:nvPr/>
          </p:nvSpPr>
          <p:spPr>
            <a:xfrm rot="5400000">
              <a:off x="3023784" y="2111047"/>
              <a:ext cx="523220" cy="517526"/>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499541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9BF938-9701-4A72-7E0F-64E37A9C987A}"/>
              </a:ext>
            </a:extLst>
          </p:cNvPr>
          <p:cNvSpPr txBox="1"/>
          <p:nvPr/>
        </p:nvSpPr>
        <p:spPr>
          <a:xfrm>
            <a:off x="2524125" y="-1365703"/>
            <a:ext cx="7143750" cy="707886"/>
          </a:xfrm>
          <a:prstGeom prst="rect">
            <a:avLst/>
          </a:prstGeom>
          <a:noFill/>
        </p:spPr>
        <p:txBody>
          <a:bodyPr wrap="square" rtlCol="0">
            <a:spAutoFit/>
          </a:bodyPr>
          <a:lstStyle/>
          <a:p>
            <a:r>
              <a:rPr lang="en-US" sz="4000" b="1" dirty="0">
                <a:solidFill>
                  <a:schemeClr val="bg1"/>
                </a:solidFill>
                <a:latin typeface="Univers Condensed" panose="020B0506020202050204" pitchFamily="34" charset="0"/>
              </a:rPr>
              <a:t>Program usage</a:t>
            </a:r>
          </a:p>
        </p:txBody>
      </p:sp>
      <p:grpSp>
        <p:nvGrpSpPr>
          <p:cNvPr id="4" name="Group 3">
            <a:extLst>
              <a:ext uri="{FF2B5EF4-FFF2-40B4-BE49-F238E27FC236}">
                <a16:creationId xmlns:a16="http://schemas.microsoft.com/office/drawing/2014/main" id="{B24015FD-F915-45D9-CBDB-020B24C7CF1C}"/>
              </a:ext>
            </a:extLst>
          </p:cNvPr>
          <p:cNvGrpSpPr/>
          <p:nvPr/>
        </p:nvGrpSpPr>
        <p:grpSpPr>
          <a:xfrm>
            <a:off x="-11586460" y="3811189"/>
            <a:ext cx="5129213" cy="2092881"/>
            <a:chOff x="1062038" y="3819525"/>
            <a:chExt cx="5129213" cy="2092881"/>
          </a:xfrm>
        </p:grpSpPr>
        <p:sp>
          <p:nvSpPr>
            <p:cNvPr id="3" name="TextBox 2">
              <a:extLst>
                <a:ext uri="{FF2B5EF4-FFF2-40B4-BE49-F238E27FC236}">
                  <a16:creationId xmlns:a16="http://schemas.microsoft.com/office/drawing/2014/main" id="{8F873512-4A7D-E3E0-C1C2-69CB37333955}"/>
                </a:ext>
              </a:extLst>
            </p:cNvPr>
            <p:cNvSpPr txBox="1"/>
            <p:nvPr/>
          </p:nvSpPr>
          <p:spPr>
            <a:xfrm>
              <a:off x="1062038" y="3819525"/>
              <a:ext cx="2490788" cy="1723549"/>
            </a:xfrm>
            <a:prstGeom prst="rect">
              <a:avLst/>
            </a:prstGeom>
            <a:noFill/>
          </p:spPr>
          <p:txBody>
            <a:bodyPr wrap="square" rtlCol="0">
              <a:spAutoFit/>
            </a:bodyPr>
            <a:lstStyle/>
            <a:p>
              <a:r>
                <a:rPr lang="en-US" sz="2800" b="1" dirty="0">
                  <a:solidFill>
                    <a:schemeClr val="bg1"/>
                  </a:solidFill>
                </a:rPr>
                <a:t>01</a:t>
              </a:r>
            </a:p>
            <a:p>
              <a:endParaRPr lang="en-US" dirty="0">
                <a:solidFill>
                  <a:schemeClr val="bg1"/>
                </a:solidFill>
              </a:endParaRPr>
            </a:p>
            <a:p>
              <a:r>
                <a:rPr lang="en-US" sz="1200" dirty="0">
                  <a:solidFill>
                    <a:schemeClr val="bg1"/>
                  </a:solidFill>
                  <a:latin typeface="Aptos Display" panose="020B0004020202020204" pitchFamily="34" charset="0"/>
                </a:rPr>
                <a:t>The first part of this program is the user choosing what is his goal from surfing through this program, he will choose either to filter his result or not. </a:t>
              </a:r>
            </a:p>
          </p:txBody>
        </p:sp>
        <p:sp>
          <p:nvSpPr>
            <p:cNvPr id="12" name="TextBox 11">
              <a:extLst>
                <a:ext uri="{FF2B5EF4-FFF2-40B4-BE49-F238E27FC236}">
                  <a16:creationId xmlns:a16="http://schemas.microsoft.com/office/drawing/2014/main" id="{E9FEC64B-4A97-492B-1BA4-222C069ADA67}"/>
                </a:ext>
              </a:extLst>
            </p:cNvPr>
            <p:cNvSpPr txBox="1"/>
            <p:nvPr/>
          </p:nvSpPr>
          <p:spPr>
            <a:xfrm>
              <a:off x="3700462" y="3819525"/>
              <a:ext cx="2490789" cy="2092881"/>
            </a:xfrm>
            <a:prstGeom prst="rect">
              <a:avLst/>
            </a:prstGeom>
            <a:noFill/>
          </p:spPr>
          <p:txBody>
            <a:bodyPr wrap="square" rtlCol="0">
              <a:spAutoFit/>
            </a:bodyPr>
            <a:lstStyle/>
            <a:p>
              <a:r>
                <a:rPr lang="en-US" sz="2800" b="1" dirty="0">
                  <a:solidFill>
                    <a:schemeClr val="bg1"/>
                  </a:solidFill>
                </a:rPr>
                <a:t>02</a:t>
              </a:r>
            </a:p>
            <a:p>
              <a:endParaRPr lang="en-US" dirty="0">
                <a:solidFill>
                  <a:schemeClr val="bg1"/>
                </a:solidFill>
              </a:endParaRPr>
            </a:p>
            <a:p>
              <a:r>
                <a:rPr lang="en-US" sz="1200" dirty="0">
                  <a:solidFill>
                    <a:schemeClr val="bg1"/>
                  </a:solidFill>
                  <a:latin typeface="Aptos Display" panose="020B0004020202020204" pitchFamily="34" charset="0"/>
                </a:rPr>
                <a:t>The user must choose and decide between different criteria , he can choose to customize multiple aspects of his flight, or he could choose to leave some options unchanged as they will take their original default value.</a:t>
              </a:r>
            </a:p>
          </p:txBody>
        </p:sp>
      </p:grpSp>
      <p:grpSp>
        <p:nvGrpSpPr>
          <p:cNvPr id="5" name="Group 4">
            <a:extLst>
              <a:ext uri="{FF2B5EF4-FFF2-40B4-BE49-F238E27FC236}">
                <a16:creationId xmlns:a16="http://schemas.microsoft.com/office/drawing/2014/main" id="{045E95FC-4FF3-E545-F203-232C8FBA87A6}"/>
              </a:ext>
            </a:extLst>
          </p:cNvPr>
          <p:cNvGrpSpPr/>
          <p:nvPr/>
        </p:nvGrpSpPr>
        <p:grpSpPr>
          <a:xfrm>
            <a:off x="17773803" y="3634857"/>
            <a:ext cx="5276849" cy="2445544"/>
            <a:chOff x="6338887" y="3651528"/>
            <a:chExt cx="5276849" cy="2445544"/>
          </a:xfrm>
        </p:grpSpPr>
        <p:sp>
          <p:nvSpPr>
            <p:cNvPr id="21" name="Rectangle: Rounded Corners 20">
              <a:extLst>
                <a:ext uri="{FF2B5EF4-FFF2-40B4-BE49-F238E27FC236}">
                  <a16:creationId xmlns:a16="http://schemas.microsoft.com/office/drawing/2014/main" id="{00CE00AB-F354-841A-7401-607F77A6676F}"/>
                </a:ext>
              </a:extLst>
            </p:cNvPr>
            <p:cNvSpPr/>
            <p:nvPr/>
          </p:nvSpPr>
          <p:spPr>
            <a:xfrm>
              <a:off x="8977311" y="3651528"/>
              <a:ext cx="2638425" cy="2428874"/>
            </a:xfrm>
            <a:prstGeom prst="round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64408E0-E350-C70D-ADB1-6064C5A0E95D}"/>
                </a:ext>
              </a:extLst>
            </p:cNvPr>
            <p:cNvSpPr txBox="1"/>
            <p:nvPr/>
          </p:nvSpPr>
          <p:spPr>
            <a:xfrm>
              <a:off x="6338887" y="3819525"/>
              <a:ext cx="2490789" cy="2277547"/>
            </a:xfrm>
            <a:prstGeom prst="rect">
              <a:avLst/>
            </a:prstGeom>
            <a:noFill/>
          </p:spPr>
          <p:txBody>
            <a:bodyPr wrap="square" rtlCol="0">
              <a:spAutoFit/>
            </a:bodyPr>
            <a:lstStyle/>
            <a:p>
              <a:r>
                <a:rPr lang="en-US" sz="2800" b="1" dirty="0">
                  <a:solidFill>
                    <a:schemeClr val="bg1"/>
                  </a:solidFill>
                </a:rPr>
                <a:t>03</a:t>
              </a:r>
            </a:p>
            <a:p>
              <a:endParaRPr lang="en-US" dirty="0">
                <a:solidFill>
                  <a:schemeClr val="bg1"/>
                </a:solidFill>
              </a:endParaRPr>
            </a:p>
            <a:p>
              <a:r>
                <a:rPr lang="en-US" sz="1200" dirty="0">
                  <a:solidFill>
                    <a:schemeClr val="bg1"/>
                  </a:solidFill>
                  <a:latin typeface="Aptos Display" panose="020B0004020202020204" pitchFamily="34" charset="0"/>
                </a:rPr>
                <a:t>Many flights options will flow directly to his screen (either filtered or not), he will have to choose between these flight ,</a:t>
              </a:r>
            </a:p>
            <a:p>
              <a:r>
                <a:rPr lang="en-US" sz="1200" dirty="0">
                  <a:solidFill>
                    <a:schemeClr val="bg1"/>
                  </a:solidFill>
                  <a:latin typeface="Aptos Display" panose="020B0004020202020204" pitchFamily="34" charset="0"/>
                </a:rPr>
                <a:t>One of the reliable sides of our program is that we can choose how much flight options and how many trips do we want to display.</a:t>
              </a:r>
            </a:p>
          </p:txBody>
        </p:sp>
        <p:sp>
          <p:nvSpPr>
            <p:cNvPr id="19" name="TextBox 18">
              <a:extLst>
                <a:ext uri="{FF2B5EF4-FFF2-40B4-BE49-F238E27FC236}">
                  <a16:creationId xmlns:a16="http://schemas.microsoft.com/office/drawing/2014/main" id="{6CC31763-80B5-A718-7526-3AAF8DE88741}"/>
                </a:ext>
              </a:extLst>
            </p:cNvPr>
            <p:cNvSpPr txBox="1"/>
            <p:nvPr/>
          </p:nvSpPr>
          <p:spPr>
            <a:xfrm>
              <a:off x="8977313" y="3819525"/>
              <a:ext cx="2506028" cy="1908215"/>
            </a:xfrm>
            <a:prstGeom prst="rect">
              <a:avLst/>
            </a:prstGeom>
            <a:noFill/>
          </p:spPr>
          <p:txBody>
            <a:bodyPr wrap="square" rtlCol="0">
              <a:spAutoFit/>
            </a:bodyPr>
            <a:lstStyle/>
            <a:p>
              <a:r>
                <a:rPr lang="en-US" sz="2800" b="1" dirty="0"/>
                <a:t>04</a:t>
              </a:r>
            </a:p>
            <a:p>
              <a:endParaRPr lang="en-US" dirty="0"/>
            </a:p>
            <a:p>
              <a:r>
                <a:rPr lang="en-US" sz="1200" dirty="0">
                  <a:latin typeface="Aptos Display" panose="020B0004020202020204" pitchFamily="34" charset="0"/>
                </a:rPr>
                <a:t>The last step in this program is to display the ticket and finalizing the preparations for the trip by weighing the luggage and choosing the seats just like the real-life boarding procedure .</a:t>
              </a:r>
            </a:p>
          </p:txBody>
        </p:sp>
      </p:grpSp>
      <p:grpSp>
        <p:nvGrpSpPr>
          <p:cNvPr id="11" name="Group 10">
            <a:extLst>
              <a:ext uri="{FF2B5EF4-FFF2-40B4-BE49-F238E27FC236}">
                <a16:creationId xmlns:a16="http://schemas.microsoft.com/office/drawing/2014/main" id="{37B2B33A-705F-A93F-5892-88E40C83A175}"/>
              </a:ext>
            </a:extLst>
          </p:cNvPr>
          <p:cNvGrpSpPr/>
          <p:nvPr/>
        </p:nvGrpSpPr>
        <p:grpSpPr>
          <a:xfrm>
            <a:off x="9953" y="-523220"/>
            <a:ext cx="3009900" cy="7381220"/>
            <a:chOff x="0" y="-523220"/>
            <a:chExt cx="3009900" cy="7381220"/>
          </a:xfrm>
        </p:grpSpPr>
        <p:sp>
          <p:nvSpPr>
            <p:cNvPr id="13" name="Rectangle 12">
              <a:extLst>
                <a:ext uri="{FF2B5EF4-FFF2-40B4-BE49-F238E27FC236}">
                  <a16:creationId xmlns:a16="http://schemas.microsoft.com/office/drawing/2014/main" id="{37E5BAE5-8540-C27E-7191-C0C26BBD07E3}"/>
                </a:ext>
              </a:extLst>
            </p:cNvPr>
            <p:cNvSpPr/>
            <p:nvPr/>
          </p:nvSpPr>
          <p:spPr>
            <a:xfrm>
              <a:off x="0" y="0"/>
              <a:ext cx="3009900" cy="6858000"/>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699FFBFE-6390-924A-E4EC-73C3B47C7471}"/>
                </a:ext>
              </a:extLst>
            </p:cNvPr>
            <p:cNvSpPr txBox="1"/>
            <p:nvPr/>
          </p:nvSpPr>
          <p:spPr>
            <a:xfrm>
              <a:off x="488950" y="381000"/>
              <a:ext cx="2032000" cy="523220"/>
            </a:xfrm>
            <a:prstGeom prst="rect">
              <a:avLst/>
            </a:prstGeom>
            <a:noFill/>
          </p:spPr>
          <p:txBody>
            <a:bodyPr wrap="square" rtlCol="0">
              <a:spAutoFit/>
            </a:bodyPr>
            <a:lstStyle/>
            <a:p>
              <a:pPr algn="ctr"/>
              <a:r>
                <a:rPr lang="en-US" sz="2800" dirty="0">
                  <a:solidFill>
                    <a:schemeClr val="bg2"/>
                  </a:solidFill>
                  <a:latin typeface="Univers Condensed" panose="020B0506020202050204" pitchFamily="34" charset="0"/>
                </a:rPr>
                <a:t>Future work</a:t>
              </a:r>
            </a:p>
          </p:txBody>
        </p:sp>
        <p:sp>
          <p:nvSpPr>
            <p:cNvPr id="15" name="Isosceles Triangle 14">
              <a:extLst>
                <a:ext uri="{FF2B5EF4-FFF2-40B4-BE49-F238E27FC236}">
                  <a16:creationId xmlns:a16="http://schemas.microsoft.com/office/drawing/2014/main" id="{A35250D8-CA3C-1469-C3EF-CA5973032831}"/>
                </a:ext>
              </a:extLst>
            </p:cNvPr>
            <p:cNvSpPr/>
            <p:nvPr/>
          </p:nvSpPr>
          <p:spPr>
            <a:xfrm>
              <a:off x="0" y="-523220"/>
              <a:ext cx="3009900" cy="523220"/>
            </a:xfrm>
            <a:prstGeom prst="triangle">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4B86749F-FC4B-D2FA-761D-2F89DD35A535}"/>
              </a:ext>
            </a:extLst>
          </p:cNvPr>
          <p:cNvGrpSpPr/>
          <p:nvPr/>
        </p:nvGrpSpPr>
        <p:grpSpPr>
          <a:xfrm>
            <a:off x="825500" y="2108200"/>
            <a:ext cx="2718657" cy="523220"/>
            <a:chOff x="825500" y="2108200"/>
            <a:chExt cx="2718657" cy="523220"/>
          </a:xfrm>
        </p:grpSpPr>
        <p:sp>
          <p:nvSpPr>
            <p:cNvPr id="17" name="Rectangle: Rounded Corners 16">
              <a:extLst>
                <a:ext uri="{FF2B5EF4-FFF2-40B4-BE49-F238E27FC236}">
                  <a16:creationId xmlns:a16="http://schemas.microsoft.com/office/drawing/2014/main" id="{73B1C9B3-B461-1D0C-B247-120AEFBB8175}"/>
                </a:ext>
              </a:extLst>
            </p:cNvPr>
            <p:cNvSpPr/>
            <p:nvPr/>
          </p:nvSpPr>
          <p:spPr>
            <a:xfrm>
              <a:off x="825500" y="2108200"/>
              <a:ext cx="2279650" cy="523220"/>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Univers Condensed" panose="020B0506020202050204" pitchFamily="34" charset="0"/>
                </a:rPr>
                <a:t>1-expand the list of destinations</a:t>
              </a:r>
            </a:p>
          </p:txBody>
        </p:sp>
        <p:sp>
          <p:nvSpPr>
            <p:cNvPr id="18" name="Isosceles Triangle 17">
              <a:extLst>
                <a:ext uri="{FF2B5EF4-FFF2-40B4-BE49-F238E27FC236}">
                  <a16:creationId xmlns:a16="http://schemas.microsoft.com/office/drawing/2014/main" id="{5353E69A-8753-F945-F65A-CD13DBBF318B}"/>
                </a:ext>
              </a:extLst>
            </p:cNvPr>
            <p:cNvSpPr/>
            <p:nvPr/>
          </p:nvSpPr>
          <p:spPr>
            <a:xfrm rot="5400000">
              <a:off x="3023784" y="2111047"/>
              <a:ext cx="523220" cy="517526"/>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11EDFBB0-6477-95F0-E1D9-F9D8740697EB}"/>
              </a:ext>
            </a:extLst>
          </p:cNvPr>
          <p:cNvGrpSpPr/>
          <p:nvPr/>
        </p:nvGrpSpPr>
        <p:grpSpPr>
          <a:xfrm>
            <a:off x="825500" y="5642460"/>
            <a:ext cx="2718657" cy="523220"/>
            <a:chOff x="825500" y="2108200"/>
            <a:chExt cx="2718657" cy="523220"/>
          </a:xfrm>
        </p:grpSpPr>
        <p:sp>
          <p:nvSpPr>
            <p:cNvPr id="26" name="Rectangle: Rounded Corners 25">
              <a:extLst>
                <a:ext uri="{FF2B5EF4-FFF2-40B4-BE49-F238E27FC236}">
                  <a16:creationId xmlns:a16="http://schemas.microsoft.com/office/drawing/2014/main" id="{9213E19D-6042-05E0-BF10-DF78087B3A9C}"/>
                </a:ext>
              </a:extLst>
            </p:cNvPr>
            <p:cNvSpPr/>
            <p:nvPr/>
          </p:nvSpPr>
          <p:spPr>
            <a:xfrm>
              <a:off x="825500" y="2108200"/>
              <a:ext cx="2279650" cy="523220"/>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t>3-implementing more related procedures</a:t>
              </a:r>
            </a:p>
          </p:txBody>
        </p:sp>
        <p:sp>
          <p:nvSpPr>
            <p:cNvPr id="27" name="Isosceles Triangle 26">
              <a:extLst>
                <a:ext uri="{FF2B5EF4-FFF2-40B4-BE49-F238E27FC236}">
                  <a16:creationId xmlns:a16="http://schemas.microsoft.com/office/drawing/2014/main" id="{A872F243-1357-CCE2-9EE3-26C8755FA428}"/>
                </a:ext>
              </a:extLst>
            </p:cNvPr>
            <p:cNvSpPr/>
            <p:nvPr/>
          </p:nvSpPr>
          <p:spPr>
            <a:xfrm rot="5400000">
              <a:off x="3023784" y="2111047"/>
              <a:ext cx="523220" cy="517526"/>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AAF55102-7B18-B892-8270-7F3BBA2F4D81}"/>
              </a:ext>
            </a:extLst>
          </p:cNvPr>
          <p:cNvGrpSpPr/>
          <p:nvPr/>
        </p:nvGrpSpPr>
        <p:grpSpPr>
          <a:xfrm>
            <a:off x="825500" y="3875330"/>
            <a:ext cx="2718657" cy="523220"/>
            <a:chOff x="825500" y="2108200"/>
            <a:chExt cx="2718657" cy="523220"/>
          </a:xfrm>
        </p:grpSpPr>
        <p:sp>
          <p:nvSpPr>
            <p:cNvPr id="31" name="Rectangle: Rounded Corners 30">
              <a:extLst>
                <a:ext uri="{FF2B5EF4-FFF2-40B4-BE49-F238E27FC236}">
                  <a16:creationId xmlns:a16="http://schemas.microsoft.com/office/drawing/2014/main" id="{6F686CA5-39CF-1776-D5E3-E0AFA7DFA583}"/>
                </a:ext>
              </a:extLst>
            </p:cNvPr>
            <p:cNvSpPr/>
            <p:nvPr/>
          </p:nvSpPr>
          <p:spPr>
            <a:xfrm>
              <a:off x="825500" y="2108200"/>
              <a:ext cx="2279650" cy="523220"/>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Univers Condensed" panose="020B0506020202050204" pitchFamily="34" charset="0"/>
                </a:rPr>
                <a:t>2-applying more filters</a:t>
              </a:r>
            </a:p>
          </p:txBody>
        </p:sp>
        <p:sp>
          <p:nvSpPr>
            <p:cNvPr id="32" name="Isosceles Triangle 31">
              <a:extLst>
                <a:ext uri="{FF2B5EF4-FFF2-40B4-BE49-F238E27FC236}">
                  <a16:creationId xmlns:a16="http://schemas.microsoft.com/office/drawing/2014/main" id="{1BB2EDDD-D7DD-3181-091A-CE4D63C66B12}"/>
                </a:ext>
              </a:extLst>
            </p:cNvPr>
            <p:cNvSpPr/>
            <p:nvPr/>
          </p:nvSpPr>
          <p:spPr>
            <a:xfrm rot="5400000">
              <a:off x="3023784" y="2111047"/>
              <a:ext cx="523220" cy="517526"/>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13613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7B2B33A-705F-A93F-5892-88E40C83A175}"/>
              </a:ext>
            </a:extLst>
          </p:cNvPr>
          <p:cNvGrpSpPr/>
          <p:nvPr/>
        </p:nvGrpSpPr>
        <p:grpSpPr>
          <a:xfrm>
            <a:off x="9953" y="-523220"/>
            <a:ext cx="2638425" cy="7381220"/>
            <a:chOff x="0" y="-523220"/>
            <a:chExt cx="3009900" cy="7381220"/>
          </a:xfrm>
        </p:grpSpPr>
        <p:sp>
          <p:nvSpPr>
            <p:cNvPr id="13" name="Rectangle 12">
              <a:extLst>
                <a:ext uri="{FF2B5EF4-FFF2-40B4-BE49-F238E27FC236}">
                  <a16:creationId xmlns:a16="http://schemas.microsoft.com/office/drawing/2014/main" id="{37E5BAE5-8540-C27E-7191-C0C26BBD07E3}"/>
                </a:ext>
              </a:extLst>
            </p:cNvPr>
            <p:cNvSpPr/>
            <p:nvPr/>
          </p:nvSpPr>
          <p:spPr>
            <a:xfrm>
              <a:off x="0" y="0"/>
              <a:ext cx="3009900" cy="6858000"/>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699FFBFE-6390-924A-E4EC-73C3B47C7471}"/>
                </a:ext>
              </a:extLst>
            </p:cNvPr>
            <p:cNvSpPr txBox="1"/>
            <p:nvPr/>
          </p:nvSpPr>
          <p:spPr>
            <a:xfrm>
              <a:off x="488950" y="381000"/>
              <a:ext cx="2032000" cy="523220"/>
            </a:xfrm>
            <a:prstGeom prst="rect">
              <a:avLst/>
            </a:prstGeom>
            <a:noFill/>
          </p:spPr>
          <p:txBody>
            <a:bodyPr wrap="square" rtlCol="0">
              <a:spAutoFit/>
            </a:bodyPr>
            <a:lstStyle/>
            <a:p>
              <a:pPr algn="ctr"/>
              <a:r>
                <a:rPr lang="en-US" sz="2800" dirty="0">
                  <a:solidFill>
                    <a:schemeClr val="bg2"/>
                  </a:solidFill>
                  <a:latin typeface="Univers Condensed" panose="020B0506020202050204" pitchFamily="34" charset="0"/>
                </a:rPr>
                <a:t>Future work</a:t>
              </a:r>
            </a:p>
          </p:txBody>
        </p:sp>
        <p:sp>
          <p:nvSpPr>
            <p:cNvPr id="15" name="Isosceles Triangle 14">
              <a:extLst>
                <a:ext uri="{FF2B5EF4-FFF2-40B4-BE49-F238E27FC236}">
                  <a16:creationId xmlns:a16="http://schemas.microsoft.com/office/drawing/2014/main" id="{A35250D8-CA3C-1469-C3EF-CA5973032831}"/>
                </a:ext>
              </a:extLst>
            </p:cNvPr>
            <p:cNvSpPr/>
            <p:nvPr/>
          </p:nvSpPr>
          <p:spPr>
            <a:xfrm>
              <a:off x="0" y="-523220"/>
              <a:ext cx="3009900" cy="523220"/>
            </a:xfrm>
            <a:prstGeom prst="triangle">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4B86749F-FC4B-D2FA-761D-2F89DD35A535}"/>
              </a:ext>
            </a:extLst>
          </p:cNvPr>
          <p:cNvGrpSpPr/>
          <p:nvPr/>
        </p:nvGrpSpPr>
        <p:grpSpPr>
          <a:xfrm>
            <a:off x="825500" y="2108199"/>
            <a:ext cx="3489325" cy="707885"/>
            <a:chOff x="825500" y="2108200"/>
            <a:chExt cx="2718657" cy="523220"/>
          </a:xfrm>
          <a:solidFill>
            <a:schemeClr val="bg1">
              <a:lumMod val="85000"/>
            </a:schemeClr>
          </a:solidFill>
        </p:grpSpPr>
        <p:sp>
          <p:nvSpPr>
            <p:cNvPr id="17" name="Rectangle: Rounded Corners 16">
              <a:extLst>
                <a:ext uri="{FF2B5EF4-FFF2-40B4-BE49-F238E27FC236}">
                  <a16:creationId xmlns:a16="http://schemas.microsoft.com/office/drawing/2014/main" id="{73B1C9B3-B461-1D0C-B247-120AEFBB8175}"/>
                </a:ext>
              </a:extLst>
            </p:cNvPr>
            <p:cNvSpPr/>
            <p:nvPr/>
          </p:nvSpPr>
          <p:spPr>
            <a:xfrm>
              <a:off x="825500" y="2108200"/>
              <a:ext cx="2279650" cy="52322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Univers Condensed" panose="020B0506020202050204" pitchFamily="34" charset="0"/>
                </a:rPr>
                <a:t>1-expand the list of destinations</a:t>
              </a:r>
            </a:p>
          </p:txBody>
        </p:sp>
        <p:sp>
          <p:nvSpPr>
            <p:cNvPr id="18" name="Isosceles Triangle 17">
              <a:extLst>
                <a:ext uri="{FF2B5EF4-FFF2-40B4-BE49-F238E27FC236}">
                  <a16:creationId xmlns:a16="http://schemas.microsoft.com/office/drawing/2014/main" id="{5353E69A-8753-F945-F65A-CD13DBBF318B}"/>
                </a:ext>
              </a:extLst>
            </p:cNvPr>
            <p:cNvSpPr/>
            <p:nvPr/>
          </p:nvSpPr>
          <p:spPr>
            <a:xfrm rot="5400000">
              <a:off x="3023784" y="2111047"/>
              <a:ext cx="523220" cy="517526"/>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Univers Condensed" panose="020B0506020202050204" pitchFamily="34" charset="0"/>
              </a:endParaRPr>
            </a:p>
          </p:txBody>
        </p:sp>
      </p:grpSp>
      <p:grpSp>
        <p:nvGrpSpPr>
          <p:cNvPr id="25" name="Group 24">
            <a:extLst>
              <a:ext uri="{FF2B5EF4-FFF2-40B4-BE49-F238E27FC236}">
                <a16:creationId xmlns:a16="http://schemas.microsoft.com/office/drawing/2014/main" id="{11EDFBB0-6477-95F0-E1D9-F9D8740697EB}"/>
              </a:ext>
            </a:extLst>
          </p:cNvPr>
          <p:cNvGrpSpPr/>
          <p:nvPr/>
        </p:nvGrpSpPr>
        <p:grpSpPr>
          <a:xfrm>
            <a:off x="825500" y="5642460"/>
            <a:ext cx="2383127" cy="523220"/>
            <a:chOff x="825500" y="2108200"/>
            <a:chExt cx="2718657" cy="523220"/>
          </a:xfrm>
        </p:grpSpPr>
        <p:sp>
          <p:nvSpPr>
            <p:cNvPr id="26" name="Rectangle: Rounded Corners 25">
              <a:extLst>
                <a:ext uri="{FF2B5EF4-FFF2-40B4-BE49-F238E27FC236}">
                  <a16:creationId xmlns:a16="http://schemas.microsoft.com/office/drawing/2014/main" id="{9213E19D-6042-05E0-BF10-DF78087B3A9C}"/>
                </a:ext>
              </a:extLst>
            </p:cNvPr>
            <p:cNvSpPr/>
            <p:nvPr/>
          </p:nvSpPr>
          <p:spPr>
            <a:xfrm>
              <a:off x="825500" y="2108200"/>
              <a:ext cx="2279650" cy="523220"/>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Univers Condensed" panose="020B0506020202050204" pitchFamily="34" charset="0"/>
                </a:rPr>
                <a:t>3-implementing more related procedures</a:t>
              </a:r>
            </a:p>
          </p:txBody>
        </p:sp>
        <p:sp>
          <p:nvSpPr>
            <p:cNvPr id="27" name="Isosceles Triangle 26">
              <a:extLst>
                <a:ext uri="{FF2B5EF4-FFF2-40B4-BE49-F238E27FC236}">
                  <a16:creationId xmlns:a16="http://schemas.microsoft.com/office/drawing/2014/main" id="{A872F243-1357-CCE2-9EE3-26C8755FA428}"/>
                </a:ext>
              </a:extLst>
            </p:cNvPr>
            <p:cNvSpPr/>
            <p:nvPr/>
          </p:nvSpPr>
          <p:spPr>
            <a:xfrm rot="5400000">
              <a:off x="3023784" y="2111047"/>
              <a:ext cx="523220" cy="517526"/>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Univers Condensed" panose="020B0506020202050204" pitchFamily="34" charset="0"/>
              </a:endParaRPr>
            </a:p>
          </p:txBody>
        </p:sp>
      </p:grpSp>
      <p:grpSp>
        <p:nvGrpSpPr>
          <p:cNvPr id="30" name="Group 29">
            <a:extLst>
              <a:ext uri="{FF2B5EF4-FFF2-40B4-BE49-F238E27FC236}">
                <a16:creationId xmlns:a16="http://schemas.microsoft.com/office/drawing/2014/main" id="{AAF55102-7B18-B892-8270-7F3BBA2F4D81}"/>
              </a:ext>
            </a:extLst>
          </p:cNvPr>
          <p:cNvGrpSpPr/>
          <p:nvPr/>
        </p:nvGrpSpPr>
        <p:grpSpPr>
          <a:xfrm>
            <a:off x="825500" y="3875330"/>
            <a:ext cx="2383127" cy="523220"/>
            <a:chOff x="825500" y="2108200"/>
            <a:chExt cx="2718657" cy="523220"/>
          </a:xfrm>
        </p:grpSpPr>
        <p:sp>
          <p:nvSpPr>
            <p:cNvPr id="31" name="Rectangle: Rounded Corners 30">
              <a:extLst>
                <a:ext uri="{FF2B5EF4-FFF2-40B4-BE49-F238E27FC236}">
                  <a16:creationId xmlns:a16="http://schemas.microsoft.com/office/drawing/2014/main" id="{6F686CA5-39CF-1776-D5E3-E0AFA7DFA583}"/>
                </a:ext>
              </a:extLst>
            </p:cNvPr>
            <p:cNvSpPr/>
            <p:nvPr/>
          </p:nvSpPr>
          <p:spPr>
            <a:xfrm>
              <a:off x="825500" y="2108200"/>
              <a:ext cx="2279650" cy="523220"/>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Univers Condensed" panose="020B0506020202050204" pitchFamily="34" charset="0"/>
                </a:rPr>
                <a:t>2-applying more filters</a:t>
              </a:r>
            </a:p>
          </p:txBody>
        </p:sp>
        <p:sp>
          <p:nvSpPr>
            <p:cNvPr id="32" name="Isosceles Triangle 31">
              <a:extLst>
                <a:ext uri="{FF2B5EF4-FFF2-40B4-BE49-F238E27FC236}">
                  <a16:creationId xmlns:a16="http://schemas.microsoft.com/office/drawing/2014/main" id="{1BB2EDDD-D7DD-3181-091A-CE4D63C66B12}"/>
                </a:ext>
              </a:extLst>
            </p:cNvPr>
            <p:cNvSpPr/>
            <p:nvPr/>
          </p:nvSpPr>
          <p:spPr>
            <a:xfrm rot="5400000">
              <a:off x="3023784" y="2111047"/>
              <a:ext cx="523220" cy="517526"/>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Univers Condensed" panose="020B0506020202050204" pitchFamily="34" charset="0"/>
              </a:endParaRPr>
            </a:p>
          </p:txBody>
        </p:sp>
      </p:grpSp>
      <p:sp>
        <p:nvSpPr>
          <p:cNvPr id="6" name="TextBox 5">
            <a:extLst>
              <a:ext uri="{FF2B5EF4-FFF2-40B4-BE49-F238E27FC236}">
                <a16:creationId xmlns:a16="http://schemas.microsoft.com/office/drawing/2014/main" id="{969C09CD-3DA1-051A-6562-7F0CBA18F4AD}"/>
              </a:ext>
            </a:extLst>
          </p:cNvPr>
          <p:cNvSpPr txBox="1"/>
          <p:nvPr/>
        </p:nvSpPr>
        <p:spPr>
          <a:xfrm>
            <a:off x="5810250" y="2276475"/>
            <a:ext cx="3743325"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Univers Condensed" panose="020B0506020202050204" pitchFamily="34" charset="0"/>
              </a:rPr>
              <a:t>For sure we can expand the scope of the destinations by simulating the real-life available choices.</a:t>
            </a:r>
          </a:p>
          <a:p>
            <a:pPr marL="285750" indent="-285750">
              <a:buFont typeface="Arial" panose="020B0604020202020204" pitchFamily="34" charset="0"/>
              <a:buChar char="•"/>
            </a:pPr>
            <a:r>
              <a:rPr lang="en-US" dirty="0">
                <a:solidFill>
                  <a:schemeClr val="bg1"/>
                </a:solidFill>
                <a:latin typeface="Univers Condensed" panose="020B0506020202050204" pitchFamily="34" charset="0"/>
              </a:rPr>
              <a:t>In this program we tried to shrink the area of operation of this program with the top 10 destinations worldwide.</a:t>
            </a:r>
          </a:p>
        </p:txBody>
      </p:sp>
      <p:sp>
        <p:nvSpPr>
          <p:cNvPr id="7" name="TextBox 6">
            <a:extLst>
              <a:ext uri="{FF2B5EF4-FFF2-40B4-BE49-F238E27FC236}">
                <a16:creationId xmlns:a16="http://schemas.microsoft.com/office/drawing/2014/main" id="{49ED85C4-2B2B-0AAB-28F5-646559999229}"/>
              </a:ext>
            </a:extLst>
          </p:cNvPr>
          <p:cNvSpPr txBox="1"/>
          <p:nvPr/>
        </p:nvSpPr>
        <p:spPr>
          <a:xfrm>
            <a:off x="12820650" y="2276475"/>
            <a:ext cx="3362456" cy="286232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Univers Condensed" panose="020B0506020202050204" pitchFamily="34" charset="0"/>
              </a:rPr>
              <a:t>Some airlines offer even further filters on the flights and the flight preparation to include all the changes that the clients wants to make </a:t>
            </a:r>
          </a:p>
          <a:p>
            <a:pPr marL="285750" indent="-285750">
              <a:buFont typeface="Arial" panose="020B0604020202020204" pitchFamily="34" charset="0"/>
              <a:buChar char="•"/>
            </a:pPr>
            <a:r>
              <a:rPr lang="en-US" dirty="0">
                <a:solidFill>
                  <a:schemeClr val="bg1"/>
                </a:solidFill>
                <a:latin typeface="Univers Condensed" panose="020B0506020202050204" pitchFamily="34" charset="0"/>
              </a:rPr>
              <a:t>We can also apply these new filters depending on the airline company because the filters may differentiate between a company and another</a:t>
            </a:r>
            <a:endParaRPr lang="en-US" dirty="0">
              <a:latin typeface="Univers Condensed" panose="020B0506020202050204" pitchFamily="34" charset="0"/>
            </a:endParaRPr>
          </a:p>
        </p:txBody>
      </p:sp>
    </p:spTree>
    <p:extLst>
      <p:ext uri="{BB962C8B-B14F-4D97-AF65-F5344CB8AC3E}">
        <p14:creationId xmlns:p14="http://schemas.microsoft.com/office/powerpoint/2010/main" val="11331546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7b9799f1-9282-4e9c-baf0-ef19411e39c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3866350E0CEA6428576AE3418ADE5A9" ma:contentTypeVersion="10" ma:contentTypeDescription="Create a new document." ma:contentTypeScope="" ma:versionID="4fdd3919c663b905be8dce805ad300c7">
  <xsd:schema xmlns:xsd="http://www.w3.org/2001/XMLSchema" xmlns:xs="http://www.w3.org/2001/XMLSchema" xmlns:p="http://schemas.microsoft.com/office/2006/metadata/properties" xmlns:ns3="7b9799f1-9282-4e9c-baf0-ef19411e39c0" targetNamespace="http://schemas.microsoft.com/office/2006/metadata/properties" ma:root="true" ma:fieldsID="0addeadc1e64f3e061044a058ad4c70d" ns3:_="">
    <xsd:import namespace="7b9799f1-9282-4e9c-baf0-ef19411e39c0"/>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9799f1-9282-4e9c-baf0-ef19411e39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_activity" ma:index="15" nillable="true" ma:displayName="_activity" ma:hidden="true" ma:internalName="_activity">
      <xsd:simpleType>
        <xsd:restriction base="dms:Note"/>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747CFE-7AA0-4819-90CD-95A26F9F3C78}">
  <ds:schemaRefs>
    <ds:schemaRef ds:uri="http://schemas.microsoft.com/sharepoint/v3/contenttype/forms"/>
  </ds:schemaRefs>
</ds:datastoreItem>
</file>

<file path=customXml/itemProps2.xml><?xml version="1.0" encoding="utf-8"?>
<ds:datastoreItem xmlns:ds="http://schemas.openxmlformats.org/officeDocument/2006/customXml" ds:itemID="{07CA5DD9-C89F-49A6-8035-E5DB7062DE0B}">
  <ds:schemaRefs>
    <ds:schemaRef ds:uri="http://purl.org/dc/dcmitype/"/>
    <ds:schemaRef ds:uri="http://schemas.microsoft.com/office/2006/metadata/properties"/>
    <ds:schemaRef ds:uri="http://schemas.microsoft.com/office/2006/documentManagement/types"/>
    <ds:schemaRef ds:uri="http://schemas.microsoft.com/office/infopath/2007/PartnerControls"/>
    <ds:schemaRef ds:uri="http://www.w3.org/XML/1998/namespace"/>
    <ds:schemaRef ds:uri="http://purl.org/dc/elements/1.1/"/>
    <ds:schemaRef ds:uri="http://purl.org/dc/terms/"/>
    <ds:schemaRef ds:uri="http://schemas.openxmlformats.org/package/2006/metadata/core-properties"/>
    <ds:schemaRef ds:uri="7b9799f1-9282-4e9c-baf0-ef19411e39c0"/>
  </ds:schemaRefs>
</ds:datastoreItem>
</file>

<file path=customXml/itemProps3.xml><?xml version="1.0" encoding="utf-8"?>
<ds:datastoreItem xmlns:ds="http://schemas.openxmlformats.org/officeDocument/2006/customXml" ds:itemID="{F61DD0A7-4061-48D6-949E-B77D4D20F0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9799f1-9282-4e9c-baf0-ef19411e39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176</TotalTime>
  <Words>2477</Words>
  <Application>Microsoft Office PowerPoint</Application>
  <PresentationFormat>Widescreen</PresentationFormat>
  <Paragraphs>309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 Display</vt:lpstr>
      <vt:lpstr>Arial</vt:lpstr>
      <vt:lpstr>Calibri</vt:lpstr>
      <vt:lpstr>Calibri Light</vt:lpstr>
      <vt:lpstr>Univers Condensed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Abed al Rida Hassan Nehme</dc:creator>
  <cp:lastModifiedBy>Abed al Rida Hassan Nehme</cp:lastModifiedBy>
  <cp:revision>4</cp:revision>
  <dcterms:created xsi:type="dcterms:W3CDTF">2023-12-09T17:12:56Z</dcterms:created>
  <dcterms:modified xsi:type="dcterms:W3CDTF">2023-12-10T07:50:07Z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0x01010083866350E0CEA6428576AE3418ADE5A9</vt:lpwstr>
  </property>
</Properties>
</file>