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8" r:id="rId2"/>
    <p:sldId id="260" r:id="rId3"/>
    <p:sldId id="262" r:id="rId4"/>
    <p:sldId id="261" r:id="rId5"/>
    <p:sldId id="259" r:id="rId6"/>
    <p:sldId id="266" r:id="rId7"/>
    <p:sldId id="267" r:id="rId8"/>
    <p:sldId id="268" r:id="rId9"/>
    <p:sldId id="26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82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33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247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79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36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041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213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0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72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093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769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63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820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949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06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412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45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7B2A19-090E-45FD-868D-6ABA192134FD}" type="datetimeFigureOut">
              <a:rPr lang="he-IL" smtClean="0"/>
              <a:t>כ"ג/ניסן/תשפ"ד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4E45-54CF-46E3-8016-6947B4259E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4971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0EDD87-7462-A10A-C776-8D400369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10" y="452718"/>
            <a:ext cx="7914124" cy="1400530"/>
          </a:xfrm>
        </p:spPr>
        <p:txBody>
          <a:bodyPr/>
          <a:lstStyle/>
          <a:p>
            <a:pPr algn="ctr" rtl="0">
              <a:lnSpc>
                <a:spcPct val="106000"/>
              </a:lnSpc>
              <a:spcAft>
                <a:spcPts val="800"/>
              </a:spcAft>
            </a:pPr>
            <a:r>
              <a:rPr lang="en-US" sz="2800" b="1" u="sng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Image Painting Classification</a:t>
            </a:r>
            <a:endParaRPr lang="en-US" sz="2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32F07-2138-C8F2-52FB-A66F2B15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 project aims:</a:t>
            </a: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classify images of paintings, determining whether they belong to the same artist or not.</a:t>
            </a: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Building a neural network that can analyze the visual features of paintings and make predictions based on similarities and differences between them.</a:t>
            </a: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make a model that makes representation for images in a lower dimension.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59986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4DB549-BF2C-E57E-24B2-81BE726F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452718"/>
            <a:ext cx="9052458" cy="14005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Siamese Network Loss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67D9DFBB-31DA-2842-46F1-096D498C5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052" y="1772025"/>
            <a:ext cx="6177675" cy="4633257"/>
          </a:xfrm>
        </p:spPr>
      </p:pic>
    </p:spTree>
    <p:extLst>
      <p:ext uri="{BB962C8B-B14F-4D97-AF65-F5344CB8AC3E}">
        <p14:creationId xmlns:p14="http://schemas.microsoft.com/office/powerpoint/2010/main" val="3191197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EAF84D-3FE8-21FB-B075-5BFA1ED3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82" y="462049"/>
            <a:ext cx="8669903" cy="14005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Siamese Network Accuracy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9D7F4BD4-FA2A-E097-04DD-E54DF8157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34" y="1362221"/>
            <a:ext cx="5511410" cy="4133558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D98446A-7ED4-3701-F463-CBF858ED35F0}"/>
              </a:ext>
            </a:extLst>
          </p:cNvPr>
          <p:cNvSpPr txBox="1"/>
          <p:nvPr/>
        </p:nvSpPr>
        <p:spPr>
          <a:xfrm>
            <a:off x="905069" y="5801894"/>
            <a:ext cx="565435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test accuracy is 0.8015625</a:t>
            </a:r>
          </a:p>
        </p:txBody>
      </p:sp>
    </p:spTree>
    <p:extLst>
      <p:ext uri="{BB962C8B-B14F-4D97-AF65-F5344CB8AC3E}">
        <p14:creationId xmlns:p14="http://schemas.microsoft.com/office/powerpoint/2010/main" val="12026894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AFD230-4606-C200-DCD0-A783E044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2718"/>
            <a:ext cx="8679234" cy="140053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Distance between label1 and label0</a:t>
            </a:r>
            <a:endParaRPr lang="he-IL" sz="4000" dirty="0">
              <a:solidFill>
                <a:schemeClr val="tx1"/>
              </a:solidFill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F4E7D5F2-14CF-1220-3341-CDBE7172B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2052638"/>
            <a:ext cx="6282741" cy="4712056"/>
          </a:xfrm>
        </p:spPr>
      </p:pic>
    </p:spTree>
    <p:extLst>
      <p:ext uri="{BB962C8B-B14F-4D97-AF65-F5344CB8AC3E}">
        <p14:creationId xmlns:p14="http://schemas.microsoft.com/office/powerpoint/2010/main" val="10267958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9AE814-E483-9667-55C0-E927C1C0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Preprocessing data</a:t>
            </a:r>
            <a:endParaRPr lang="he-IL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931FC9D-B5F7-AB49-9C79-1A94B2A14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 algn="l" rtl="0"/>
                <a:r>
                  <a:rPr lang="en-US" dirty="0"/>
                  <a:t>Taking all the classes in train and test, and selecting the same number of images for each class.</a:t>
                </a:r>
              </a:p>
              <a:p>
                <a:pPr lvl="1" algn="l" rtl="0"/>
                <a:r>
                  <a:rPr lang="en-US" dirty="0"/>
                  <a:t>The 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Preprocess</a:t>
                </a:r>
                <a:r>
                  <a:rPr lang="en-US" dirty="0"/>
                  <a:t> method on images:</a:t>
                </a:r>
              </a:p>
              <a:p>
                <a:pPr lvl="2" algn="l" rtl="0"/>
                <a:r>
                  <a:rPr lang="en-US" dirty="0">
                    <a:cs typeface="+mn-cs"/>
                  </a:rPr>
                  <a:t>Randomly crop</a:t>
                </a:r>
              </a:p>
              <a:p>
                <a:pPr lvl="2" algn="l" rtl="0"/>
                <a:r>
                  <a:rPr lang="en-US" dirty="0">
                    <a:cs typeface="+mn-cs"/>
                  </a:rPr>
                  <a:t>Converts them to </a:t>
                </a:r>
                <a:r>
                  <a:rPr lang="en-US" dirty="0" err="1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+mn-cs"/>
                  </a:rPr>
                  <a:t>PyTorch</a:t>
                </a:r>
                <a:r>
                  <a:rPr lang="en-US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+mn-cs"/>
                  </a:rPr>
                  <a:t> tensors.</a:t>
                </a:r>
              </a:p>
              <a:p>
                <a:pPr lvl="2" algn="l" rtl="0"/>
                <a:r>
                  <a:rPr lang="en-US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+mn-cs"/>
                  </a:rPr>
                  <a:t>normalizing these tensors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485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456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406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𝑓𝑜𝑟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𝑚𝑒𝑎𝑛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229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224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225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𝑠𝑡𝑎𝑛𝑑𝑎𝑟𝑑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𝑑𝑒𝑣𝑖𝑎𝑡𝑖𝑜𝑛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+mn-cs"/>
                  </a:rPr>
                  <a:t>.</a:t>
                </a:r>
              </a:p>
              <a:p>
                <a:pPr lvl="2" algn="l" rtl="0"/>
                <a:r>
                  <a:rPr lang="en-US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+mn-cs"/>
                  </a:rPr>
                  <a:t>converts the transformed images into a NumPy array </a:t>
                </a:r>
                <a:r>
                  <a:rPr lang="en-US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.</a:t>
                </a:r>
              </a:p>
              <a:p>
                <a:pPr lvl="1" algn="l" rtl="0"/>
                <a:endParaRPr lang="en-US" dirty="0"/>
              </a:p>
              <a:p>
                <a:pPr lvl="1" algn="l" rtl="0"/>
                <a:endParaRPr lang="en-US" dirty="0"/>
              </a:p>
              <a:p>
                <a:pPr lvl="1" algn="l" rtl="0"/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931FC9D-B5F7-AB49-9C79-1A94B2A14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2" r="-10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7163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949A0D-71BF-0F3F-4CCC-67AEAD1D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187" y="452718"/>
            <a:ext cx="9190653" cy="1400530"/>
          </a:xfrm>
        </p:spPr>
        <p:txBody>
          <a:bodyPr/>
          <a:lstStyle/>
          <a:p>
            <a:pPr rtl="0"/>
            <a:r>
              <a:rPr lang="en-US" sz="2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reason of taking all the classes and selecting the same number of images for all the classes:</a:t>
            </a:r>
            <a:br>
              <a:rPr lang="en-US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824C89-FBEF-E91F-915C-61F752EF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helps prevent a biased model.</a:t>
            </a:r>
          </a:p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helps the model generalize well to unseen data and perform accurately.</a:t>
            </a:r>
          </a:p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Stability during Training (Reduce Overfitting).</a:t>
            </a:r>
          </a:p>
          <a:p>
            <a:pPr algn="l" rtl="0"/>
            <a:endParaRPr lang="he-IL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477102"/>
      </p:ext>
    </p:extLst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C81025-E7DC-DDF7-0CCE-5D1CDDE2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452718"/>
            <a:ext cx="8875177" cy="1400530"/>
          </a:xfrm>
        </p:spPr>
        <p:txBody>
          <a:bodyPr/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reason of using the specific std, mean in normalization:</a:t>
            </a:r>
            <a:br>
              <a:rPr lang="en-US" sz="2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he-IL" sz="2800" b="1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F16C77-5B99-1161-65E5-7F9E92B3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lvl="1" algn="l" rtl="0"/>
            <a:r>
              <a:rPr lang="en-US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is pretrained on ImageNet dataset and these values accordance to the ImageNet dataset.</a:t>
            </a:r>
          </a:p>
          <a:p>
            <a:pPr algn="l" rtl="0"/>
            <a:endParaRPr lang="en-US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reason of resize the images to 224x224 pixels         size:  </a:t>
            </a:r>
          </a:p>
          <a:p>
            <a:pPr lvl="1" algn="l" rtl="0">
              <a:lnSpc>
                <a:spcPct val="107000"/>
              </a:lnSpc>
              <a:spcAft>
                <a:spcPts val="800"/>
              </a:spcAft>
            </a:pPr>
            <a:r>
              <a:rPr lang="en-US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pretrained on the ImageNet dataset which contains images of resolution of 224x224 pixels.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67778437"/>
      </p:ext>
    </p:extLst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2AFEE8-CEE5-D44B-F23D-B09E26BE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652388"/>
            <a:ext cx="9404723" cy="1400530"/>
          </a:xfrm>
        </p:spPr>
        <p:txBody>
          <a:bodyPr/>
          <a:lstStyle/>
          <a:p>
            <a:pPr algn="ctr" rtl="0"/>
            <a:r>
              <a:rPr lang="en-US" sz="2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reason of converting the images into NumPy array:</a:t>
            </a:r>
            <a:br>
              <a:rPr lang="en-US" sz="2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0BB0C8-E767-E876-AC82-55DE6AC8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after normalizing the images we get pixel values being scaled to a certain range (-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x,x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), converting these normalized tensors back to images the values become between 0-256 and all the negative values will convert to 0 so using NumPy array more accurate and saving the same values of the certain range (-</a:t>
            </a:r>
            <a:r>
              <a:rPr lang="en-US" sz="24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x,x</a:t>
            </a:r>
            <a:r>
              <a:rPr lang="en-US" sz="24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2986848"/>
      </p:ext>
    </p:extLst>
  </p:cSld>
  <p:clrMapOvr>
    <a:masterClrMapping/>
  </p:clrMapOvr>
  <p:transition spd="slow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186A4B-D7C6-1148-4CCA-F0488E10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1432" y="499371"/>
            <a:ext cx="9404723" cy="140053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Architecture of the neural network</a:t>
            </a:r>
            <a:endParaRPr lang="he-IL" sz="3200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7F09F-62EF-796D-1AB9-4AF6A31A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75" y="1331259"/>
            <a:ext cx="8946541" cy="4195481"/>
          </a:xfrm>
        </p:spPr>
        <p:txBody>
          <a:bodyPr/>
          <a:lstStyle/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 input of 3 x 244 x 244 (that's what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are trained on).</a:t>
            </a:r>
          </a:p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ResNet18 with pretrained weights.</a:t>
            </a:r>
          </a:p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result of the ResNet18 is a vector of length 1000.</a:t>
            </a:r>
          </a:p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fully connected layer reduces the dimensionality from 1000 to 512.</a:t>
            </a:r>
          </a:p>
          <a:p>
            <a:pPr marL="742950" lvl="1" indent="-285750" algn="l" rtl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fully connected layer reduces the dimensionality from 512 to 256.</a:t>
            </a:r>
          </a:p>
          <a:p>
            <a:pPr algn="l" rtl="0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EADD9FC-61D4-0A20-0621-F8D9C8284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1" r="7313" b="15512"/>
          <a:stretch/>
        </p:blipFill>
        <p:spPr>
          <a:xfrm>
            <a:off x="7211364" y="4021495"/>
            <a:ext cx="4980636" cy="28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377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8CA0FD-24A4-1F96-BA72-A9916529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loss function</a:t>
            </a:r>
            <a:endParaRPr lang="he-IL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5DE0634-ABFD-A219-FA0C-992B65E95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Triplet loss function</a:t>
                </a:r>
              </a:p>
              <a:p>
                <a:pPr lvl="1" algn="l" rtl="0"/>
                <a:r>
                  <a:rPr lang="en-US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it aims to enhance the separation between the anchor and negative samples while reducing the gap between the anchor and positive samples</a:t>
                </a:r>
                <a:r>
                  <a:rPr lang="en-US" sz="1800" dirty="0">
                    <a:latin typeface="Arial" panose="020B0604020202020204" pitchFamily="34" charset="0"/>
                    <a:ea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𝑒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𝑖𝑚𝑝𝑙𝑒𝑚𝑛𝑡𝑎𝑡𝑖𝑜𝑛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800" b="0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algn="l" rtl="0"/>
                <a:r>
                  <a:rPr lang="en-US" b="0" kern="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 Is an anchor input.</a:t>
                </a:r>
              </a:p>
              <a:p>
                <a:pPr lvl="2" algn="l" rtl="0"/>
                <a:r>
                  <a:rPr lang="en-US" kern="1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 in a positive input of the same class as A.</a:t>
                </a:r>
                <a:endParaRPr lang="en-US" b="0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algn="l" rtl="0"/>
                <a:r>
                  <a:rPr lang="en-US" kern="1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N is a negative input of a different class from A.</a:t>
                </a:r>
              </a:p>
              <a:p>
                <a:pPr lvl="2" algn="l" rtl="0"/>
                <a14:m>
                  <m:oMath xmlns:m="http://schemas.openxmlformats.org/officeDocument/2006/math">
                    <m:r>
                      <a:rPr lang="en-US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b="0" kern="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is a margin between positive and negative pairs.</a:t>
                </a:r>
              </a:p>
              <a:p>
                <a:pPr lvl="2" algn="l" rtl="0"/>
                <a:r>
                  <a:rPr lang="en-US" kern="1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f is an embedding of a </a:t>
                </a:r>
                <a:r>
                  <a:rPr lang="en-US" kern="1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specific image.</a:t>
                </a:r>
                <a:endParaRPr lang="en-US" kern="1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algn="l" rtl="0"/>
                <a:r>
                  <a:rPr lang="en-US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The triplet loss L is calculated as:</a:t>
                </a:r>
              </a:p>
              <a:p>
                <a:pPr lvl="3" algn="l" rtl="0"/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max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⁡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800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 algn="l" rtl="0"/>
                <a:endParaRPr lang="en-US" b="0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 algn="l" rtl="0"/>
                <a:endParaRPr lang="en-US" b="0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l" rtl="0"/>
                <a:endParaRPr lang="en-US" sz="1800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 algn="l" rtl="0"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5DE0634-ABFD-A219-FA0C-992B65E95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4" t="-87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6442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963191-6230-30C0-4456-F4693734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Why using the </a:t>
            </a:r>
            <a:r>
              <a:rPr lang="en-U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Triplet loss function</a:t>
            </a:r>
            <a:br>
              <a:rPr lang="en-U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3E5D7D-9A99-FECA-04D8-DEF82FA43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259"/>
            <a:ext cx="8946541" cy="4195481"/>
          </a:xfrm>
        </p:spPr>
        <p:txBody>
          <a:bodyPr/>
          <a:lstStyle/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keeps penalizes the model until the distance between anchor and positive is less than the distance between anchor and negative – margin.</a:t>
            </a: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Triplet Loss allows to stretch clusters in such a way as to include outliers while still ensuring a margin between samples from different clusters</a:t>
            </a:r>
            <a:r>
              <a:rPr lang="ar-SA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is already satisfied when different samples are easily distinguishable from similar ones. It does not change the distances in a positive cluster if there is no interference from negative examples, makes it less greedy.</a:t>
            </a: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loss is decreased that indicates that the model is learning.</a:t>
            </a:r>
          </a:p>
          <a:p>
            <a:pPr algn="l" rtl="0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031BD6D-AA5E-4FD1-756D-AA8AF58F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97" y="4739148"/>
            <a:ext cx="5456903" cy="21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41773"/>
      </p:ext>
    </p:extLst>
  </p:cSld>
  <p:clrMapOvr>
    <a:masterClrMapping/>
  </p:clrMapOvr>
  <p:transition spd="slow"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6236F6-F782-C386-E85B-9326AA5D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Model evaluation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B9E3739-7964-256C-1063-3987BCD15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sz="1800" kern="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after getting the embeddings of each image</a:t>
                </a:r>
              </a:p>
              <a:p>
                <a:pPr algn="l" rtl="0"/>
                <a:r>
                  <a:rPr lang="en-US" sz="1800" kern="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computes the pairwise Euclidean distance between anchor-positive and anchor-negative.</a:t>
                </a:r>
              </a:p>
              <a:p>
                <a:pPr algn="l" rtl="0"/>
                <a:r>
                  <a:rPr lang="en-US" sz="1800" kern="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compares the two distances calculated above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 </m:t>
                    </m:r>
                  </m:oMath>
                </a14:m>
                <a:endParaRPr lang="en-US" sz="1800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𝐸𝑢𝑐𝑙𝑖𝑑𝑒𝑎𝑛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𝑑𝑖𝑠𝑡𝑎𝑛𝑐𝑒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𝑎𝑛𝑐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𝑜𝑟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𝑝𝑜𝑠𝑖𝑡𝑖𝑣𝑒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𝐸𝑢𝑐𝑙𝑖𝑑𝑒𝑎𝑛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𝑑𝑖𝑠𝑡𝑎𝑛𝑐𝑒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𝑎𝑛𝑐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𝑜𝑟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𝑛𝑒𝑔𝑎𝑡𝑖𝑣𝑒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l" rtl="0"/>
                <a:r>
                  <a:rPr lang="en-US" sz="1800" kern="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creates a label 1 .</a:t>
                </a:r>
              </a:p>
              <a:p>
                <a:pPr algn="l" rtl="0"/>
                <a:r>
                  <a:rPr lang="en-US" sz="1800" kern="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calculates accuracy by comparing the result of row 2 with label ,if the result is true that means we classify the positive and negative images correctly.</a:t>
                </a:r>
              </a:p>
              <a:p>
                <a:pPr algn="l" rtl="0"/>
                <a:r>
                  <a:rPr lang="en-US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The loss using Triplet loss function is decreased that indicates that the model is learning</a:t>
                </a:r>
                <a:endParaRPr lang="en-US" sz="1800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 algn="l" rtl="0">
                  <a:buNone/>
                </a:pPr>
                <a:endParaRPr lang="en-US" sz="1800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l" rtl="0"/>
                <a:endParaRPr lang="en-US" sz="1600" kern="1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B9E3739-7964-256C-1063-3987BCD15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4" t="-87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781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672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Century Gothic</vt:lpstr>
      <vt:lpstr>Courier New</vt:lpstr>
      <vt:lpstr>Symbol</vt:lpstr>
      <vt:lpstr>Wingdings 3</vt:lpstr>
      <vt:lpstr>יונים</vt:lpstr>
      <vt:lpstr>Image Painting Classification</vt:lpstr>
      <vt:lpstr>Preprocessing data</vt:lpstr>
      <vt:lpstr>The reason of taking all the classes and selecting the same number of images for all the classes: </vt:lpstr>
      <vt:lpstr>The reason of using the specific std, mean in normalization:  </vt:lpstr>
      <vt:lpstr>The reason of converting the images into NumPy array: </vt:lpstr>
      <vt:lpstr>Architecture of the neural network</vt:lpstr>
      <vt:lpstr>The loss function</vt:lpstr>
      <vt:lpstr>Why using the Triplet loss function </vt:lpstr>
      <vt:lpstr>Model evaluation</vt:lpstr>
      <vt:lpstr>Siamese Network Loss</vt:lpstr>
      <vt:lpstr>Siamese Network Accuracy</vt:lpstr>
      <vt:lpstr>Distance between label1 and label0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ebraheem ebraheem</dc:creator>
  <cp:lastModifiedBy>עבד אלפתאח עבד אל פתאח</cp:lastModifiedBy>
  <cp:revision>36</cp:revision>
  <dcterms:created xsi:type="dcterms:W3CDTF">2024-04-15T15:50:20Z</dcterms:created>
  <dcterms:modified xsi:type="dcterms:W3CDTF">2024-05-01T07:48:52Z</dcterms:modified>
</cp:coreProperties>
</file>