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F9938A-3DAB-44A9-A2EB-958D32F92950}"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396863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9938A-3DAB-44A9-A2EB-958D32F92950}"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420859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9938A-3DAB-44A9-A2EB-958D32F92950}"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396394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F9938A-3DAB-44A9-A2EB-958D32F92950}"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8463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F9938A-3DAB-44A9-A2EB-958D32F92950}"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352918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F9938A-3DAB-44A9-A2EB-958D32F92950}"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7030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F9938A-3DAB-44A9-A2EB-958D32F92950}"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36910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F9938A-3DAB-44A9-A2EB-958D32F92950}"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132096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9938A-3DAB-44A9-A2EB-958D32F92950}"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34922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F9938A-3DAB-44A9-A2EB-958D32F92950}"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159660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F9938A-3DAB-44A9-A2EB-958D32F92950}"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ACE380-B708-4DCE-A365-7813F63C4689}" type="slidenum">
              <a:rPr lang="en-US" smtClean="0"/>
              <a:t>‹#›</a:t>
            </a:fld>
            <a:endParaRPr lang="en-US"/>
          </a:p>
        </p:txBody>
      </p:sp>
    </p:spTree>
    <p:extLst>
      <p:ext uri="{BB962C8B-B14F-4D97-AF65-F5344CB8AC3E}">
        <p14:creationId xmlns:p14="http://schemas.microsoft.com/office/powerpoint/2010/main" val="424831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9938A-3DAB-44A9-A2EB-958D32F92950}" type="datetimeFigureOut">
              <a:rPr lang="en-US" smtClean="0"/>
              <a:t>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CE380-B708-4DCE-A365-7813F63C4689}" type="slidenum">
              <a:rPr lang="en-US" smtClean="0"/>
              <a:t>‹#›</a:t>
            </a:fld>
            <a:endParaRPr lang="en-US"/>
          </a:p>
        </p:txBody>
      </p:sp>
    </p:spTree>
    <p:extLst>
      <p:ext uri="{BB962C8B-B14F-4D97-AF65-F5344CB8AC3E}">
        <p14:creationId xmlns:p14="http://schemas.microsoft.com/office/powerpoint/2010/main" val="969733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Traffic Signs Recognition </a:t>
            </a:r>
            <a:endParaRPr lang="en-US" dirty="0"/>
          </a:p>
        </p:txBody>
      </p:sp>
      <p:sp>
        <p:nvSpPr>
          <p:cNvPr id="3" name="Subtitle 2"/>
          <p:cNvSpPr>
            <a:spLocks noGrp="1"/>
          </p:cNvSpPr>
          <p:nvPr>
            <p:ph type="subTitle" idx="1"/>
          </p:nvPr>
        </p:nvSpPr>
        <p:spPr>
          <a:xfrm>
            <a:off x="4140926" y="3602038"/>
            <a:ext cx="3683726" cy="630328"/>
          </a:xfrm>
        </p:spPr>
        <p:txBody>
          <a:bodyPr>
            <a:normAutofit fontScale="92500" lnSpcReduction="10000"/>
          </a:bodyPr>
          <a:lstStyle/>
          <a:p>
            <a:r>
              <a:rPr lang="en-US" dirty="0" smtClean="0"/>
              <a:t>CNN (Convolutional Neural Networks)</a:t>
            </a:r>
          </a:p>
          <a:p>
            <a:endParaRPr lang="en-US" dirty="0"/>
          </a:p>
        </p:txBody>
      </p:sp>
    </p:spTree>
    <p:extLst>
      <p:ext uri="{BB962C8B-B14F-4D97-AF65-F5344CB8AC3E}">
        <p14:creationId xmlns:p14="http://schemas.microsoft.com/office/powerpoint/2010/main" val="77817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of the model</a:t>
            </a:r>
            <a:endParaRPr lang="en-US" dirty="0"/>
          </a:p>
        </p:txBody>
      </p:sp>
      <p:sp>
        <p:nvSpPr>
          <p:cNvPr id="3" name="Content Placeholder 2"/>
          <p:cNvSpPr>
            <a:spLocks noGrp="1"/>
          </p:cNvSpPr>
          <p:nvPr>
            <p:ph idx="1"/>
          </p:nvPr>
        </p:nvSpPr>
        <p:spPr/>
        <p:txBody>
          <a:bodyPr/>
          <a:lstStyle/>
          <a:p>
            <a:pPr marL="0" indent="0">
              <a:buNone/>
            </a:pPr>
            <a:r>
              <a:rPr lang="en-US" dirty="0" smtClean="0"/>
              <a:t>Using following architecture to execute the CNN Model-</a:t>
            </a:r>
          </a:p>
          <a:p>
            <a:pPr marL="0" indent="0">
              <a:buNone/>
            </a:pPr>
            <a:endParaRPr lang="en-US" dirty="0" smtClean="0"/>
          </a:p>
          <a:p>
            <a:pPr marL="0" indent="0">
              <a:buNone/>
            </a:pPr>
            <a:endParaRPr lang="en-US" dirty="0" smtClean="0"/>
          </a:p>
          <a:p>
            <a:pPr marL="0" indent="0">
              <a:buNone/>
            </a:pPr>
            <a:r>
              <a:rPr lang="en-US" dirty="0"/>
              <a:t>                                                        • Adding CNN layers</a:t>
            </a:r>
            <a:br>
              <a:rPr lang="en-US" dirty="0"/>
            </a:br>
            <a:r>
              <a:rPr lang="en-US" dirty="0"/>
              <a:t>                                                        • Adding ANN layers</a:t>
            </a:r>
            <a:br>
              <a:rPr lang="en-US" dirty="0"/>
            </a:br>
            <a:r>
              <a:rPr lang="en-US" dirty="0"/>
              <a:t>                                                        • Changing the optimizer function</a:t>
            </a:r>
            <a:br>
              <a:rPr lang="en-US" dirty="0"/>
            </a:br>
            <a:r>
              <a:rPr lang="en-US" dirty="0"/>
              <a:t>                                                        • Changing the activation function</a:t>
            </a:r>
          </a:p>
        </p:txBody>
      </p:sp>
    </p:spTree>
    <p:extLst>
      <p:ext uri="{BB962C8B-B14F-4D97-AF65-F5344CB8AC3E}">
        <p14:creationId xmlns:p14="http://schemas.microsoft.com/office/powerpoint/2010/main" val="355749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Preprocessing</a:t>
            </a:r>
            <a:endParaRPr lang="en-US" dirty="0"/>
          </a:p>
        </p:txBody>
      </p:sp>
      <p:pic>
        <p:nvPicPr>
          <p:cNvPr id="4" name="Content Placeholder 3"/>
          <p:cNvPicPr>
            <a:picLocks noGrp="1" noChangeAspect="1"/>
          </p:cNvPicPr>
          <p:nvPr>
            <p:ph idx="1"/>
          </p:nvPr>
        </p:nvPicPr>
        <p:blipFill>
          <a:blip r:embed="rId2"/>
          <a:stretch>
            <a:fillRect/>
          </a:stretch>
        </p:blipFill>
        <p:spPr>
          <a:xfrm>
            <a:off x="1933303" y="2410619"/>
            <a:ext cx="8686800" cy="3181350"/>
          </a:xfrm>
          <a:prstGeom prst="rect">
            <a:avLst/>
          </a:prstGeom>
        </p:spPr>
      </p:pic>
    </p:spTree>
    <p:extLst>
      <p:ext uri="{BB962C8B-B14F-4D97-AF65-F5344CB8AC3E}">
        <p14:creationId xmlns:p14="http://schemas.microsoft.com/office/powerpoint/2010/main" val="338821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6949"/>
            <a:ext cx="10515600" cy="4048690"/>
          </a:xfrm>
        </p:spPr>
      </p:pic>
    </p:spTree>
    <p:extLst>
      <p:ext uri="{BB962C8B-B14F-4D97-AF65-F5344CB8AC3E}">
        <p14:creationId xmlns:p14="http://schemas.microsoft.com/office/powerpoint/2010/main" val="181370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8" y="1267097"/>
            <a:ext cx="10084526" cy="5277394"/>
          </a:xfrm>
        </p:spPr>
      </p:pic>
    </p:spTree>
    <p:extLst>
      <p:ext uri="{BB962C8B-B14F-4D97-AF65-F5344CB8AC3E}">
        <p14:creationId xmlns:p14="http://schemas.microsoft.com/office/powerpoint/2010/main" val="345707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lstStyle/>
          <a:p>
            <a:r>
              <a:rPr lang="en-US" dirty="0"/>
              <a:t>An automatic TSDR system can detect and </a:t>
            </a:r>
            <a:r>
              <a:rPr lang="en-US" dirty="0" err="1"/>
              <a:t>recognise</a:t>
            </a:r>
            <a:r>
              <a:rPr lang="en-US" dirty="0"/>
              <a:t> traffic signs from and within images captured by cameras or imaging </a:t>
            </a:r>
            <a:r>
              <a:rPr lang="en-US" dirty="0" smtClean="0"/>
              <a:t>sensors.</a:t>
            </a:r>
          </a:p>
          <a:p>
            <a:r>
              <a:rPr lang="en-US" dirty="0"/>
              <a:t>In adverse traffic conditions, the driver may not notice traffic signs, which may cause accidents. In such scenarios, the TSDR system comes into </a:t>
            </a:r>
            <a:r>
              <a:rPr lang="en-US" dirty="0" smtClean="0"/>
              <a:t>action.</a:t>
            </a:r>
          </a:p>
          <a:p>
            <a:endParaRPr lang="en-US" dirty="0"/>
          </a:p>
        </p:txBody>
      </p:sp>
    </p:spTree>
    <p:extLst>
      <p:ext uri="{BB962C8B-B14F-4D97-AF65-F5344CB8AC3E}">
        <p14:creationId xmlns:p14="http://schemas.microsoft.com/office/powerpoint/2010/main" val="150730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lstStyle/>
          <a:p>
            <a:r>
              <a:rPr lang="en-US" dirty="0"/>
              <a:t>first work on automated traffic sign detection was reported in Japan in 1984</a:t>
            </a:r>
            <a:r>
              <a:rPr lang="en-US" dirty="0" smtClean="0"/>
              <a:t>.</a:t>
            </a:r>
          </a:p>
          <a:p>
            <a:r>
              <a:rPr lang="en-US" dirty="0"/>
              <a:t>This attempt was followed by several methods introduced by different researchers to develop an efficient TSDR system and minimize all the </a:t>
            </a:r>
            <a:r>
              <a:rPr lang="en-US" dirty="0" smtClean="0"/>
              <a:t>issues.</a:t>
            </a:r>
          </a:p>
          <a:p>
            <a:r>
              <a:rPr lang="en-US" dirty="0"/>
              <a:t>An efficient TSDR system can be divided into several stages: preprocessing, detection, tracking, and recognition. In the preprocessing stage the visual appearance of images has been enhanced.</a:t>
            </a:r>
          </a:p>
        </p:txBody>
      </p:sp>
    </p:spTree>
    <p:extLst>
      <p:ext uri="{BB962C8B-B14F-4D97-AF65-F5344CB8AC3E}">
        <p14:creationId xmlns:p14="http://schemas.microsoft.com/office/powerpoint/2010/main" val="3227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Traffic Signs Recognition</a:t>
            </a:r>
            <a:endParaRPr lang="en-US" dirty="0"/>
          </a:p>
        </p:txBody>
      </p:sp>
      <p:sp>
        <p:nvSpPr>
          <p:cNvPr id="3" name="Content Placeholder 2"/>
          <p:cNvSpPr>
            <a:spLocks noGrp="1"/>
          </p:cNvSpPr>
          <p:nvPr>
            <p:ph idx="1"/>
          </p:nvPr>
        </p:nvSpPr>
        <p:spPr/>
        <p:txBody>
          <a:bodyPr/>
          <a:lstStyle/>
          <a:p>
            <a:r>
              <a:rPr lang="en-US" dirty="0" smtClean="0"/>
              <a:t>It is </a:t>
            </a:r>
            <a:r>
              <a:rPr lang="en-US" dirty="0"/>
              <a:t>a technology by which a vehicle is able to recognize the </a:t>
            </a:r>
            <a:r>
              <a:rPr lang="en-US" dirty="0" smtClean="0"/>
              <a:t>traffic signs put </a:t>
            </a:r>
            <a:r>
              <a:rPr lang="en-US" dirty="0"/>
              <a:t>on the road e.g. "speed limit" or "children" or "turn ahead". </a:t>
            </a:r>
            <a:endParaRPr lang="en-US" dirty="0" smtClean="0"/>
          </a:p>
          <a:p>
            <a:r>
              <a:rPr lang="en-US" dirty="0" smtClean="0"/>
              <a:t>The </a:t>
            </a:r>
            <a:r>
              <a:rPr lang="en-US" dirty="0"/>
              <a:t>technology is being developed by a variety of automotive suppliers. It uses image processing techniques to detect the traffic signs</a:t>
            </a:r>
            <a:r>
              <a:rPr lang="en-US" dirty="0" smtClean="0"/>
              <a:t>.</a:t>
            </a:r>
          </a:p>
          <a:p>
            <a:r>
              <a:rPr lang="en-US" dirty="0" smtClean="0"/>
              <a:t>The </a:t>
            </a:r>
            <a:r>
              <a:rPr lang="en-US" dirty="0"/>
              <a:t>detection methods can be generally divided into color based, shape based and learning based </a:t>
            </a:r>
            <a:r>
              <a:rPr lang="en-US" dirty="0" smtClean="0"/>
              <a:t>methods.</a:t>
            </a:r>
            <a:endParaRPr lang="en-US" dirty="0"/>
          </a:p>
        </p:txBody>
      </p:sp>
    </p:spTree>
    <p:extLst>
      <p:ext uri="{BB962C8B-B14F-4D97-AF65-F5344CB8AC3E}">
        <p14:creationId xmlns:p14="http://schemas.microsoft.com/office/powerpoint/2010/main" val="399495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Traffic sign detection method are inherently dependent on the nature of data for which they were developed.</a:t>
            </a:r>
          </a:p>
          <a:p>
            <a:pPr marL="0" indent="0">
              <a:buNone/>
            </a:pPr>
            <a:r>
              <a:rPr lang="en-IN" dirty="0" smtClean="0"/>
              <a:t>The approached that we are going to follow in the detection stage have </a:t>
            </a:r>
          </a:p>
          <a:p>
            <a:pPr marL="0" indent="0">
              <a:buNone/>
            </a:pPr>
            <a:r>
              <a:rPr lang="en-IN" dirty="0" smtClean="0"/>
              <a:t>Traditionally been divided into two kinds :</a:t>
            </a:r>
          </a:p>
          <a:p>
            <a:pPr marL="514350" indent="-514350">
              <a:buFont typeface="+mj-lt"/>
              <a:buAutoNum type="arabicPeriod"/>
            </a:pPr>
            <a:r>
              <a:rPr lang="en-IN" dirty="0" err="1" smtClean="0"/>
              <a:t>Color</a:t>
            </a:r>
            <a:r>
              <a:rPr lang="en-IN" dirty="0" smtClean="0"/>
              <a:t> based methods</a:t>
            </a:r>
          </a:p>
          <a:p>
            <a:pPr marL="514350" indent="-514350">
              <a:buFont typeface="+mj-lt"/>
              <a:buAutoNum type="arabicPeriod"/>
            </a:pPr>
            <a:r>
              <a:rPr lang="en-IN" dirty="0" smtClean="0"/>
              <a:t>Shape based methods</a:t>
            </a:r>
          </a:p>
        </p:txBody>
      </p:sp>
      <p:sp>
        <p:nvSpPr>
          <p:cNvPr id="4" name="Title 3"/>
          <p:cNvSpPr>
            <a:spLocks noGrp="1"/>
          </p:cNvSpPr>
          <p:nvPr>
            <p:ph type="title"/>
          </p:nvPr>
        </p:nvSpPr>
        <p:spPr/>
        <p:txBody>
          <a:bodyPr/>
          <a:lstStyle/>
          <a:p>
            <a:r>
              <a:rPr lang="en-US" dirty="0" smtClean="0"/>
              <a:t>Detection Methods </a:t>
            </a:r>
            <a:endParaRPr lang="en-US" dirty="0"/>
          </a:p>
        </p:txBody>
      </p:sp>
    </p:spTree>
    <p:extLst>
      <p:ext uri="{BB962C8B-B14F-4D97-AF65-F5344CB8AC3E}">
        <p14:creationId xmlns:p14="http://schemas.microsoft.com/office/powerpoint/2010/main" val="408771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base detection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3" y="1881051"/>
            <a:ext cx="9274629" cy="4415246"/>
          </a:xfrm>
        </p:spPr>
      </p:pic>
    </p:spTree>
    <p:extLst>
      <p:ext uri="{BB962C8B-B14F-4D97-AF65-F5344CB8AC3E}">
        <p14:creationId xmlns:p14="http://schemas.microsoft.com/office/powerpoint/2010/main" val="351247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based methods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851" y="2220686"/>
            <a:ext cx="7785463" cy="3344091"/>
          </a:xfrm>
        </p:spPr>
      </p:pic>
    </p:spTree>
    <p:extLst>
      <p:ext uri="{BB962C8B-B14F-4D97-AF65-F5344CB8AC3E}">
        <p14:creationId xmlns:p14="http://schemas.microsoft.com/office/powerpoint/2010/main" val="355957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by CNN</a:t>
            </a:r>
            <a:endParaRPr lang="en-US" dirty="0"/>
          </a:p>
        </p:txBody>
      </p:sp>
      <p:sp>
        <p:nvSpPr>
          <p:cNvPr id="3" name="Content Placeholder 2"/>
          <p:cNvSpPr>
            <a:spLocks noGrp="1"/>
          </p:cNvSpPr>
          <p:nvPr>
            <p:ph idx="1"/>
          </p:nvPr>
        </p:nvSpPr>
        <p:spPr/>
        <p:txBody>
          <a:bodyPr/>
          <a:lstStyle/>
          <a:p>
            <a:pPr marL="0" indent="0">
              <a:buNone/>
            </a:pPr>
            <a:r>
              <a:rPr lang="en-US" dirty="0" smtClean="0"/>
              <a:t>CNN is a class of deep neural network that is mostly used in the field of computer vision and imaging. CNNs are used to identify images, cluster them by their similarity, and implement object recognition within scenes. </a:t>
            </a:r>
            <a:br>
              <a:rPr lang="en-US" dirty="0" smtClean="0"/>
            </a:b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448" y="4001294"/>
            <a:ext cx="4963218" cy="1448002"/>
          </a:xfrm>
          <a:prstGeom prst="rect">
            <a:avLst/>
          </a:prstGeom>
        </p:spPr>
      </p:pic>
    </p:spTree>
    <p:extLst>
      <p:ext uri="{BB962C8B-B14F-4D97-AF65-F5344CB8AC3E}">
        <p14:creationId xmlns:p14="http://schemas.microsoft.com/office/powerpoint/2010/main" val="270957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CNN </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components of CNN architecture are as follows:</a:t>
            </a:r>
            <a:br>
              <a:rPr lang="en-US" dirty="0" smtClean="0"/>
            </a:br>
            <a:r>
              <a:rPr lang="en-US" dirty="0" smtClean="0"/>
              <a:t>• </a:t>
            </a:r>
            <a:r>
              <a:rPr lang="en-US" b="1" dirty="0" smtClean="0"/>
              <a:t>Input image</a:t>
            </a:r>
            <a:br>
              <a:rPr lang="en-US" b="1" dirty="0" smtClean="0"/>
            </a:br>
            <a:r>
              <a:rPr lang="en-US" dirty="0" smtClean="0"/>
              <a:t>• </a:t>
            </a:r>
            <a:r>
              <a:rPr lang="en-US" b="1" dirty="0" smtClean="0"/>
              <a:t>Convolutional layer</a:t>
            </a:r>
            <a:br>
              <a:rPr lang="en-US" b="1" dirty="0" smtClean="0"/>
            </a:br>
            <a:r>
              <a:rPr lang="en-US" dirty="0" smtClean="0"/>
              <a:t>• </a:t>
            </a:r>
            <a:r>
              <a:rPr lang="en-US" b="1" dirty="0" smtClean="0"/>
              <a:t>Pooling layer</a:t>
            </a:r>
            <a:br>
              <a:rPr lang="en-US" b="1" dirty="0" smtClean="0"/>
            </a:br>
            <a:r>
              <a:rPr lang="en-US" dirty="0" smtClean="0"/>
              <a:t>• </a:t>
            </a:r>
            <a:r>
              <a:rPr lang="en-US" b="1" dirty="0" smtClean="0"/>
              <a:t>Flattening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4001294"/>
            <a:ext cx="10844349" cy="1981477"/>
          </a:xfrm>
          <a:prstGeom prst="rect">
            <a:avLst/>
          </a:prstGeom>
        </p:spPr>
      </p:pic>
    </p:spTree>
    <p:extLst>
      <p:ext uri="{BB962C8B-B14F-4D97-AF65-F5344CB8AC3E}">
        <p14:creationId xmlns:p14="http://schemas.microsoft.com/office/powerpoint/2010/main" val="211439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384</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Traffic Signs Recognition </vt:lpstr>
      <vt:lpstr>                     Introduction</vt:lpstr>
      <vt:lpstr>History </vt:lpstr>
      <vt:lpstr>                       Traffic Signs Recognition</vt:lpstr>
      <vt:lpstr>Detection Methods </vt:lpstr>
      <vt:lpstr>Color base detection </vt:lpstr>
      <vt:lpstr>Shape based methods </vt:lpstr>
      <vt:lpstr>Image processing by CNN</vt:lpstr>
      <vt:lpstr>The Architecture of a CNN  </vt:lpstr>
      <vt:lpstr>Execution of the model</vt:lpstr>
      <vt:lpstr>Model Preprocessing</vt:lpstr>
      <vt:lpstr>Building Model</vt:lpstr>
      <vt:lpstr>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Recognition</dc:title>
  <dc:creator>user</dc:creator>
  <cp:lastModifiedBy>user</cp:lastModifiedBy>
  <cp:revision>7</cp:revision>
  <dcterms:created xsi:type="dcterms:W3CDTF">2021-01-20T10:36:30Z</dcterms:created>
  <dcterms:modified xsi:type="dcterms:W3CDTF">2021-01-20T11:50:55Z</dcterms:modified>
</cp:coreProperties>
</file>