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40"/>
  </p:notesMasterIdLst>
  <p:sldIdLst>
    <p:sldId id="256" r:id="rId2"/>
    <p:sldId id="257" r:id="rId3"/>
    <p:sldId id="258" r:id="rId4"/>
    <p:sldId id="259" r:id="rId5"/>
    <p:sldId id="260" r:id="rId6"/>
    <p:sldId id="262" r:id="rId7"/>
    <p:sldId id="272" r:id="rId8"/>
    <p:sldId id="271" r:id="rId9"/>
    <p:sldId id="270" r:id="rId10"/>
    <p:sldId id="269" r:id="rId11"/>
    <p:sldId id="268" r:id="rId12"/>
    <p:sldId id="267" r:id="rId13"/>
    <p:sldId id="266" r:id="rId14"/>
    <p:sldId id="273" r:id="rId15"/>
    <p:sldId id="264" r:id="rId16"/>
    <p:sldId id="265" r:id="rId17"/>
    <p:sldId id="263" r:id="rId18"/>
    <p:sldId id="274" r:id="rId19"/>
    <p:sldId id="275" r:id="rId20"/>
    <p:sldId id="276" r:id="rId21"/>
    <p:sldId id="277" r:id="rId22"/>
    <p:sldId id="278" r:id="rId23"/>
    <p:sldId id="279" r:id="rId24"/>
    <p:sldId id="280" r:id="rId25"/>
    <p:sldId id="281" r:id="rId26"/>
    <p:sldId id="289" r:id="rId27"/>
    <p:sldId id="282" r:id="rId28"/>
    <p:sldId id="283" r:id="rId29"/>
    <p:sldId id="290" r:id="rId30"/>
    <p:sldId id="291" r:id="rId31"/>
    <p:sldId id="285" r:id="rId32"/>
    <p:sldId id="286" r:id="rId33"/>
    <p:sldId id="287" r:id="rId34"/>
    <p:sldId id="288" r:id="rId35"/>
    <p:sldId id="284" r:id="rId36"/>
    <p:sldId id="292" r:id="rId37"/>
    <p:sldId id="293"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990" autoAdjust="0"/>
  </p:normalViewPr>
  <p:slideViewPr>
    <p:cSldViewPr snapToGrid="0">
      <p:cViewPr varScale="1">
        <p:scale>
          <a:sx n="85" d="100"/>
          <a:sy n="85" d="100"/>
        </p:scale>
        <p:origin x="15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96113-225B-4AED-8D2D-E2FD60DD6B1B}"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635BC-CC39-4540-B83C-CDDDF8ABA665}" type="slidenum">
              <a:rPr lang="en-US" smtClean="0"/>
              <a:t>‹#›</a:t>
            </a:fld>
            <a:endParaRPr lang="en-US"/>
          </a:p>
        </p:txBody>
      </p:sp>
    </p:spTree>
    <p:extLst>
      <p:ext uri="{BB962C8B-B14F-4D97-AF65-F5344CB8AC3E}">
        <p14:creationId xmlns:p14="http://schemas.microsoft.com/office/powerpoint/2010/main" val="3924006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Many programming languages support multiple paradigms. </a:t>
            </a:r>
          </a:p>
          <a:p>
            <a:r>
              <a:rPr lang="en-US" b="0" i="0" dirty="0">
                <a:solidFill>
                  <a:srgbClr val="000000"/>
                </a:solidFill>
                <a:effectLst/>
                <a:latin typeface="Arial" panose="020B0604020202020204" pitchFamily="34" charset="0"/>
              </a:rPr>
              <a:t>Python, which is a popular general-purpose programming language, allows you to code using procedural, object-oriented.</a:t>
            </a:r>
          </a:p>
          <a:p>
            <a:r>
              <a:rPr lang="en-US" b="0" i="0" dirty="0">
                <a:solidFill>
                  <a:srgbClr val="000000"/>
                </a:solidFill>
                <a:effectLst/>
                <a:latin typeface="Arial" panose="020B0604020202020204" pitchFamily="34" charset="0"/>
              </a:rPr>
              <a:t>In the early days of computer programming, most programs comprised a single procedure with many lines of code.</a:t>
            </a:r>
            <a:endParaRPr lang="en-US" dirty="0"/>
          </a:p>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13</a:t>
            </a:fld>
            <a:endParaRPr lang="en-US"/>
          </a:p>
        </p:txBody>
      </p:sp>
    </p:spTree>
    <p:extLst>
      <p:ext uri="{BB962C8B-B14F-4D97-AF65-F5344CB8AC3E}">
        <p14:creationId xmlns:p14="http://schemas.microsoft.com/office/powerpoint/2010/main" val="2819776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25</a:t>
            </a:fld>
            <a:endParaRPr lang="en-US"/>
          </a:p>
        </p:txBody>
      </p:sp>
    </p:spTree>
    <p:extLst>
      <p:ext uri="{BB962C8B-B14F-4D97-AF65-F5344CB8AC3E}">
        <p14:creationId xmlns:p14="http://schemas.microsoft.com/office/powerpoint/2010/main" val="2075885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27</a:t>
            </a:fld>
            <a:endParaRPr lang="en-US"/>
          </a:p>
        </p:txBody>
      </p:sp>
    </p:spTree>
    <p:extLst>
      <p:ext uri="{BB962C8B-B14F-4D97-AF65-F5344CB8AC3E}">
        <p14:creationId xmlns:p14="http://schemas.microsoft.com/office/powerpoint/2010/main" val="2119320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28</a:t>
            </a:fld>
            <a:endParaRPr lang="en-US"/>
          </a:p>
        </p:txBody>
      </p:sp>
    </p:spTree>
    <p:extLst>
      <p:ext uri="{BB962C8B-B14F-4D97-AF65-F5344CB8AC3E}">
        <p14:creationId xmlns:p14="http://schemas.microsoft.com/office/powerpoint/2010/main" val="1543231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31</a:t>
            </a:fld>
            <a:endParaRPr lang="en-US"/>
          </a:p>
        </p:txBody>
      </p:sp>
    </p:spTree>
    <p:extLst>
      <p:ext uri="{BB962C8B-B14F-4D97-AF65-F5344CB8AC3E}">
        <p14:creationId xmlns:p14="http://schemas.microsoft.com/office/powerpoint/2010/main" val="1438038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32</a:t>
            </a:fld>
            <a:endParaRPr lang="en-US"/>
          </a:p>
        </p:txBody>
      </p:sp>
    </p:spTree>
    <p:extLst>
      <p:ext uri="{BB962C8B-B14F-4D97-AF65-F5344CB8AC3E}">
        <p14:creationId xmlns:p14="http://schemas.microsoft.com/office/powerpoint/2010/main" val="2867043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33</a:t>
            </a:fld>
            <a:endParaRPr lang="en-US"/>
          </a:p>
        </p:txBody>
      </p:sp>
    </p:spTree>
    <p:extLst>
      <p:ext uri="{BB962C8B-B14F-4D97-AF65-F5344CB8AC3E}">
        <p14:creationId xmlns:p14="http://schemas.microsoft.com/office/powerpoint/2010/main" val="1387651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34</a:t>
            </a:fld>
            <a:endParaRPr lang="en-US"/>
          </a:p>
        </p:txBody>
      </p:sp>
    </p:spTree>
    <p:extLst>
      <p:ext uri="{BB962C8B-B14F-4D97-AF65-F5344CB8AC3E}">
        <p14:creationId xmlns:p14="http://schemas.microsoft.com/office/powerpoint/2010/main" val="1483019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35</a:t>
            </a:fld>
            <a:endParaRPr lang="en-US"/>
          </a:p>
        </p:txBody>
      </p:sp>
    </p:spTree>
    <p:extLst>
      <p:ext uri="{BB962C8B-B14F-4D97-AF65-F5344CB8AC3E}">
        <p14:creationId xmlns:p14="http://schemas.microsoft.com/office/powerpoint/2010/main" val="3275529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36</a:t>
            </a:fld>
            <a:endParaRPr lang="en-US"/>
          </a:p>
        </p:txBody>
      </p:sp>
    </p:spTree>
    <p:extLst>
      <p:ext uri="{BB962C8B-B14F-4D97-AF65-F5344CB8AC3E}">
        <p14:creationId xmlns:p14="http://schemas.microsoft.com/office/powerpoint/2010/main" val="3240789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37</a:t>
            </a:fld>
            <a:endParaRPr lang="en-US"/>
          </a:p>
        </p:txBody>
      </p:sp>
    </p:spTree>
    <p:extLst>
      <p:ext uri="{BB962C8B-B14F-4D97-AF65-F5344CB8AC3E}">
        <p14:creationId xmlns:p14="http://schemas.microsoft.com/office/powerpoint/2010/main" val="3145138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Nunito" pitchFamily="2" charset="0"/>
              </a:rPr>
              <a:t>Top Down: The focus is on breaking the bigger problem into smaller one and then repeat the process with each problem.</a:t>
            </a:r>
          </a:p>
          <a:p>
            <a:r>
              <a:rPr lang="en-US" b="0" i="0" dirty="0">
                <a:solidFill>
                  <a:srgbClr val="212529"/>
                </a:solidFill>
                <a:effectLst/>
                <a:latin typeface="Nunito" pitchFamily="2" charset="0"/>
              </a:rPr>
              <a:t>Bottom Up: The focus is on identifying and resolving smallest problems and then integrating them together to solve the bigger problem.</a:t>
            </a:r>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17</a:t>
            </a:fld>
            <a:endParaRPr lang="en-US"/>
          </a:p>
        </p:txBody>
      </p:sp>
    </p:spTree>
    <p:extLst>
      <p:ext uri="{BB962C8B-B14F-4D97-AF65-F5344CB8AC3E}">
        <p14:creationId xmlns:p14="http://schemas.microsoft.com/office/powerpoint/2010/main" val="3704095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38</a:t>
            </a:fld>
            <a:endParaRPr lang="en-US"/>
          </a:p>
        </p:txBody>
      </p:sp>
    </p:spTree>
    <p:extLst>
      <p:ext uri="{BB962C8B-B14F-4D97-AF65-F5344CB8AC3E}">
        <p14:creationId xmlns:p14="http://schemas.microsoft.com/office/powerpoint/2010/main" val="343624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18</a:t>
            </a:fld>
            <a:endParaRPr lang="en-US"/>
          </a:p>
        </p:txBody>
      </p:sp>
    </p:spTree>
    <p:extLst>
      <p:ext uri="{BB962C8B-B14F-4D97-AF65-F5344CB8AC3E}">
        <p14:creationId xmlns:p14="http://schemas.microsoft.com/office/powerpoint/2010/main" val="104326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19</a:t>
            </a:fld>
            <a:endParaRPr lang="en-US"/>
          </a:p>
        </p:txBody>
      </p:sp>
    </p:spTree>
    <p:extLst>
      <p:ext uri="{BB962C8B-B14F-4D97-AF65-F5344CB8AC3E}">
        <p14:creationId xmlns:p14="http://schemas.microsoft.com/office/powerpoint/2010/main" val="2093105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20</a:t>
            </a:fld>
            <a:endParaRPr lang="en-US"/>
          </a:p>
        </p:txBody>
      </p:sp>
    </p:spTree>
    <p:extLst>
      <p:ext uri="{BB962C8B-B14F-4D97-AF65-F5344CB8AC3E}">
        <p14:creationId xmlns:p14="http://schemas.microsoft.com/office/powerpoint/2010/main" val="146363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you understand objects and their contents, let’s begin with a simple analogy. Suppose you want to drive a car and make it go faster by pressing its accelerator pedal. What must happen before you can do this? Well, before you can drive a car, someone has to design it. A car typically begins as engineering drawings, similar to the blueprints that describe the design of a house. These drawings include the design for an accelerator pedal. The pedal hides from the driver the complex mechanisms that actually make the car go faster, just as the brake pedal hides the mechanisms that slow the car, and the steering wheel “hides” the mechanisms that turn the car. This enables people with little or no knowledge of how engines, braking and steering mechanisms work to drive a car easily. Just as you cannot cook meals in the kitchen of a blueprint, you cannot drive a car’s engineering drawings. Before you can drive a car, it must be built from the engineering drawings that describe it. A completed car has an actual accelerator pedal to make the car go faster, but even that’s not enough—the car won’t accelerate on its own (hopefully!), so the driver must press the pedal to accelerate the car.</a:t>
            </a:r>
          </a:p>
        </p:txBody>
      </p:sp>
      <p:sp>
        <p:nvSpPr>
          <p:cNvPr id="4" name="Slide Number Placeholder 3"/>
          <p:cNvSpPr>
            <a:spLocks noGrp="1"/>
          </p:cNvSpPr>
          <p:nvPr>
            <p:ph type="sldNum" sz="quarter" idx="5"/>
          </p:nvPr>
        </p:nvSpPr>
        <p:spPr/>
        <p:txBody>
          <a:bodyPr/>
          <a:lstStyle/>
          <a:p>
            <a:fld id="{CB9635BC-CC39-4540-B83C-CDDDF8ABA665}" type="slidenum">
              <a:rPr lang="en-US" smtClean="0"/>
              <a:t>21</a:t>
            </a:fld>
            <a:endParaRPr lang="en-US"/>
          </a:p>
        </p:txBody>
      </p:sp>
    </p:spTree>
    <p:extLst>
      <p:ext uri="{BB962C8B-B14F-4D97-AF65-F5344CB8AC3E}">
        <p14:creationId xmlns:p14="http://schemas.microsoft.com/office/powerpoint/2010/main" val="536027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22</a:t>
            </a:fld>
            <a:endParaRPr lang="en-US"/>
          </a:p>
        </p:txBody>
      </p:sp>
    </p:spTree>
    <p:extLst>
      <p:ext uri="{BB962C8B-B14F-4D97-AF65-F5344CB8AC3E}">
        <p14:creationId xmlns:p14="http://schemas.microsoft.com/office/powerpoint/2010/main" val="1161468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23</a:t>
            </a:fld>
            <a:endParaRPr lang="en-US"/>
          </a:p>
        </p:txBody>
      </p:sp>
    </p:spTree>
    <p:extLst>
      <p:ext uri="{BB962C8B-B14F-4D97-AF65-F5344CB8AC3E}">
        <p14:creationId xmlns:p14="http://schemas.microsoft.com/office/powerpoint/2010/main" val="1749814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635BC-CC39-4540-B83C-CDDDF8ABA665}" type="slidenum">
              <a:rPr lang="en-US" smtClean="0"/>
              <a:t>24</a:t>
            </a:fld>
            <a:endParaRPr lang="en-US"/>
          </a:p>
        </p:txBody>
      </p:sp>
    </p:spTree>
    <p:extLst>
      <p:ext uri="{BB962C8B-B14F-4D97-AF65-F5344CB8AC3E}">
        <p14:creationId xmlns:p14="http://schemas.microsoft.com/office/powerpoint/2010/main" val="54212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73417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3F30E-5208-46AD-B1E4-ED6FE117077D}"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9687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C13F30E-5208-46AD-B1E4-ED6FE117077D}"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2158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C13F30E-5208-46AD-B1E4-ED6FE117077D}" type="datetimeFigureOut">
              <a:rPr lang="en-US" smtClean="0"/>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82820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12727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8365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3F30E-5208-46AD-B1E4-ED6FE117077D}"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7501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3F30E-5208-46AD-B1E4-ED6FE117077D}"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009394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13F30E-5208-46AD-B1E4-ED6FE117077D}"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72999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13F30E-5208-46AD-B1E4-ED6FE117077D}" type="datetimeFigureOut">
              <a:rPr lang="en-US" smtClean="0"/>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85496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13F30E-5208-46AD-B1E4-ED6FE117077D}"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7314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3F30E-5208-46AD-B1E4-ED6FE117077D}" type="datetimeFigureOut">
              <a:rPr lang="en-US" smtClean="0"/>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3246163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13F30E-5208-46AD-B1E4-ED6FE117077D}"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414115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C13F30E-5208-46AD-B1E4-ED6FE117077D}" type="datetimeFigureOut">
              <a:rPr lang="en-US" smtClean="0"/>
              <a:t>1/21/2025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ADFCAD9-386B-470D-949B-73185FF8F58B}" type="slidenum">
              <a:rPr lang="en-US" smtClean="0"/>
              <a:t>‹#›</a:t>
            </a:fld>
            <a:endParaRPr lang="en-US"/>
          </a:p>
        </p:txBody>
      </p:sp>
    </p:spTree>
    <p:extLst>
      <p:ext uri="{BB962C8B-B14F-4D97-AF65-F5344CB8AC3E}">
        <p14:creationId xmlns:p14="http://schemas.microsoft.com/office/powerpoint/2010/main" val="284892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C13F30E-5208-46AD-B1E4-ED6FE117077D}" type="datetimeFigureOut">
              <a:rPr lang="en-US" smtClean="0"/>
              <a:t>1/21/2025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ADFCAD9-386B-470D-949B-73185FF8F58B}" type="slidenum">
              <a:rPr lang="en-US" smtClean="0"/>
              <a:t>‹#›</a:t>
            </a:fld>
            <a:endParaRPr lang="en-US"/>
          </a:p>
        </p:txBody>
      </p:sp>
    </p:spTree>
    <p:extLst>
      <p:ext uri="{BB962C8B-B14F-4D97-AF65-F5344CB8AC3E}">
        <p14:creationId xmlns:p14="http://schemas.microsoft.com/office/powerpoint/2010/main" val="3596794121"/>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abeeha.sattar@nu.edu.pk"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2368-BC60-F755-53A4-36243B43D2DD}"/>
              </a:ext>
            </a:extLst>
          </p:cNvPr>
          <p:cNvSpPr>
            <a:spLocks noGrp="1"/>
          </p:cNvSpPr>
          <p:nvPr>
            <p:ph type="ctrTitle"/>
          </p:nvPr>
        </p:nvSpPr>
        <p:spPr/>
        <p:txBody>
          <a:bodyPr/>
          <a:lstStyle/>
          <a:p>
            <a:pPr algn="ctr"/>
            <a:r>
              <a:rPr lang="en-US" dirty="0"/>
              <a:t>Object-Oriented Programming</a:t>
            </a:r>
          </a:p>
        </p:txBody>
      </p:sp>
      <p:sp>
        <p:nvSpPr>
          <p:cNvPr id="3" name="Subtitle 2">
            <a:extLst>
              <a:ext uri="{FF2B5EF4-FFF2-40B4-BE49-F238E27FC236}">
                <a16:creationId xmlns:a16="http://schemas.microsoft.com/office/drawing/2014/main" id="{F3836984-4D23-4BF7-BC68-17CDC7E919F6}"/>
              </a:ext>
            </a:extLst>
          </p:cNvPr>
          <p:cNvSpPr>
            <a:spLocks noGrp="1"/>
          </p:cNvSpPr>
          <p:nvPr>
            <p:ph type="subTitle" idx="1"/>
          </p:nvPr>
        </p:nvSpPr>
        <p:spPr>
          <a:xfrm>
            <a:off x="982765" y="5280847"/>
            <a:ext cx="10399235" cy="434974"/>
          </a:xfrm>
        </p:spPr>
        <p:txBody>
          <a:bodyPr>
            <a:normAutofit fontScale="85000" lnSpcReduction="10000"/>
          </a:bodyPr>
          <a:lstStyle/>
          <a:p>
            <a:r>
              <a:rPr lang="en-US" dirty="0"/>
              <a:t>WEEK 01																		Abeeha Sattar</a:t>
            </a:r>
          </a:p>
        </p:txBody>
      </p:sp>
    </p:spTree>
    <p:extLst>
      <p:ext uri="{BB962C8B-B14F-4D97-AF65-F5344CB8AC3E}">
        <p14:creationId xmlns:p14="http://schemas.microsoft.com/office/powerpoint/2010/main" val="4055406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Tools Required</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endParaRPr lang="en-US" dirty="0">
              <a:solidFill>
                <a:schemeClr val="bg2"/>
              </a:solidFill>
            </a:endParaRPr>
          </a:p>
          <a:p>
            <a:r>
              <a:rPr lang="en-US" dirty="0">
                <a:solidFill>
                  <a:schemeClr val="bg2"/>
                </a:solidFill>
              </a:rPr>
              <a:t>Visual Studio 2022 </a:t>
            </a:r>
          </a:p>
          <a:p>
            <a:r>
              <a:rPr lang="en-US" dirty="0">
                <a:solidFill>
                  <a:schemeClr val="bg2"/>
                </a:solidFill>
              </a:rPr>
              <a:t>Or Visual Studio 2019 works too… </a:t>
            </a:r>
          </a:p>
          <a:p>
            <a:endParaRPr lang="en-US" dirty="0">
              <a:solidFill>
                <a:schemeClr val="bg2"/>
              </a:solidFill>
            </a:endParaRPr>
          </a:p>
          <a:p>
            <a:r>
              <a:rPr lang="en-US" dirty="0">
                <a:solidFill>
                  <a:schemeClr val="bg2"/>
                </a:solidFill>
              </a:rPr>
              <a:t>In your lab, you’re likely using VS Code</a:t>
            </a:r>
          </a:p>
          <a:p>
            <a:endParaRPr lang="en-US" dirty="0">
              <a:solidFill>
                <a:schemeClr val="bg2"/>
              </a:solidFill>
            </a:endParaRPr>
          </a:p>
          <a:p>
            <a:r>
              <a:rPr lang="en-US" dirty="0">
                <a:solidFill>
                  <a:schemeClr val="bg2"/>
                </a:solidFill>
              </a:rPr>
              <a:t>Please avoid Dev C, it’s bad for you!! </a:t>
            </a:r>
            <a:r>
              <a:rPr lang="ja-JP" altLang="en-US" b="1" dirty="0">
                <a:solidFill>
                  <a:schemeClr val="bg2"/>
                </a:solidFill>
              </a:rPr>
              <a:t>ヽ</a:t>
            </a:r>
            <a:r>
              <a:rPr lang="en-US" altLang="ja-JP" b="1" dirty="0">
                <a:solidFill>
                  <a:schemeClr val="bg2"/>
                </a:solidFill>
              </a:rPr>
              <a:t>(`</a:t>
            </a:r>
            <a:r>
              <a:rPr lang="az-Cyrl-AZ" b="1" dirty="0">
                <a:solidFill>
                  <a:schemeClr val="bg2"/>
                </a:solidFill>
              </a:rPr>
              <a:t>д´；)/</a:t>
            </a:r>
            <a:endParaRPr lang="en-US" b="1" dirty="0">
              <a:solidFill>
                <a:schemeClr val="bg2"/>
              </a:solidFill>
            </a:endParaRPr>
          </a:p>
        </p:txBody>
      </p:sp>
    </p:spTree>
    <p:extLst>
      <p:ext uri="{BB962C8B-B14F-4D97-AF65-F5344CB8AC3E}">
        <p14:creationId xmlns:p14="http://schemas.microsoft.com/office/powerpoint/2010/main" val="762918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sz="4000" dirty="0"/>
              <a:t>What is Object-Oriented Programming?</a:t>
            </a:r>
            <a:endParaRPr lang="en-US" dirty="0"/>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Any wild guesses?</a:t>
            </a:r>
          </a:p>
        </p:txBody>
      </p:sp>
    </p:spTree>
    <p:extLst>
      <p:ext uri="{BB962C8B-B14F-4D97-AF65-F5344CB8AC3E}">
        <p14:creationId xmlns:p14="http://schemas.microsoft.com/office/powerpoint/2010/main" val="54362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pPr marL="0" indent="0">
              <a:buNone/>
            </a:pPr>
            <a:r>
              <a:rPr lang="en-US" sz="2000" dirty="0">
                <a:solidFill>
                  <a:schemeClr val="bg2"/>
                </a:solidFill>
              </a:rPr>
              <a:t>What we’ll be doing in this course:</a:t>
            </a:r>
            <a:endParaRPr lang="en-US" dirty="0">
              <a:solidFill>
                <a:schemeClr val="bg2"/>
              </a:solidFill>
            </a:endParaRPr>
          </a:p>
          <a:p>
            <a:endParaRPr lang="en-US" dirty="0">
              <a:solidFill>
                <a:schemeClr val="bg2"/>
              </a:solidFill>
            </a:endParaRPr>
          </a:p>
          <a:p>
            <a:r>
              <a:rPr lang="en-US" dirty="0">
                <a:solidFill>
                  <a:schemeClr val="bg2"/>
                </a:solidFill>
              </a:rPr>
              <a:t>How to think in a OOP way. (What is the OOP way?)</a:t>
            </a:r>
          </a:p>
          <a:p>
            <a:r>
              <a:rPr lang="en-US" dirty="0">
                <a:solidFill>
                  <a:schemeClr val="bg2"/>
                </a:solidFill>
              </a:rPr>
              <a:t>How to map real world into a program </a:t>
            </a:r>
          </a:p>
          <a:p>
            <a:r>
              <a:rPr lang="en-US" dirty="0">
                <a:solidFill>
                  <a:schemeClr val="bg2"/>
                </a:solidFill>
              </a:rPr>
              <a:t>Or, how to program a real world scenario.</a:t>
            </a:r>
          </a:p>
          <a:p>
            <a:endParaRPr lang="en-US" dirty="0">
              <a:solidFill>
                <a:schemeClr val="bg2"/>
              </a:solidFill>
            </a:endParaRPr>
          </a:p>
        </p:txBody>
      </p:sp>
    </p:spTree>
    <p:extLst>
      <p:ext uri="{BB962C8B-B14F-4D97-AF65-F5344CB8AC3E}">
        <p14:creationId xmlns:p14="http://schemas.microsoft.com/office/powerpoint/2010/main" val="77615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Programming Paradigms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b="0" i="0" dirty="0">
                <a:solidFill>
                  <a:schemeClr val="bg2"/>
                </a:solidFill>
                <a:effectLst/>
              </a:rPr>
              <a:t>The term </a:t>
            </a:r>
            <a:r>
              <a:rPr lang="en-US" b="1" i="0" dirty="0">
                <a:solidFill>
                  <a:schemeClr val="bg2"/>
                </a:solidFill>
                <a:effectLst/>
              </a:rPr>
              <a:t> paradigm</a:t>
            </a:r>
            <a:r>
              <a:rPr lang="en-US" b="0" i="0" dirty="0">
                <a:solidFill>
                  <a:schemeClr val="bg2"/>
                </a:solidFill>
                <a:effectLst/>
              </a:rPr>
              <a:t> = method to solve a problem</a:t>
            </a:r>
          </a:p>
          <a:p>
            <a:r>
              <a:rPr lang="en-US" b="0" i="0" dirty="0">
                <a:solidFill>
                  <a:schemeClr val="bg2"/>
                </a:solidFill>
                <a:effectLst/>
              </a:rPr>
              <a:t>The term </a:t>
            </a:r>
            <a:r>
              <a:rPr lang="en-US" b="1" i="0" dirty="0">
                <a:solidFill>
                  <a:schemeClr val="bg2"/>
                </a:solidFill>
                <a:effectLst/>
              </a:rPr>
              <a:t>programming paradigm</a:t>
            </a:r>
            <a:r>
              <a:rPr lang="en-US" b="0" i="0" dirty="0">
                <a:solidFill>
                  <a:schemeClr val="bg2"/>
                </a:solidFill>
                <a:effectLst/>
              </a:rPr>
              <a:t> is used to specify an overall approach to writing program code</a:t>
            </a:r>
          </a:p>
          <a:p>
            <a:endParaRPr lang="en-US" dirty="0">
              <a:solidFill>
                <a:schemeClr val="bg2"/>
              </a:solidFill>
            </a:endParaRPr>
          </a:p>
        </p:txBody>
      </p:sp>
    </p:spTree>
    <p:extLst>
      <p:ext uri="{BB962C8B-B14F-4D97-AF65-F5344CB8AC3E}">
        <p14:creationId xmlns:p14="http://schemas.microsoft.com/office/powerpoint/2010/main" val="283336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2980-277A-C48F-3B0D-366902EF8BDB}"/>
              </a:ext>
            </a:extLst>
          </p:cNvPr>
          <p:cNvSpPr>
            <a:spLocks noGrp="1"/>
          </p:cNvSpPr>
          <p:nvPr>
            <p:ph type="title"/>
          </p:nvPr>
        </p:nvSpPr>
        <p:spPr/>
        <p:txBody>
          <a:bodyPr/>
          <a:lstStyle/>
          <a:p>
            <a:r>
              <a:rPr lang="en-US" dirty="0"/>
              <a:t>Sequential Programming</a:t>
            </a:r>
          </a:p>
        </p:txBody>
      </p:sp>
      <p:sp>
        <p:nvSpPr>
          <p:cNvPr id="3" name="Content Placeholder 2">
            <a:extLst>
              <a:ext uri="{FF2B5EF4-FFF2-40B4-BE49-F238E27FC236}">
                <a16:creationId xmlns:a16="http://schemas.microsoft.com/office/drawing/2014/main" id="{4E9D7952-5EA8-C3A3-BEBD-497A3759D6C3}"/>
              </a:ext>
            </a:extLst>
          </p:cNvPr>
          <p:cNvSpPr>
            <a:spLocks noGrp="1"/>
          </p:cNvSpPr>
          <p:nvPr>
            <p:ph idx="1"/>
          </p:nvPr>
        </p:nvSpPr>
        <p:spPr/>
        <p:txBody>
          <a:bodyPr/>
          <a:lstStyle/>
          <a:p>
            <a:r>
              <a:rPr lang="en-US" dirty="0">
                <a:solidFill>
                  <a:schemeClr val="bg2"/>
                </a:solidFill>
              </a:rPr>
              <a:t>A sequence of statements is written in order to accomplish a specific activity.</a:t>
            </a:r>
          </a:p>
          <a:p>
            <a:r>
              <a:rPr lang="en-US" dirty="0">
                <a:solidFill>
                  <a:schemeClr val="bg2"/>
                </a:solidFill>
              </a:rPr>
              <a:t>You’ve done this in PF!</a:t>
            </a:r>
          </a:p>
          <a:p>
            <a:endParaRPr lang="en-US" dirty="0">
              <a:solidFill>
                <a:schemeClr val="bg2"/>
              </a:solidFill>
            </a:endParaRPr>
          </a:p>
          <a:p>
            <a:r>
              <a:rPr lang="en-US" dirty="0">
                <a:solidFill>
                  <a:schemeClr val="bg2"/>
                </a:solidFill>
              </a:rPr>
              <a:t>Quick, write a program to get the average of two numbers!</a:t>
            </a:r>
          </a:p>
        </p:txBody>
      </p:sp>
    </p:spTree>
    <p:extLst>
      <p:ext uri="{BB962C8B-B14F-4D97-AF65-F5344CB8AC3E}">
        <p14:creationId xmlns:p14="http://schemas.microsoft.com/office/powerpoint/2010/main" val="3670366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Procedural Programming</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b="0" i="0" dirty="0">
                <a:solidFill>
                  <a:schemeClr val="bg2"/>
                </a:solidFill>
                <a:effectLst/>
              </a:rPr>
              <a:t>The </a:t>
            </a:r>
            <a:r>
              <a:rPr lang="en-US" b="1" i="0" dirty="0">
                <a:solidFill>
                  <a:schemeClr val="bg2"/>
                </a:solidFill>
                <a:effectLst/>
              </a:rPr>
              <a:t>procedural programming paradigm</a:t>
            </a:r>
            <a:r>
              <a:rPr lang="en-US" b="0" i="0" dirty="0">
                <a:solidFill>
                  <a:schemeClr val="bg2"/>
                </a:solidFill>
                <a:effectLst/>
              </a:rPr>
              <a:t> is where program code is divided up into </a:t>
            </a:r>
            <a:r>
              <a:rPr lang="en-US" b="1" i="0" dirty="0">
                <a:solidFill>
                  <a:schemeClr val="bg2"/>
                </a:solidFill>
                <a:effectLst/>
              </a:rPr>
              <a:t>procedures.</a:t>
            </a:r>
          </a:p>
          <a:p>
            <a:r>
              <a:rPr lang="en-US" dirty="0">
                <a:solidFill>
                  <a:schemeClr val="bg2"/>
                </a:solidFill>
              </a:rPr>
              <a:t>You might remember them as </a:t>
            </a:r>
            <a:r>
              <a:rPr lang="en-US" b="1" dirty="0">
                <a:solidFill>
                  <a:schemeClr val="bg2"/>
                </a:solidFill>
              </a:rPr>
              <a:t>functions.</a:t>
            </a:r>
          </a:p>
          <a:p>
            <a:r>
              <a:rPr lang="en-US" dirty="0">
                <a:solidFill>
                  <a:schemeClr val="bg2"/>
                </a:solidFill>
              </a:rPr>
              <a:t>A function is a discrete block of code that carries out a single task.</a:t>
            </a:r>
          </a:p>
          <a:p>
            <a:endParaRPr lang="en-US" dirty="0">
              <a:solidFill>
                <a:schemeClr val="bg2"/>
              </a:solidFill>
            </a:endParaRPr>
          </a:p>
          <a:p>
            <a:r>
              <a:rPr lang="en-US" dirty="0">
                <a:solidFill>
                  <a:schemeClr val="bg2"/>
                </a:solidFill>
              </a:rPr>
              <a:t>Now do the same thing, but as a function!</a:t>
            </a:r>
          </a:p>
        </p:txBody>
      </p:sp>
    </p:spTree>
    <p:extLst>
      <p:ext uri="{BB962C8B-B14F-4D97-AF65-F5344CB8AC3E}">
        <p14:creationId xmlns:p14="http://schemas.microsoft.com/office/powerpoint/2010/main" val="2322698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Benefits of Procedural Programming?</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Easier to debug – Easier to test 20 lines instead of 200!</a:t>
            </a:r>
          </a:p>
          <a:p>
            <a:r>
              <a:rPr lang="en-US" dirty="0">
                <a:solidFill>
                  <a:schemeClr val="bg2"/>
                </a:solidFill>
              </a:rPr>
              <a:t>Easier to reuse – You don’t have to write the same things over and over again in your code</a:t>
            </a:r>
          </a:p>
          <a:p>
            <a:r>
              <a:rPr lang="en-US" dirty="0">
                <a:solidFill>
                  <a:schemeClr val="bg2"/>
                </a:solidFill>
              </a:rPr>
              <a:t>Easier to manipulate shared data.</a:t>
            </a:r>
          </a:p>
        </p:txBody>
      </p:sp>
    </p:spTree>
    <p:extLst>
      <p:ext uri="{BB962C8B-B14F-4D97-AF65-F5344CB8AC3E}">
        <p14:creationId xmlns:p14="http://schemas.microsoft.com/office/powerpoint/2010/main" val="484640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 Procedural vs Object Oriented</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One criticism of the procedural paradigm is that it focuses on what needs to be done, rather than on the integrity of the data that it manipulates. </a:t>
            </a:r>
          </a:p>
          <a:p>
            <a:r>
              <a:rPr lang="en-US" dirty="0">
                <a:solidFill>
                  <a:schemeClr val="bg2"/>
                </a:solidFill>
              </a:rPr>
              <a:t>The problem with global variables is that they can be accessed and modified by every subroutine in a program</a:t>
            </a:r>
          </a:p>
          <a:p>
            <a:endParaRPr lang="en-US" dirty="0">
              <a:solidFill>
                <a:schemeClr val="bg2"/>
              </a:solidFill>
            </a:endParaRPr>
          </a:p>
          <a:p>
            <a:pPr algn="l"/>
            <a:r>
              <a:rPr lang="en-US" b="1" dirty="0">
                <a:solidFill>
                  <a:schemeClr val="bg2"/>
                </a:solidFill>
              </a:rPr>
              <a:t>P</a:t>
            </a:r>
            <a:r>
              <a:rPr lang="en-US" b="1" i="0" dirty="0">
                <a:solidFill>
                  <a:schemeClr val="bg2"/>
                </a:solidFill>
                <a:effectLst/>
              </a:rPr>
              <a:t>rocedural programming</a:t>
            </a:r>
            <a:r>
              <a:rPr lang="en-US" b="0" i="0" dirty="0">
                <a:solidFill>
                  <a:schemeClr val="bg2"/>
                </a:solidFill>
                <a:effectLst/>
              </a:rPr>
              <a:t> languages </a:t>
            </a:r>
            <a:r>
              <a:rPr lang="en-US" i="0" dirty="0">
                <a:solidFill>
                  <a:schemeClr val="bg2"/>
                </a:solidFill>
                <a:effectLst/>
              </a:rPr>
              <a:t>follows a</a:t>
            </a:r>
            <a:r>
              <a:rPr lang="en-US" b="1" i="0" dirty="0">
                <a:solidFill>
                  <a:schemeClr val="bg2"/>
                </a:solidFill>
                <a:effectLst/>
              </a:rPr>
              <a:t> top down approach</a:t>
            </a:r>
            <a:endParaRPr lang="en-US" b="0" i="0" dirty="0">
              <a:solidFill>
                <a:schemeClr val="bg2"/>
              </a:solidFill>
              <a:effectLst/>
            </a:endParaRPr>
          </a:p>
          <a:p>
            <a:r>
              <a:rPr lang="en-US" b="1" dirty="0">
                <a:solidFill>
                  <a:schemeClr val="bg2"/>
                </a:solidFill>
              </a:rPr>
              <a:t>Object</a:t>
            </a:r>
            <a:r>
              <a:rPr lang="en-US" b="1" i="0" dirty="0">
                <a:solidFill>
                  <a:schemeClr val="bg2"/>
                </a:solidFill>
                <a:effectLst/>
              </a:rPr>
              <a:t> oriented programming</a:t>
            </a:r>
            <a:r>
              <a:rPr lang="en-US" b="0" i="0" dirty="0">
                <a:solidFill>
                  <a:schemeClr val="bg2"/>
                </a:solidFill>
                <a:effectLst/>
              </a:rPr>
              <a:t> languages </a:t>
            </a:r>
            <a:r>
              <a:rPr lang="en-US" i="0" dirty="0">
                <a:solidFill>
                  <a:schemeClr val="bg2"/>
                </a:solidFill>
                <a:effectLst/>
              </a:rPr>
              <a:t>follows a</a:t>
            </a:r>
            <a:r>
              <a:rPr lang="en-US" b="1" i="0" dirty="0">
                <a:solidFill>
                  <a:schemeClr val="bg2"/>
                </a:solidFill>
                <a:effectLst/>
              </a:rPr>
              <a:t> bottom up approach</a:t>
            </a:r>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112854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 Procedural vs Object Oriented</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Example – Banking System – Cinema Management – Library Management?</a:t>
            </a:r>
          </a:p>
        </p:txBody>
      </p:sp>
    </p:spTree>
    <p:extLst>
      <p:ext uri="{BB962C8B-B14F-4D97-AF65-F5344CB8AC3E}">
        <p14:creationId xmlns:p14="http://schemas.microsoft.com/office/powerpoint/2010/main" val="298735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What is Object Orientation?</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A technique for system modeling.</a:t>
            </a:r>
          </a:p>
          <a:p>
            <a:r>
              <a:rPr lang="en-US" dirty="0">
                <a:solidFill>
                  <a:schemeClr val="bg2"/>
                </a:solidFill>
              </a:rPr>
              <a:t>OO model consists of several interacting objects.</a:t>
            </a:r>
          </a:p>
          <a:p>
            <a:endParaRPr lang="en-US" dirty="0">
              <a:solidFill>
                <a:schemeClr val="bg2"/>
              </a:solidFill>
            </a:endParaRPr>
          </a:p>
        </p:txBody>
      </p:sp>
    </p:spTree>
    <p:extLst>
      <p:ext uri="{BB962C8B-B14F-4D97-AF65-F5344CB8AC3E}">
        <p14:creationId xmlns:p14="http://schemas.microsoft.com/office/powerpoint/2010/main" val="4049694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751E-313C-4EF9-03F5-249CF8175336}"/>
              </a:ext>
            </a:extLst>
          </p:cNvPr>
          <p:cNvSpPr>
            <a:spLocks noGrp="1"/>
          </p:cNvSpPr>
          <p:nvPr>
            <p:ph type="title"/>
          </p:nvPr>
        </p:nvSpPr>
        <p:spPr/>
        <p:txBody>
          <a:bodyPr/>
          <a:lstStyle/>
          <a:p>
            <a:r>
              <a:rPr lang="en-US" dirty="0"/>
              <a:t>Let’s Introduce Ourselves</a:t>
            </a:r>
          </a:p>
        </p:txBody>
      </p:sp>
      <p:sp>
        <p:nvSpPr>
          <p:cNvPr id="3" name="Content Placeholder 2">
            <a:extLst>
              <a:ext uri="{FF2B5EF4-FFF2-40B4-BE49-F238E27FC236}">
                <a16:creationId xmlns:a16="http://schemas.microsoft.com/office/drawing/2014/main" id="{35B51AF9-817B-B837-8CC6-8A06527DB189}"/>
              </a:ext>
            </a:extLst>
          </p:cNvPr>
          <p:cNvSpPr>
            <a:spLocks noGrp="1"/>
          </p:cNvSpPr>
          <p:nvPr>
            <p:ph idx="1"/>
          </p:nvPr>
        </p:nvSpPr>
        <p:spPr/>
        <p:txBody>
          <a:bodyPr/>
          <a:lstStyle/>
          <a:p>
            <a:pPr marL="0" indent="0">
              <a:buNone/>
            </a:pPr>
            <a:r>
              <a:rPr lang="en-US" dirty="0">
                <a:solidFill>
                  <a:schemeClr val="bg2"/>
                </a:solidFill>
              </a:rPr>
              <a:t> </a:t>
            </a:r>
            <a:r>
              <a:rPr lang="en-US" b="1" dirty="0">
                <a:solidFill>
                  <a:schemeClr val="bg2"/>
                </a:solidFill>
              </a:rPr>
              <a:t>Name</a:t>
            </a:r>
            <a:r>
              <a:rPr lang="en-US" dirty="0">
                <a:solidFill>
                  <a:schemeClr val="bg2"/>
                </a:solidFill>
              </a:rPr>
              <a:t>: Abeeha Sattar</a:t>
            </a:r>
          </a:p>
          <a:p>
            <a:pPr marL="0" indent="0">
              <a:buNone/>
            </a:pPr>
            <a:endParaRPr lang="en-US" dirty="0">
              <a:solidFill>
                <a:schemeClr val="bg2"/>
              </a:solidFill>
            </a:endParaRPr>
          </a:p>
          <a:p>
            <a:r>
              <a:rPr lang="en-US" b="1" dirty="0">
                <a:solidFill>
                  <a:schemeClr val="bg2"/>
                </a:solidFill>
              </a:rPr>
              <a:t>Qualifications</a:t>
            </a:r>
            <a:r>
              <a:rPr lang="en-US" dirty="0">
                <a:solidFill>
                  <a:schemeClr val="bg2"/>
                </a:solidFill>
              </a:rPr>
              <a:t>: MS(CS) from IBA (2020), BS(CS) from FAST-NUCES (2016)</a:t>
            </a:r>
          </a:p>
          <a:p>
            <a:r>
              <a:rPr lang="en-US" b="1" dirty="0">
                <a:solidFill>
                  <a:schemeClr val="bg2"/>
                </a:solidFill>
              </a:rPr>
              <a:t>Experience</a:t>
            </a:r>
            <a:r>
              <a:rPr lang="en-US" dirty="0">
                <a:solidFill>
                  <a:schemeClr val="bg2"/>
                </a:solidFill>
              </a:rPr>
              <a:t>: Worked in Systems Ltd. for about 1.5 years. </a:t>
            </a:r>
          </a:p>
          <a:p>
            <a:r>
              <a:rPr lang="en-US" b="1" dirty="0">
                <a:solidFill>
                  <a:schemeClr val="bg2"/>
                </a:solidFill>
              </a:rPr>
              <a:t>Courses</a:t>
            </a:r>
            <a:r>
              <a:rPr lang="en-US" dirty="0">
                <a:solidFill>
                  <a:schemeClr val="bg2"/>
                </a:solidFill>
              </a:rPr>
              <a:t> </a:t>
            </a:r>
            <a:r>
              <a:rPr lang="en-US" b="1" dirty="0">
                <a:solidFill>
                  <a:schemeClr val="bg2"/>
                </a:solidFill>
              </a:rPr>
              <a:t>Taught</a:t>
            </a:r>
            <a:r>
              <a:rPr lang="en-US" dirty="0">
                <a:solidFill>
                  <a:schemeClr val="bg2"/>
                </a:solidFill>
              </a:rPr>
              <a:t>: IPT, SDA, SCD, OOP-Theory &amp; Lab</a:t>
            </a:r>
          </a:p>
          <a:p>
            <a:pPr marL="0" indent="0">
              <a:buNone/>
            </a:pPr>
            <a:endParaRPr lang="en-US" dirty="0">
              <a:solidFill>
                <a:schemeClr val="bg2"/>
              </a:solidFill>
            </a:endParaRPr>
          </a:p>
        </p:txBody>
      </p:sp>
    </p:spTree>
    <p:extLst>
      <p:ext uri="{BB962C8B-B14F-4D97-AF65-F5344CB8AC3E}">
        <p14:creationId xmlns:p14="http://schemas.microsoft.com/office/powerpoint/2010/main" val="3590071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What is Object Orientation?</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Abstraction of something.</a:t>
            </a:r>
          </a:p>
          <a:p>
            <a:r>
              <a:rPr lang="en-US" dirty="0">
                <a:solidFill>
                  <a:schemeClr val="bg2"/>
                </a:solidFill>
              </a:rPr>
              <a:t>Purpose is to understand the product before developing it.</a:t>
            </a:r>
          </a:p>
          <a:p>
            <a:endParaRPr lang="en-US" dirty="0">
              <a:solidFill>
                <a:schemeClr val="bg2"/>
              </a:solidFill>
            </a:endParaRPr>
          </a:p>
          <a:p>
            <a:endParaRPr lang="en-US" dirty="0">
              <a:solidFill>
                <a:schemeClr val="bg2"/>
              </a:solidFill>
            </a:endParaRPr>
          </a:p>
          <a:p>
            <a:r>
              <a:rPr lang="en-US" dirty="0">
                <a:solidFill>
                  <a:schemeClr val="bg2"/>
                </a:solidFill>
              </a:rPr>
              <a:t>What is abstraction? </a:t>
            </a:r>
          </a:p>
          <a:p>
            <a:pPr lvl="1"/>
            <a:r>
              <a:rPr lang="en-US" dirty="0">
                <a:solidFill>
                  <a:schemeClr val="bg2"/>
                </a:solidFill>
              </a:rPr>
              <a:t>Phone?</a:t>
            </a:r>
          </a:p>
          <a:p>
            <a:pPr lvl="1"/>
            <a:r>
              <a:rPr lang="en-US" dirty="0">
                <a:solidFill>
                  <a:schemeClr val="bg2"/>
                </a:solidFill>
              </a:rPr>
              <a:t>Car?</a:t>
            </a:r>
          </a:p>
          <a:p>
            <a:pPr lvl="1"/>
            <a:r>
              <a:rPr lang="en-US" dirty="0">
                <a:solidFill>
                  <a:schemeClr val="bg2"/>
                </a:solidFill>
              </a:rPr>
              <a:t>Stove?</a:t>
            </a:r>
          </a:p>
          <a:p>
            <a:endParaRPr lang="en-US" dirty="0">
              <a:solidFill>
                <a:schemeClr val="bg2"/>
              </a:solidFill>
            </a:endParaRPr>
          </a:p>
        </p:txBody>
      </p:sp>
    </p:spTree>
    <p:extLst>
      <p:ext uri="{BB962C8B-B14F-4D97-AF65-F5344CB8AC3E}">
        <p14:creationId xmlns:p14="http://schemas.microsoft.com/office/powerpoint/2010/main" val="147206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The Automobile as an Object</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Car – has different functionalities</a:t>
            </a:r>
          </a:p>
          <a:p>
            <a:pPr lvl="1"/>
            <a:r>
              <a:rPr lang="en-US" dirty="0">
                <a:solidFill>
                  <a:schemeClr val="bg2"/>
                </a:solidFill>
              </a:rPr>
              <a:t>Speeding up – Accelerator pedal</a:t>
            </a:r>
          </a:p>
          <a:p>
            <a:pPr lvl="1"/>
            <a:r>
              <a:rPr lang="en-US" dirty="0">
                <a:solidFill>
                  <a:schemeClr val="bg2"/>
                </a:solidFill>
              </a:rPr>
              <a:t>Slowing down – Break pedal</a:t>
            </a:r>
          </a:p>
          <a:p>
            <a:pPr lvl="1"/>
            <a:endParaRPr lang="en-US" dirty="0">
              <a:solidFill>
                <a:schemeClr val="bg2"/>
              </a:solidFill>
            </a:endParaRPr>
          </a:p>
          <a:p>
            <a:r>
              <a:rPr lang="en-US" dirty="0">
                <a:solidFill>
                  <a:schemeClr val="bg2"/>
                </a:solidFill>
              </a:rPr>
              <a:t>But how does  it work?</a:t>
            </a:r>
          </a:p>
        </p:txBody>
      </p:sp>
    </p:spTree>
    <p:extLst>
      <p:ext uri="{BB962C8B-B14F-4D97-AF65-F5344CB8AC3E}">
        <p14:creationId xmlns:p14="http://schemas.microsoft.com/office/powerpoint/2010/main" val="559469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Another example:</a:t>
            </a:r>
          </a:p>
        </p:txBody>
      </p:sp>
      <p:pic>
        <p:nvPicPr>
          <p:cNvPr id="4" name="Content Placeholder 4">
            <a:extLst>
              <a:ext uri="{FF2B5EF4-FFF2-40B4-BE49-F238E27FC236}">
                <a16:creationId xmlns:a16="http://schemas.microsoft.com/office/drawing/2014/main" id="{AF5DD765-C6F5-FA9A-C867-7F3F46F1F01F}"/>
              </a:ext>
            </a:extLst>
          </p:cNvPr>
          <p:cNvPicPr>
            <a:picLocks noGrp="1" noChangeAspect="1"/>
          </p:cNvPicPr>
          <p:nvPr>
            <p:ph idx="1"/>
          </p:nvPr>
        </p:nvPicPr>
        <p:blipFill rotWithShape="1">
          <a:blip r:embed="rId3"/>
          <a:srcRect l="27522" t="27373" r="29819" b="19801"/>
          <a:stretch/>
        </p:blipFill>
        <p:spPr>
          <a:xfrm>
            <a:off x="3484072" y="2222500"/>
            <a:ext cx="5223856" cy="3636963"/>
          </a:xfrm>
          <a:prstGeom prst="rect">
            <a:avLst/>
          </a:prstGeom>
        </p:spPr>
      </p:pic>
    </p:spTree>
    <p:extLst>
      <p:ext uri="{BB962C8B-B14F-4D97-AF65-F5344CB8AC3E}">
        <p14:creationId xmlns:p14="http://schemas.microsoft.com/office/powerpoint/2010/main" val="1701765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Object-Orientation - Advantages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People think in terms of objects</a:t>
            </a:r>
          </a:p>
          <a:p>
            <a:r>
              <a:rPr lang="en-US" dirty="0">
                <a:solidFill>
                  <a:schemeClr val="bg2"/>
                </a:solidFill>
              </a:rPr>
              <a:t>OO models map to reality</a:t>
            </a:r>
          </a:p>
          <a:p>
            <a:pPr marL="0" indent="0">
              <a:buNone/>
            </a:pPr>
            <a:endParaRPr lang="en-US" dirty="0">
              <a:solidFill>
                <a:schemeClr val="bg2"/>
              </a:solidFill>
            </a:endParaRPr>
          </a:p>
          <a:p>
            <a:pPr marL="0" indent="0">
              <a:buNone/>
            </a:pPr>
            <a:r>
              <a:rPr lang="en-US" dirty="0">
                <a:solidFill>
                  <a:schemeClr val="bg2"/>
                </a:solidFill>
              </a:rPr>
              <a:t>Therefore, OO models are:</a:t>
            </a:r>
          </a:p>
          <a:p>
            <a:r>
              <a:rPr lang="en-US" dirty="0">
                <a:solidFill>
                  <a:schemeClr val="bg2"/>
                </a:solidFill>
              </a:rPr>
              <a:t>Easy to develop</a:t>
            </a:r>
          </a:p>
          <a:p>
            <a:r>
              <a:rPr lang="en-US" dirty="0">
                <a:solidFill>
                  <a:schemeClr val="bg2"/>
                </a:solidFill>
              </a:rPr>
              <a:t>Easy to understand</a:t>
            </a:r>
          </a:p>
          <a:p>
            <a:endParaRPr lang="en-US" dirty="0">
              <a:solidFill>
                <a:schemeClr val="bg2"/>
              </a:solidFill>
            </a:endParaRPr>
          </a:p>
        </p:txBody>
      </p:sp>
    </p:spTree>
    <p:extLst>
      <p:ext uri="{BB962C8B-B14F-4D97-AF65-F5344CB8AC3E}">
        <p14:creationId xmlns:p14="http://schemas.microsoft.com/office/powerpoint/2010/main" val="114626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Principles of OOP</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Abstraction: To have the relevant information.</a:t>
            </a:r>
          </a:p>
          <a:p>
            <a:r>
              <a:rPr lang="en-US" dirty="0">
                <a:solidFill>
                  <a:schemeClr val="bg2"/>
                </a:solidFill>
              </a:rPr>
              <a:t>Encapsulation: To hide information inside the object.</a:t>
            </a:r>
          </a:p>
          <a:p>
            <a:r>
              <a:rPr lang="en-US" dirty="0">
                <a:solidFill>
                  <a:schemeClr val="bg2"/>
                </a:solidFill>
              </a:rPr>
              <a:t>Polymorphism: To have many shapes / behaviors.</a:t>
            </a:r>
          </a:p>
          <a:p>
            <a:r>
              <a:rPr lang="en-US" dirty="0">
                <a:solidFill>
                  <a:schemeClr val="bg2"/>
                </a:solidFill>
              </a:rPr>
              <a:t>Inheritance: To create a new object with an existing one (To adopt features from others)</a:t>
            </a:r>
          </a:p>
          <a:p>
            <a:endParaRPr lang="en-US" dirty="0">
              <a:solidFill>
                <a:schemeClr val="bg2"/>
              </a:solidFill>
            </a:endParaRPr>
          </a:p>
        </p:txBody>
      </p:sp>
    </p:spTree>
    <p:extLst>
      <p:ext uri="{BB962C8B-B14F-4D97-AF65-F5344CB8AC3E}">
        <p14:creationId xmlns:p14="http://schemas.microsoft.com/office/powerpoint/2010/main" val="3822770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What is an Object?</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01288" y="1775720"/>
            <a:ext cx="10554574" cy="5082280"/>
          </a:xfrm>
        </p:spPr>
        <p:txBody>
          <a:bodyPr>
            <a:normAutofit/>
          </a:bodyPr>
          <a:lstStyle/>
          <a:p>
            <a:pPr marL="0" indent="0">
              <a:buNone/>
            </a:pPr>
            <a:r>
              <a:rPr lang="en-US" dirty="0">
                <a:solidFill>
                  <a:schemeClr val="bg2"/>
                </a:solidFill>
              </a:rPr>
              <a:t>An object:</a:t>
            </a:r>
          </a:p>
          <a:p>
            <a:r>
              <a:rPr lang="en-US" dirty="0">
                <a:solidFill>
                  <a:schemeClr val="bg2"/>
                </a:solidFill>
              </a:rPr>
              <a:t>Can be anything for which we want to save Information</a:t>
            </a:r>
          </a:p>
          <a:p>
            <a:r>
              <a:rPr lang="en-US" dirty="0">
                <a:solidFill>
                  <a:schemeClr val="bg2"/>
                </a:solidFill>
              </a:rPr>
              <a:t>Is something tangible (Person, Car)</a:t>
            </a:r>
          </a:p>
          <a:p>
            <a:r>
              <a:rPr lang="en-US" dirty="0">
                <a:solidFill>
                  <a:schemeClr val="bg2"/>
                </a:solidFill>
              </a:rPr>
              <a:t>Is something that can be captured intellectually (Time, Date)</a:t>
            </a:r>
          </a:p>
          <a:p>
            <a:endParaRPr lang="en-US" dirty="0">
              <a:solidFill>
                <a:schemeClr val="bg2"/>
              </a:solidFill>
            </a:endParaRPr>
          </a:p>
          <a:p>
            <a:pPr marL="0" indent="0">
              <a:buNone/>
            </a:pPr>
            <a:r>
              <a:rPr lang="en-US" dirty="0">
                <a:solidFill>
                  <a:schemeClr val="bg2"/>
                </a:solidFill>
              </a:rPr>
              <a:t>An object has:</a:t>
            </a:r>
          </a:p>
          <a:p>
            <a:r>
              <a:rPr lang="en-US" dirty="0">
                <a:solidFill>
                  <a:schemeClr val="bg2"/>
                </a:solidFill>
              </a:rPr>
              <a:t>States / attributes / properties / data</a:t>
            </a:r>
          </a:p>
          <a:p>
            <a:r>
              <a:rPr lang="en-US" dirty="0">
                <a:solidFill>
                  <a:schemeClr val="bg2"/>
                </a:solidFill>
              </a:rPr>
              <a:t>Well-defined behavior / methods / functions</a:t>
            </a:r>
          </a:p>
          <a:p>
            <a:r>
              <a:rPr lang="en-US" dirty="0">
                <a:solidFill>
                  <a:schemeClr val="bg2"/>
                </a:solidFill>
              </a:rPr>
              <a:t>Unique identity</a:t>
            </a:r>
          </a:p>
          <a:p>
            <a:endParaRPr lang="en-US" dirty="0">
              <a:solidFill>
                <a:schemeClr val="bg2"/>
              </a:solidFill>
            </a:endParaRPr>
          </a:p>
        </p:txBody>
      </p:sp>
    </p:spTree>
    <p:extLst>
      <p:ext uri="{BB962C8B-B14F-4D97-AF65-F5344CB8AC3E}">
        <p14:creationId xmlns:p14="http://schemas.microsoft.com/office/powerpoint/2010/main" val="869658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C4BD-2BA5-695F-D138-B8635803D84D}"/>
              </a:ext>
            </a:extLst>
          </p:cNvPr>
          <p:cNvSpPr>
            <a:spLocks noGrp="1"/>
          </p:cNvSpPr>
          <p:nvPr>
            <p:ph type="title"/>
          </p:nvPr>
        </p:nvSpPr>
        <p:spPr/>
        <p:txBody>
          <a:bodyPr/>
          <a:lstStyle/>
          <a:p>
            <a:r>
              <a:rPr lang="en-US" dirty="0"/>
              <a:t>Technical Definition of an Object</a:t>
            </a:r>
          </a:p>
        </p:txBody>
      </p:sp>
      <p:sp>
        <p:nvSpPr>
          <p:cNvPr id="3" name="Content Placeholder 2">
            <a:extLst>
              <a:ext uri="{FF2B5EF4-FFF2-40B4-BE49-F238E27FC236}">
                <a16:creationId xmlns:a16="http://schemas.microsoft.com/office/drawing/2014/main" id="{D7F8CB0B-F35D-8AA0-6055-506782B621D3}"/>
              </a:ext>
            </a:extLst>
          </p:cNvPr>
          <p:cNvSpPr>
            <a:spLocks noGrp="1"/>
          </p:cNvSpPr>
          <p:nvPr>
            <p:ph idx="1"/>
          </p:nvPr>
        </p:nvSpPr>
        <p:spPr/>
        <p:txBody>
          <a:bodyPr/>
          <a:lstStyle/>
          <a:p>
            <a:r>
              <a:rPr lang="en-US" dirty="0">
                <a:solidFill>
                  <a:schemeClr val="bg2"/>
                </a:solidFill>
              </a:rPr>
              <a:t>“An Object is an Instance of a class”</a:t>
            </a:r>
          </a:p>
          <a:p>
            <a:r>
              <a:rPr lang="en-US" dirty="0">
                <a:solidFill>
                  <a:schemeClr val="bg2"/>
                </a:solidFill>
              </a:rPr>
              <a:t>“An Object is the implementation of a class”</a:t>
            </a:r>
          </a:p>
          <a:p>
            <a:endParaRPr lang="en-US" dirty="0">
              <a:solidFill>
                <a:schemeClr val="bg2"/>
              </a:solidFill>
            </a:endParaRPr>
          </a:p>
          <a:p>
            <a:endParaRPr lang="en-US" dirty="0">
              <a:solidFill>
                <a:schemeClr val="bg2"/>
              </a:solidFill>
            </a:endParaRPr>
          </a:p>
          <a:p>
            <a:r>
              <a:rPr lang="en-US" dirty="0">
                <a:solidFill>
                  <a:schemeClr val="bg2"/>
                </a:solidFill>
              </a:rPr>
              <a:t>Any tangible thing for which we want to save Information</a:t>
            </a:r>
          </a:p>
          <a:p>
            <a:endParaRPr lang="en-US" dirty="0">
              <a:solidFill>
                <a:schemeClr val="bg2"/>
              </a:solidFill>
            </a:endParaRPr>
          </a:p>
        </p:txBody>
      </p:sp>
    </p:spTree>
    <p:extLst>
      <p:ext uri="{BB962C8B-B14F-4D97-AF65-F5344CB8AC3E}">
        <p14:creationId xmlns:p14="http://schemas.microsoft.com/office/powerpoint/2010/main" val="3066609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Person as an Object</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4263573"/>
          </a:xfrm>
        </p:spPr>
        <p:txBody>
          <a:bodyPr/>
          <a:lstStyle/>
          <a:p>
            <a:pPr marL="0" indent="0">
              <a:buNone/>
            </a:pPr>
            <a:r>
              <a:rPr lang="en-US" dirty="0">
                <a:solidFill>
                  <a:schemeClr val="bg2"/>
                </a:solidFill>
              </a:rPr>
              <a:t>Attributes:</a:t>
            </a:r>
          </a:p>
          <a:p>
            <a:r>
              <a:rPr lang="en-US" dirty="0">
                <a:solidFill>
                  <a:schemeClr val="bg2"/>
                </a:solidFill>
              </a:rPr>
              <a:t>Name</a:t>
            </a:r>
          </a:p>
          <a:p>
            <a:r>
              <a:rPr lang="en-US" dirty="0">
                <a:solidFill>
                  <a:schemeClr val="bg2"/>
                </a:solidFill>
              </a:rPr>
              <a:t>Age</a:t>
            </a:r>
          </a:p>
          <a:p>
            <a:endParaRPr lang="en-US" dirty="0">
              <a:solidFill>
                <a:schemeClr val="bg2"/>
              </a:solidFill>
            </a:endParaRPr>
          </a:p>
          <a:p>
            <a:pPr marL="0" indent="0">
              <a:buNone/>
            </a:pPr>
            <a:r>
              <a:rPr lang="en-US" dirty="0">
                <a:solidFill>
                  <a:schemeClr val="bg2"/>
                </a:solidFill>
              </a:rPr>
              <a:t>Behavior (operations)</a:t>
            </a:r>
          </a:p>
          <a:p>
            <a:r>
              <a:rPr lang="en-US" dirty="0">
                <a:solidFill>
                  <a:schemeClr val="bg2"/>
                </a:solidFill>
              </a:rPr>
              <a:t>Walks</a:t>
            </a:r>
          </a:p>
          <a:p>
            <a:r>
              <a:rPr lang="en-US" dirty="0">
                <a:solidFill>
                  <a:schemeClr val="bg2"/>
                </a:solidFill>
              </a:rPr>
              <a:t>Eats</a:t>
            </a:r>
          </a:p>
          <a:p>
            <a:endParaRPr lang="en-US" dirty="0">
              <a:solidFill>
                <a:schemeClr val="bg2"/>
              </a:solidFill>
            </a:endParaRPr>
          </a:p>
          <a:p>
            <a:pPr marL="0" indent="0">
              <a:buNone/>
            </a:pPr>
            <a:r>
              <a:rPr lang="en-US" dirty="0">
                <a:solidFill>
                  <a:schemeClr val="bg2"/>
                </a:solidFill>
              </a:rPr>
              <a:t>Identity</a:t>
            </a:r>
          </a:p>
          <a:p>
            <a:r>
              <a:rPr lang="en-US" dirty="0">
                <a:solidFill>
                  <a:schemeClr val="bg2"/>
                </a:solidFill>
              </a:rPr>
              <a:t>Their name? (Can  that be an identity?) – If not, then </a:t>
            </a:r>
            <a:r>
              <a:rPr lang="en-US">
                <a:solidFill>
                  <a:schemeClr val="bg2"/>
                </a:solidFill>
              </a:rPr>
              <a:t>what should be?</a:t>
            </a:r>
            <a:endParaRPr lang="en-US" dirty="0">
              <a:solidFill>
                <a:schemeClr val="bg2"/>
              </a:solidFill>
            </a:endParaRPr>
          </a:p>
          <a:p>
            <a:endParaRPr lang="en-US" dirty="0">
              <a:solidFill>
                <a:schemeClr val="bg2"/>
              </a:solidFill>
            </a:endParaRPr>
          </a:p>
        </p:txBody>
      </p:sp>
      <p:pic>
        <p:nvPicPr>
          <p:cNvPr id="5" name="Picture 4">
            <a:extLst>
              <a:ext uri="{FF2B5EF4-FFF2-40B4-BE49-F238E27FC236}">
                <a16:creationId xmlns:a16="http://schemas.microsoft.com/office/drawing/2014/main" id="{DEBE3E2B-0C9B-1B51-537F-D0BF2F86965D}"/>
              </a:ext>
            </a:extLst>
          </p:cNvPr>
          <p:cNvPicPr>
            <a:picLocks noChangeAspect="1"/>
          </p:cNvPicPr>
          <p:nvPr/>
        </p:nvPicPr>
        <p:blipFill>
          <a:blip r:embed="rId3"/>
          <a:stretch>
            <a:fillRect/>
          </a:stretch>
        </p:blipFill>
        <p:spPr>
          <a:xfrm>
            <a:off x="8939796" y="2222287"/>
            <a:ext cx="2433490" cy="2349577"/>
          </a:xfrm>
          <a:prstGeom prst="rect">
            <a:avLst/>
          </a:prstGeom>
        </p:spPr>
      </p:pic>
    </p:spTree>
    <p:extLst>
      <p:ext uri="{BB962C8B-B14F-4D97-AF65-F5344CB8AC3E}">
        <p14:creationId xmlns:p14="http://schemas.microsoft.com/office/powerpoint/2010/main" val="1427708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Car as an Object</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a:xfrm>
            <a:off x="818712" y="2222287"/>
            <a:ext cx="10554574" cy="4710141"/>
          </a:xfrm>
        </p:spPr>
        <p:txBody>
          <a:bodyPr>
            <a:normAutofit/>
          </a:bodyPr>
          <a:lstStyle/>
          <a:p>
            <a:pPr marL="0" indent="0">
              <a:buNone/>
            </a:pPr>
            <a:r>
              <a:rPr lang="en-US" dirty="0">
                <a:solidFill>
                  <a:schemeClr val="bg2"/>
                </a:solidFill>
              </a:rPr>
              <a:t>State (attributes)</a:t>
            </a:r>
          </a:p>
          <a:p>
            <a:r>
              <a:rPr lang="en-US" dirty="0">
                <a:solidFill>
                  <a:schemeClr val="bg2"/>
                </a:solidFill>
              </a:rPr>
              <a:t>Color</a:t>
            </a:r>
          </a:p>
          <a:p>
            <a:r>
              <a:rPr lang="en-US" dirty="0">
                <a:solidFill>
                  <a:schemeClr val="bg2"/>
                </a:solidFill>
              </a:rPr>
              <a:t>Model</a:t>
            </a:r>
          </a:p>
          <a:p>
            <a:endParaRPr lang="en-US" dirty="0">
              <a:solidFill>
                <a:schemeClr val="bg2"/>
              </a:solidFill>
            </a:endParaRPr>
          </a:p>
          <a:p>
            <a:pPr marL="0" indent="0">
              <a:buNone/>
            </a:pPr>
            <a:r>
              <a:rPr lang="en-US" dirty="0">
                <a:solidFill>
                  <a:schemeClr val="bg2"/>
                </a:solidFill>
              </a:rPr>
              <a:t>Behavior (operations)</a:t>
            </a:r>
          </a:p>
          <a:p>
            <a:r>
              <a:rPr lang="en-US" dirty="0">
                <a:solidFill>
                  <a:schemeClr val="bg2"/>
                </a:solidFill>
              </a:rPr>
              <a:t>Accelerate</a:t>
            </a:r>
          </a:p>
          <a:p>
            <a:r>
              <a:rPr lang="en-US" dirty="0">
                <a:solidFill>
                  <a:schemeClr val="bg2"/>
                </a:solidFill>
              </a:rPr>
              <a:t>Start Car</a:t>
            </a:r>
          </a:p>
          <a:p>
            <a:r>
              <a:rPr lang="en-US" dirty="0">
                <a:solidFill>
                  <a:schemeClr val="bg2"/>
                </a:solidFill>
              </a:rPr>
              <a:t>Change Gear</a:t>
            </a:r>
          </a:p>
          <a:p>
            <a:endParaRPr lang="en-US" dirty="0">
              <a:solidFill>
                <a:schemeClr val="bg2"/>
              </a:solidFill>
            </a:endParaRPr>
          </a:p>
          <a:p>
            <a:pPr marL="0" indent="0">
              <a:buNone/>
            </a:pPr>
            <a:r>
              <a:rPr lang="en-US" dirty="0">
                <a:solidFill>
                  <a:schemeClr val="bg2"/>
                </a:solidFill>
              </a:rPr>
              <a:t>Identity</a:t>
            </a:r>
          </a:p>
          <a:p>
            <a:r>
              <a:rPr lang="en-US" dirty="0">
                <a:solidFill>
                  <a:schemeClr val="bg2"/>
                </a:solidFill>
              </a:rPr>
              <a:t>Its registration number</a:t>
            </a:r>
          </a:p>
          <a:p>
            <a:endParaRPr lang="en-US" dirty="0">
              <a:solidFill>
                <a:schemeClr val="bg2"/>
              </a:solidFill>
            </a:endParaRPr>
          </a:p>
        </p:txBody>
      </p:sp>
      <p:pic>
        <p:nvPicPr>
          <p:cNvPr id="5" name="Picture 4">
            <a:extLst>
              <a:ext uri="{FF2B5EF4-FFF2-40B4-BE49-F238E27FC236}">
                <a16:creationId xmlns:a16="http://schemas.microsoft.com/office/drawing/2014/main" id="{9C057352-4E1C-D5A1-0E9C-0B0DF97EF942}"/>
              </a:ext>
            </a:extLst>
          </p:cNvPr>
          <p:cNvPicPr>
            <a:picLocks noChangeAspect="1"/>
          </p:cNvPicPr>
          <p:nvPr/>
        </p:nvPicPr>
        <p:blipFill>
          <a:blip r:embed="rId3"/>
          <a:stretch>
            <a:fillRect/>
          </a:stretch>
        </p:blipFill>
        <p:spPr>
          <a:xfrm>
            <a:off x="8525120" y="2222287"/>
            <a:ext cx="2856878" cy="1797586"/>
          </a:xfrm>
          <a:prstGeom prst="rect">
            <a:avLst/>
          </a:prstGeom>
        </p:spPr>
      </p:pic>
    </p:spTree>
    <p:extLst>
      <p:ext uri="{BB962C8B-B14F-4D97-AF65-F5344CB8AC3E}">
        <p14:creationId xmlns:p14="http://schemas.microsoft.com/office/powerpoint/2010/main" val="255845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067B-132C-5CC8-36EA-B4407AB3B9D0}"/>
              </a:ext>
            </a:extLst>
          </p:cNvPr>
          <p:cNvSpPr>
            <a:spLocks noGrp="1"/>
          </p:cNvSpPr>
          <p:nvPr>
            <p:ph type="title"/>
          </p:nvPr>
        </p:nvSpPr>
        <p:spPr/>
        <p:txBody>
          <a:bodyPr/>
          <a:lstStyle/>
          <a:p>
            <a:r>
              <a:rPr lang="en-US" dirty="0"/>
              <a:t>Task: House as an Object?</a:t>
            </a:r>
          </a:p>
        </p:txBody>
      </p:sp>
      <p:sp>
        <p:nvSpPr>
          <p:cNvPr id="3" name="Content Placeholder 2">
            <a:extLst>
              <a:ext uri="{FF2B5EF4-FFF2-40B4-BE49-F238E27FC236}">
                <a16:creationId xmlns:a16="http://schemas.microsoft.com/office/drawing/2014/main" id="{55A002F1-E5BE-91F0-EF4A-533F7523F97E}"/>
              </a:ext>
            </a:extLst>
          </p:cNvPr>
          <p:cNvSpPr>
            <a:spLocks noGrp="1"/>
          </p:cNvSpPr>
          <p:nvPr>
            <p:ph idx="1"/>
          </p:nvPr>
        </p:nvSpPr>
        <p:spPr/>
        <p:txBody>
          <a:bodyPr/>
          <a:lstStyle/>
          <a:p>
            <a:r>
              <a:rPr lang="en-US" dirty="0">
                <a:solidFill>
                  <a:schemeClr val="bg2"/>
                </a:solidFill>
              </a:rPr>
              <a:t>Attributes?</a:t>
            </a:r>
          </a:p>
          <a:p>
            <a:endParaRPr lang="en-US" dirty="0">
              <a:solidFill>
                <a:schemeClr val="bg2"/>
              </a:solidFill>
            </a:endParaRPr>
          </a:p>
          <a:p>
            <a:r>
              <a:rPr lang="en-US" dirty="0">
                <a:solidFill>
                  <a:schemeClr val="bg2"/>
                </a:solidFill>
              </a:rPr>
              <a:t>Behavior?</a:t>
            </a:r>
          </a:p>
          <a:p>
            <a:endParaRPr lang="en-US" dirty="0">
              <a:solidFill>
                <a:schemeClr val="bg2"/>
              </a:solidFill>
            </a:endParaRPr>
          </a:p>
          <a:p>
            <a:r>
              <a:rPr lang="en-US" dirty="0">
                <a:solidFill>
                  <a:schemeClr val="bg2"/>
                </a:solidFill>
              </a:rPr>
              <a:t>Identity?</a:t>
            </a:r>
          </a:p>
        </p:txBody>
      </p:sp>
      <p:pic>
        <p:nvPicPr>
          <p:cNvPr id="5" name="Picture 4">
            <a:extLst>
              <a:ext uri="{FF2B5EF4-FFF2-40B4-BE49-F238E27FC236}">
                <a16:creationId xmlns:a16="http://schemas.microsoft.com/office/drawing/2014/main" id="{E77D271C-8E36-A307-E2CB-B4F422F07C05}"/>
              </a:ext>
            </a:extLst>
          </p:cNvPr>
          <p:cNvPicPr>
            <a:picLocks noChangeAspect="1"/>
          </p:cNvPicPr>
          <p:nvPr/>
        </p:nvPicPr>
        <p:blipFill>
          <a:blip r:embed="rId2"/>
          <a:stretch>
            <a:fillRect/>
          </a:stretch>
        </p:blipFill>
        <p:spPr>
          <a:xfrm>
            <a:off x="8950803" y="2749799"/>
            <a:ext cx="1900812" cy="2118739"/>
          </a:xfrm>
          <a:prstGeom prst="rect">
            <a:avLst/>
          </a:prstGeom>
        </p:spPr>
      </p:pic>
    </p:spTree>
    <p:extLst>
      <p:ext uri="{BB962C8B-B14F-4D97-AF65-F5344CB8AC3E}">
        <p14:creationId xmlns:p14="http://schemas.microsoft.com/office/powerpoint/2010/main" val="180708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0E97-B6A3-ADDB-DC90-CF64D229ACC5}"/>
              </a:ext>
            </a:extLst>
          </p:cNvPr>
          <p:cNvSpPr>
            <a:spLocks noGrp="1"/>
          </p:cNvSpPr>
          <p:nvPr>
            <p:ph type="title"/>
          </p:nvPr>
        </p:nvSpPr>
        <p:spPr/>
        <p:txBody>
          <a:bodyPr/>
          <a:lstStyle/>
          <a:p>
            <a:r>
              <a:rPr lang="en-US" dirty="0"/>
              <a:t>Consultation Hours</a:t>
            </a:r>
          </a:p>
        </p:txBody>
      </p:sp>
      <p:sp>
        <p:nvSpPr>
          <p:cNvPr id="3" name="Content Placeholder 2">
            <a:extLst>
              <a:ext uri="{FF2B5EF4-FFF2-40B4-BE49-F238E27FC236}">
                <a16:creationId xmlns:a16="http://schemas.microsoft.com/office/drawing/2014/main" id="{0A037808-6FCE-D560-1CBE-8EC4B1BE0925}"/>
              </a:ext>
            </a:extLst>
          </p:cNvPr>
          <p:cNvSpPr>
            <a:spLocks noGrp="1"/>
          </p:cNvSpPr>
          <p:nvPr>
            <p:ph idx="1"/>
          </p:nvPr>
        </p:nvSpPr>
        <p:spPr/>
        <p:txBody>
          <a:bodyPr/>
          <a:lstStyle/>
          <a:p>
            <a:r>
              <a:rPr lang="en-US" dirty="0">
                <a:solidFill>
                  <a:schemeClr val="bg2"/>
                </a:solidFill>
              </a:rPr>
              <a:t>You can visit me on Tuesdays or Wednesdays.</a:t>
            </a:r>
          </a:p>
          <a:p>
            <a:endParaRPr lang="en-US" dirty="0">
              <a:solidFill>
                <a:schemeClr val="bg2"/>
              </a:solidFill>
            </a:endParaRPr>
          </a:p>
          <a:p>
            <a:r>
              <a:rPr lang="en-US" dirty="0">
                <a:solidFill>
                  <a:schemeClr val="bg2"/>
                </a:solidFill>
              </a:rPr>
              <a:t>Faculty Offices opposite to CS Secretariat, Room # 8</a:t>
            </a:r>
          </a:p>
          <a:p>
            <a:endParaRPr lang="en-US" dirty="0">
              <a:solidFill>
                <a:schemeClr val="bg2"/>
              </a:solidFill>
            </a:endParaRPr>
          </a:p>
          <a:p>
            <a:r>
              <a:rPr lang="en-US" b="1" u="sng" dirty="0">
                <a:solidFill>
                  <a:schemeClr val="bg2"/>
                </a:solidFill>
              </a:rPr>
              <a:t>Do email me before visiting!</a:t>
            </a:r>
          </a:p>
          <a:p>
            <a:r>
              <a:rPr lang="en-US" dirty="0">
                <a:solidFill>
                  <a:schemeClr val="bg2"/>
                </a:solidFill>
              </a:rPr>
              <a:t>Email: </a:t>
            </a:r>
            <a:r>
              <a:rPr lang="en-US" dirty="0">
                <a:solidFill>
                  <a:srgbClr val="92D050"/>
                </a:solidFill>
                <a:hlinkClick r:id="rId2">
                  <a:extLst>
                    <a:ext uri="{A12FA001-AC4F-418D-AE19-62706E023703}">
                      <ahyp:hlinkClr xmlns:ahyp="http://schemas.microsoft.com/office/drawing/2018/hyperlinkcolor" val="tx"/>
                    </a:ext>
                  </a:extLst>
                </a:hlinkClick>
              </a:rPr>
              <a:t>abeeha.sattar@nu.edu.pk</a:t>
            </a:r>
            <a:endParaRPr lang="en-US" dirty="0">
              <a:solidFill>
                <a:srgbClr val="92D050"/>
              </a:solidFill>
            </a:endParaRPr>
          </a:p>
          <a:p>
            <a:pPr marL="0" indent="0">
              <a:buNone/>
            </a:pPr>
            <a:endParaRPr lang="en-US" dirty="0"/>
          </a:p>
        </p:txBody>
      </p:sp>
    </p:spTree>
    <p:extLst>
      <p:ext uri="{BB962C8B-B14F-4D97-AF65-F5344CB8AC3E}">
        <p14:creationId xmlns:p14="http://schemas.microsoft.com/office/powerpoint/2010/main" val="1104039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11B3-0F47-4BCC-D3AC-0CD29E4D0AB2}"/>
              </a:ext>
            </a:extLst>
          </p:cNvPr>
          <p:cNvSpPr>
            <a:spLocks noGrp="1"/>
          </p:cNvSpPr>
          <p:nvPr>
            <p:ph type="title"/>
          </p:nvPr>
        </p:nvSpPr>
        <p:spPr/>
        <p:txBody>
          <a:bodyPr/>
          <a:lstStyle/>
          <a:p>
            <a:r>
              <a:rPr lang="en-US" dirty="0"/>
              <a:t>Task: Tree as an Object?</a:t>
            </a:r>
          </a:p>
        </p:txBody>
      </p:sp>
      <p:sp>
        <p:nvSpPr>
          <p:cNvPr id="3" name="Content Placeholder 2">
            <a:extLst>
              <a:ext uri="{FF2B5EF4-FFF2-40B4-BE49-F238E27FC236}">
                <a16:creationId xmlns:a16="http://schemas.microsoft.com/office/drawing/2014/main" id="{6571A8BC-D698-2722-D5C2-DD5DAEFDF7B1}"/>
              </a:ext>
            </a:extLst>
          </p:cNvPr>
          <p:cNvSpPr>
            <a:spLocks noGrp="1"/>
          </p:cNvSpPr>
          <p:nvPr>
            <p:ph idx="1"/>
          </p:nvPr>
        </p:nvSpPr>
        <p:spPr/>
        <p:txBody>
          <a:bodyPr/>
          <a:lstStyle/>
          <a:p>
            <a:r>
              <a:rPr lang="en-US" dirty="0">
                <a:solidFill>
                  <a:schemeClr val="bg2"/>
                </a:solidFill>
              </a:rPr>
              <a:t>Attributes?</a:t>
            </a:r>
          </a:p>
          <a:p>
            <a:endParaRPr lang="en-US" dirty="0">
              <a:solidFill>
                <a:schemeClr val="bg2"/>
              </a:solidFill>
            </a:endParaRPr>
          </a:p>
          <a:p>
            <a:r>
              <a:rPr lang="en-US" dirty="0">
                <a:solidFill>
                  <a:schemeClr val="bg2"/>
                </a:solidFill>
              </a:rPr>
              <a:t>Behavior?</a:t>
            </a:r>
          </a:p>
          <a:p>
            <a:endParaRPr lang="en-US" dirty="0">
              <a:solidFill>
                <a:schemeClr val="bg2"/>
              </a:solidFill>
            </a:endParaRPr>
          </a:p>
          <a:p>
            <a:r>
              <a:rPr lang="en-US" dirty="0">
                <a:solidFill>
                  <a:schemeClr val="bg2"/>
                </a:solidFill>
              </a:rPr>
              <a:t>Identity?</a:t>
            </a:r>
          </a:p>
        </p:txBody>
      </p:sp>
      <p:pic>
        <p:nvPicPr>
          <p:cNvPr id="5" name="Picture 4">
            <a:extLst>
              <a:ext uri="{FF2B5EF4-FFF2-40B4-BE49-F238E27FC236}">
                <a16:creationId xmlns:a16="http://schemas.microsoft.com/office/drawing/2014/main" id="{1B322A4F-B9BF-55E8-F2D7-2F126BF9F224}"/>
              </a:ext>
            </a:extLst>
          </p:cNvPr>
          <p:cNvPicPr>
            <a:picLocks noChangeAspect="1"/>
          </p:cNvPicPr>
          <p:nvPr/>
        </p:nvPicPr>
        <p:blipFill>
          <a:blip r:embed="rId2"/>
          <a:stretch>
            <a:fillRect/>
          </a:stretch>
        </p:blipFill>
        <p:spPr>
          <a:xfrm>
            <a:off x="8997795" y="2714911"/>
            <a:ext cx="1853817" cy="2137870"/>
          </a:xfrm>
          <a:prstGeom prst="rect">
            <a:avLst/>
          </a:prstGeom>
        </p:spPr>
      </p:pic>
    </p:spTree>
    <p:extLst>
      <p:ext uri="{BB962C8B-B14F-4D97-AF65-F5344CB8AC3E}">
        <p14:creationId xmlns:p14="http://schemas.microsoft.com/office/powerpoint/2010/main" val="1924143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Object Example: Airplane</a:t>
            </a:r>
          </a:p>
        </p:txBody>
      </p:sp>
      <p:pic>
        <p:nvPicPr>
          <p:cNvPr id="1026" name="Picture 2" descr="No more airplane mode? EU to allow calls on flights - BBC News">
            <a:extLst>
              <a:ext uri="{FF2B5EF4-FFF2-40B4-BE49-F238E27FC236}">
                <a16:creationId xmlns:a16="http://schemas.microsoft.com/office/drawing/2014/main" id="{0DFE5D46-CDB2-73B1-0D79-419BBBE64AD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6946" y="2883996"/>
            <a:ext cx="3578666" cy="2013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new aircraft, routes and airplane cabins taking off in 2023 | CNN">
            <a:extLst>
              <a:ext uri="{FF2B5EF4-FFF2-40B4-BE49-F238E27FC236}">
                <a16:creationId xmlns:a16="http://schemas.microsoft.com/office/drawing/2014/main" id="{F550429A-AAAD-B1A1-58E5-57B109B2EF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1717" y="2883996"/>
            <a:ext cx="3578667" cy="201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747: How the world fell in love with the jumbo jet, Queen of the Skies |  Stuff.co.nz">
            <a:extLst>
              <a:ext uri="{FF2B5EF4-FFF2-40B4-BE49-F238E27FC236}">
                <a16:creationId xmlns:a16="http://schemas.microsoft.com/office/drawing/2014/main" id="{447F4DB7-7AFA-90AA-1DE1-4F4D09B460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5614" y="2883996"/>
            <a:ext cx="3576103" cy="201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332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Object Example: Bird</a:t>
            </a:r>
          </a:p>
        </p:txBody>
      </p:sp>
      <p:pic>
        <p:nvPicPr>
          <p:cNvPr id="5" name="Content Placeholder 4">
            <a:extLst>
              <a:ext uri="{FF2B5EF4-FFF2-40B4-BE49-F238E27FC236}">
                <a16:creationId xmlns:a16="http://schemas.microsoft.com/office/drawing/2014/main" id="{2F9270D5-6C56-83BB-95C5-A88D5F42E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90244" y="2795789"/>
            <a:ext cx="2863067" cy="2155591"/>
          </a:xfrm>
          <a:prstGeom prst="rect">
            <a:avLst/>
          </a:prstGeom>
        </p:spPr>
      </p:pic>
      <p:pic>
        <p:nvPicPr>
          <p:cNvPr id="6" name="Picture 5">
            <a:extLst>
              <a:ext uri="{FF2B5EF4-FFF2-40B4-BE49-F238E27FC236}">
                <a16:creationId xmlns:a16="http://schemas.microsoft.com/office/drawing/2014/main" id="{EF826898-7EF6-CC8D-D08C-E250FC868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1755" y="2795789"/>
            <a:ext cx="3388489" cy="2150849"/>
          </a:xfrm>
          <a:prstGeom prst="rect">
            <a:avLst/>
          </a:prstGeom>
        </p:spPr>
      </p:pic>
      <p:pic>
        <p:nvPicPr>
          <p:cNvPr id="7" name="Picture 6">
            <a:extLst>
              <a:ext uri="{FF2B5EF4-FFF2-40B4-BE49-F238E27FC236}">
                <a16:creationId xmlns:a16="http://schemas.microsoft.com/office/drawing/2014/main" id="{FA12FB72-8FE5-C1E6-F273-C40399C302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9822" y="2791700"/>
            <a:ext cx="2462786" cy="2154938"/>
          </a:xfrm>
          <a:prstGeom prst="rect">
            <a:avLst/>
          </a:prstGeom>
        </p:spPr>
      </p:pic>
    </p:spTree>
    <p:extLst>
      <p:ext uri="{BB962C8B-B14F-4D97-AF65-F5344CB8AC3E}">
        <p14:creationId xmlns:p14="http://schemas.microsoft.com/office/powerpoint/2010/main" val="4155218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Object Example: Fish</a:t>
            </a:r>
          </a:p>
        </p:txBody>
      </p:sp>
      <p:pic>
        <p:nvPicPr>
          <p:cNvPr id="2050" name="Picture 2" descr="900+ Fish Background Images: Download HD Backgrounds on Unsplash">
            <a:extLst>
              <a:ext uri="{FF2B5EF4-FFF2-40B4-BE49-F238E27FC236}">
                <a16:creationId xmlns:a16="http://schemas.microsoft.com/office/drawing/2014/main" id="{BE963EE5-6E0B-D37B-C1BC-EE5E79D563C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10000" y="2974225"/>
            <a:ext cx="3196788" cy="22793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sh Have Feelings, Too: The Inner Lives Of Our 'Underwater Cousins' : The  Salt : NPR">
            <a:extLst>
              <a:ext uri="{FF2B5EF4-FFF2-40B4-BE49-F238E27FC236}">
                <a16:creationId xmlns:a16="http://schemas.microsoft.com/office/drawing/2014/main" id="{4E4EF621-5908-F048-A138-4AC513D5AB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6788" y="2974225"/>
            <a:ext cx="4057559" cy="22786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hark | Species | WWF">
            <a:extLst>
              <a:ext uri="{FF2B5EF4-FFF2-40B4-BE49-F238E27FC236}">
                <a16:creationId xmlns:a16="http://schemas.microsoft.com/office/drawing/2014/main" id="{3F226C1D-4A92-5820-2791-3598883ECF4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617" b="31833"/>
          <a:stretch/>
        </p:blipFill>
        <p:spPr bwMode="auto">
          <a:xfrm>
            <a:off x="8064347" y="2974225"/>
            <a:ext cx="3316078" cy="227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739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You might have noticed…</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pPr marL="0" indent="0">
              <a:buNone/>
            </a:pPr>
            <a:r>
              <a:rPr lang="en-US" dirty="0">
                <a:solidFill>
                  <a:schemeClr val="bg2"/>
                </a:solidFill>
              </a:rPr>
              <a:t>Objects…</a:t>
            </a:r>
          </a:p>
          <a:p>
            <a:r>
              <a:rPr lang="en-US" dirty="0">
                <a:solidFill>
                  <a:schemeClr val="bg2"/>
                </a:solidFill>
              </a:rPr>
              <a:t>Belong to a group.</a:t>
            </a:r>
          </a:p>
          <a:p>
            <a:r>
              <a:rPr lang="en-US" dirty="0">
                <a:solidFill>
                  <a:schemeClr val="bg2"/>
                </a:solidFill>
              </a:rPr>
              <a:t>Have some similar nature.</a:t>
            </a:r>
          </a:p>
          <a:p>
            <a:r>
              <a:rPr lang="en-US" dirty="0">
                <a:solidFill>
                  <a:schemeClr val="bg2"/>
                </a:solidFill>
              </a:rPr>
              <a:t>Have some common attributes. </a:t>
            </a:r>
          </a:p>
          <a:p>
            <a:r>
              <a:rPr lang="en-US" dirty="0">
                <a:solidFill>
                  <a:schemeClr val="bg2"/>
                </a:solidFill>
              </a:rPr>
              <a:t>Have some common behaviors.</a:t>
            </a:r>
          </a:p>
          <a:p>
            <a:endParaRPr lang="en-US" dirty="0">
              <a:solidFill>
                <a:schemeClr val="bg2"/>
              </a:solidFill>
            </a:endParaRPr>
          </a:p>
          <a:p>
            <a:endParaRPr lang="en-US" dirty="0">
              <a:solidFill>
                <a:schemeClr val="bg2"/>
              </a:solidFill>
            </a:endParaRPr>
          </a:p>
          <a:p>
            <a:pPr marL="0" indent="0">
              <a:buNone/>
            </a:pPr>
            <a:r>
              <a:rPr lang="en-US" dirty="0">
                <a:solidFill>
                  <a:schemeClr val="bg2"/>
                </a:solidFill>
              </a:rPr>
              <a:t>So, </a:t>
            </a:r>
            <a:r>
              <a:rPr lang="en-US">
                <a:solidFill>
                  <a:schemeClr val="bg2"/>
                </a:solidFill>
              </a:rPr>
              <a:t>can we categorize </a:t>
            </a:r>
            <a:r>
              <a:rPr lang="en-US" dirty="0">
                <a:solidFill>
                  <a:schemeClr val="bg2"/>
                </a:solidFill>
              </a:rPr>
              <a:t>objects based on some basic features …. ? </a:t>
            </a:r>
          </a:p>
          <a:p>
            <a:endParaRPr lang="en-US" dirty="0">
              <a:solidFill>
                <a:schemeClr val="bg2"/>
              </a:solidFill>
            </a:endParaRPr>
          </a:p>
        </p:txBody>
      </p:sp>
    </p:spTree>
    <p:extLst>
      <p:ext uri="{BB962C8B-B14F-4D97-AF65-F5344CB8AC3E}">
        <p14:creationId xmlns:p14="http://schemas.microsoft.com/office/powerpoint/2010/main" val="1871209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Think of other “classes” and their “objects” that we come across in real life</a:t>
            </a:r>
          </a:p>
        </p:txBody>
      </p:sp>
    </p:spTree>
    <p:extLst>
      <p:ext uri="{BB962C8B-B14F-4D97-AF65-F5344CB8AC3E}">
        <p14:creationId xmlns:p14="http://schemas.microsoft.com/office/powerpoint/2010/main" val="2284854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In short, we can say… </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pPr marL="0" indent="0">
              <a:buNone/>
            </a:pPr>
            <a:r>
              <a:rPr lang="en-US" dirty="0">
                <a:solidFill>
                  <a:schemeClr val="bg2"/>
                </a:solidFill>
              </a:rPr>
              <a:t>A class is:</a:t>
            </a:r>
          </a:p>
          <a:p>
            <a:r>
              <a:rPr lang="en-US" dirty="0">
                <a:solidFill>
                  <a:schemeClr val="bg2"/>
                </a:solidFill>
              </a:rPr>
              <a:t>A collection of similar objects. </a:t>
            </a:r>
          </a:p>
          <a:p>
            <a:r>
              <a:rPr lang="en-US" dirty="0">
                <a:solidFill>
                  <a:schemeClr val="bg2"/>
                </a:solidFill>
              </a:rPr>
              <a:t>The design of an object.</a:t>
            </a:r>
          </a:p>
          <a:p>
            <a:r>
              <a:rPr lang="en-US" dirty="0">
                <a:solidFill>
                  <a:schemeClr val="bg2"/>
                </a:solidFill>
              </a:rPr>
              <a:t>Details of an object.</a:t>
            </a:r>
          </a:p>
          <a:p>
            <a:r>
              <a:rPr lang="en-US" dirty="0">
                <a:solidFill>
                  <a:schemeClr val="bg2"/>
                </a:solidFill>
              </a:rPr>
              <a:t>Tells us what an object contains.</a:t>
            </a:r>
          </a:p>
          <a:p>
            <a:endParaRPr lang="en-US" dirty="0">
              <a:solidFill>
                <a:schemeClr val="bg2"/>
              </a:solidFill>
            </a:endParaRPr>
          </a:p>
        </p:txBody>
      </p:sp>
    </p:spTree>
    <p:extLst>
      <p:ext uri="{BB962C8B-B14F-4D97-AF65-F5344CB8AC3E}">
        <p14:creationId xmlns:p14="http://schemas.microsoft.com/office/powerpoint/2010/main" val="1974921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You might also see these terminologies…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normAutofit lnSpcReduction="10000"/>
          </a:bodyPr>
          <a:lstStyle/>
          <a:p>
            <a:pPr marL="0" indent="0">
              <a:buNone/>
            </a:pPr>
            <a:r>
              <a:rPr lang="en-US" dirty="0">
                <a:solidFill>
                  <a:schemeClr val="bg2"/>
                </a:solidFill>
              </a:rPr>
              <a:t>A class :</a:t>
            </a:r>
          </a:p>
          <a:p>
            <a:r>
              <a:rPr lang="en-US" dirty="0">
                <a:solidFill>
                  <a:schemeClr val="bg2"/>
                </a:solidFill>
              </a:rPr>
              <a:t>It’s a blue print .</a:t>
            </a:r>
          </a:p>
          <a:p>
            <a:r>
              <a:rPr lang="en-US" dirty="0">
                <a:solidFill>
                  <a:schemeClr val="bg2"/>
                </a:solidFill>
              </a:rPr>
              <a:t>It’s a design or template.</a:t>
            </a:r>
          </a:p>
          <a:p>
            <a:endParaRPr lang="en-US" dirty="0">
              <a:solidFill>
                <a:schemeClr val="bg2"/>
              </a:solidFill>
            </a:endParaRPr>
          </a:p>
          <a:p>
            <a:pPr marL="0" indent="0">
              <a:buNone/>
            </a:pPr>
            <a:r>
              <a:rPr lang="en-US" dirty="0">
                <a:solidFill>
                  <a:schemeClr val="bg2"/>
                </a:solidFill>
              </a:rPr>
              <a:t>An Object:</a:t>
            </a:r>
          </a:p>
          <a:p>
            <a:r>
              <a:rPr lang="en-US" dirty="0">
                <a:solidFill>
                  <a:schemeClr val="bg2"/>
                </a:solidFill>
              </a:rPr>
              <a:t>It’s an instance of a class.</a:t>
            </a:r>
          </a:p>
          <a:p>
            <a:r>
              <a:rPr lang="en-US" dirty="0">
                <a:solidFill>
                  <a:schemeClr val="bg2"/>
                </a:solidFill>
              </a:rPr>
              <a:t>Implementation of a class.</a:t>
            </a:r>
          </a:p>
          <a:p>
            <a:endParaRPr lang="en-US" dirty="0">
              <a:solidFill>
                <a:schemeClr val="bg2"/>
              </a:solidFill>
            </a:endParaRPr>
          </a:p>
          <a:p>
            <a:r>
              <a:rPr lang="en-US" dirty="0">
                <a:solidFill>
                  <a:schemeClr val="bg2"/>
                </a:solidFill>
              </a:rPr>
              <a:t>NOTE: Classes are invisible, object are visible</a:t>
            </a:r>
          </a:p>
          <a:p>
            <a:endParaRPr lang="en-US" dirty="0">
              <a:solidFill>
                <a:schemeClr val="bg2"/>
              </a:solidFill>
            </a:endParaRPr>
          </a:p>
        </p:txBody>
      </p:sp>
    </p:spTree>
    <p:extLst>
      <p:ext uri="{BB962C8B-B14F-4D97-AF65-F5344CB8AC3E}">
        <p14:creationId xmlns:p14="http://schemas.microsoft.com/office/powerpoint/2010/main" val="1284248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A5A48E6-BC00-0F18-CD49-9C102E55052B}"/>
              </a:ext>
            </a:extLst>
          </p:cNvPr>
          <p:cNvSpPr>
            <a:spLocks noGrp="1"/>
          </p:cNvSpPr>
          <p:nvPr>
            <p:ph type="title"/>
          </p:nvPr>
        </p:nvSpPr>
        <p:spPr/>
        <p:txBody>
          <a:bodyPr/>
          <a:lstStyle/>
          <a:p>
            <a:pPr algn="ctr"/>
            <a:r>
              <a:rPr lang="en-US" dirty="0"/>
              <a:t>Fin.</a:t>
            </a:r>
          </a:p>
        </p:txBody>
      </p:sp>
      <p:sp>
        <p:nvSpPr>
          <p:cNvPr id="8" name="Text Placeholder 7">
            <a:extLst>
              <a:ext uri="{FF2B5EF4-FFF2-40B4-BE49-F238E27FC236}">
                <a16:creationId xmlns:a16="http://schemas.microsoft.com/office/drawing/2014/main" id="{9CF8533A-88EC-9260-ED8E-7F39D0BC20B8}"/>
              </a:ext>
            </a:extLst>
          </p:cNvPr>
          <p:cNvSpPr>
            <a:spLocks noGrp="1"/>
          </p:cNvSpPr>
          <p:nvPr>
            <p:ph type="body" idx="1"/>
          </p:nvPr>
        </p:nvSpPr>
        <p:spPr>
          <a:xfrm rot="4776313">
            <a:off x="9253820" y="5109750"/>
            <a:ext cx="555645" cy="521137"/>
          </a:xfrm>
        </p:spPr>
        <p:txBody>
          <a:bodyPr/>
          <a:lstStyle/>
          <a:p>
            <a:r>
              <a:rPr lang="en-US" sz="2400" dirty="0">
                <a:solidFill>
                  <a:schemeClr val="bg2"/>
                </a:solidFill>
              </a:rPr>
              <a:t>: )</a:t>
            </a:r>
          </a:p>
        </p:txBody>
      </p:sp>
    </p:spTree>
    <p:extLst>
      <p:ext uri="{BB962C8B-B14F-4D97-AF65-F5344CB8AC3E}">
        <p14:creationId xmlns:p14="http://schemas.microsoft.com/office/powerpoint/2010/main" val="42208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3F69-732E-ED62-3365-62A30B7D3783}"/>
              </a:ext>
            </a:extLst>
          </p:cNvPr>
          <p:cNvSpPr>
            <a:spLocks noGrp="1"/>
          </p:cNvSpPr>
          <p:nvPr>
            <p:ph type="title"/>
          </p:nvPr>
        </p:nvSpPr>
        <p:spPr/>
        <p:txBody>
          <a:bodyPr/>
          <a:lstStyle/>
          <a:p>
            <a:r>
              <a:rPr lang="en-US" dirty="0"/>
              <a:t>Pre- Requisites for the Course</a:t>
            </a:r>
          </a:p>
        </p:txBody>
      </p:sp>
      <p:sp>
        <p:nvSpPr>
          <p:cNvPr id="3" name="Content Placeholder 2">
            <a:extLst>
              <a:ext uri="{FF2B5EF4-FFF2-40B4-BE49-F238E27FC236}">
                <a16:creationId xmlns:a16="http://schemas.microsoft.com/office/drawing/2014/main" id="{355D11A3-7487-C0F8-C789-0F75E23DF636}"/>
              </a:ext>
            </a:extLst>
          </p:cNvPr>
          <p:cNvSpPr>
            <a:spLocks noGrp="1"/>
          </p:cNvSpPr>
          <p:nvPr>
            <p:ph idx="1"/>
          </p:nvPr>
        </p:nvSpPr>
        <p:spPr/>
        <p:txBody>
          <a:bodyPr/>
          <a:lstStyle/>
          <a:p>
            <a:pPr lvl="1"/>
            <a:r>
              <a:rPr lang="en-US" dirty="0">
                <a:solidFill>
                  <a:schemeClr val="bg2"/>
                </a:solidFill>
              </a:rPr>
              <a:t>How to think a program.</a:t>
            </a:r>
          </a:p>
          <a:p>
            <a:pPr lvl="1"/>
            <a:r>
              <a:rPr lang="en-US" dirty="0">
                <a:solidFill>
                  <a:schemeClr val="bg2"/>
                </a:solidFill>
              </a:rPr>
              <a:t>How to write a program.</a:t>
            </a:r>
          </a:p>
          <a:p>
            <a:pPr lvl="1"/>
            <a:r>
              <a:rPr lang="en-US" dirty="0">
                <a:solidFill>
                  <a:schemeClr val="bg2"/>
                </a:solidFill>
              </a:rPr>
              <a:t>Basic Programming structure.</a:t>
            </a:r>
          </a:p>
          <a:p>
            <a:endParaRPr lang="en-US" dirty="0">
              <a:solidFill>
                <a:schemeClr val="bg2"/>
              </a:solidFill>
            </a:endParaRPr>
          </a:p>
        </p:txBody>
      </p:sp>
    </p:spTree>
    <p:extLst>
      <p:ext uri="{BB962C8B-B14F-4D97-AF65-F5344CB8AC3E}">
        <p14:creationId xmlns:p14="http://schemas.microsoft.com/office/powerpoint/2010/main" val="14561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Assignments &amp; Quizzes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There will be 3 assignments and 3 quizzes.</a:t>
            </a:r>
          </a:p>
          <a:p>
            <a:r>
              <a:rPr lang="en-US" dirty="0">
                <a:solidFill>
                  <a:schemeClr val="bg2"/>
                </a:solidFill>
              </a:rPr>
              <a:t>Quiz Schedule (tentative):</a:t>
            </a:r>
          </a:p>
          <a:p>
            <a:pPr lvl="1"/>
            <a:r>
              <a:rPr lang="en-US" dirty="0">
                <a:solidFill>
                  <a:schemeClr val="bg2"/>
                </a:solidFill>
              </a:rPr>
              <a:t>Q1 – 3</a:t>
            </a:r>
            <a:r>
              <a:rPr lang="en-US" baseline="30000" dirty="0">
                <a:solidFill>
                  <a:schemeClr val="bg2"/>
                </a:solidFill>
              </a:rPr>
              <a:t>rd</a:t>
            </a:r>
            <a:r>
              <a:rPr lang="en-US" dirty="0">
                <a:solidFill>
                  <a:schemeClr val="bg2"/>
                </a:solidFill>
              </a:rPr>
              <a:t> Week</a:t>
            </a:r>
          </a:p>
          <a:p>
            <a:pPr lvl="1"/>
            <a:r>
              <a:rPr lang="en-US" dirty="0">
                <a:solidFill>
                  <a:schemeClr val="bg2"/>
                </a:solidFill>
              </a:rPr>
              <a:t>Q2 – 7</a:t>
            </a:r>
            <a:r>
              <a:rPr lang="en-US" baseline="30000" dirty="0">
                <a:solidFill>
                  <a:schemeClr val="bg2"/>
                </a:solidFill>
              </a:rPr>
              <a:t>th</a:t>
            </a:r>
            <a:r>
              <a:rPr lang="en-US" dirty="0">
                <a:solidFill>
                  <a:schemeClr val="bg2"/>
                </a:solidFill>
              </a:rPr>
              <a:t> Week</a:t>
            </a:r>
          </a:p>
          <a:p>
            <a:pPr lvl="1"/>
            <a:r>
              <a:rPr lang="en-US" dirty="0">
                <a:solidFill>
                  <a:schemeClr val="bg2"/>
                </a:solidFill>
              </a:rPr>
              <a:t>Q3 – 10</a:t>
            </a:r>
            <a:r>
              <a:rPr lang="en-US" baseline="30000" dirty="0">
                <a:solidFill>
                  <a:schemeClr val="bg2"/>
                </a:solidFill>
              </a:rPr>
              <a:t>th</a:t>
            </a:r>
            <a:r>
              <a:rPr lang="en-US" dirty="0">
                <a:solidFill>
                  <a:schemeClr val="bg2"/>
                </a:solidFill>
              </a:rPr>
              <a:t> Week</a:t>
            </a:r>
          </a:p>
          <a:p>
            <a:pPr lvl="1"/>
            <a:r>
              <a:rPr lang="en-US" dirty="0">
                <a:solidFill>
                  <a:schemeClr val="bg2"/>
                </a:solidFill>
              </a:rPr>
              <a:t>Q4 – 13</a:t>
            </a:r>
            <a:r>
              <a:rPr lang="en-US" baseline="30000" dirty="0">
                <a:solidFill>
                  <a:schemeClr val="bg2"/>
                </a:solidFill>
              </a:rPr>
              <a:t>th</a:t>
            </a:r>
            <a:r>
              <a:rPr lang="en-US" dirty="0">
                <a:solidFill>
                  <a:schemeClr val="bg2"/>
                </a:solidFill>
              </a:rPr>
              <a:t>/14</a:t>
            </a:r>
            <a:r>
              <a:rPr lang="en-US" baseline="30000" dirty="0">
                <a:solidFill>
                  <a:schemeClr val="bg2"/>
                </a:solidFill>
              </a:rPr>
              <a:t>th</a:t>
            </a:r>
            <a:r>
              <a:rPr lang="en-US" dirty="0">
                <a:solidFill>
                  <a:schemeClr val="bg2"/>
                </a:solidFill>
              </a:rPr>
              <a:t> Week</a:t>
            </a:r>
          </a:p>
        </p:txBody>
      </p:sp>
    </p:spTree>
    <p:extLst>
      <p:ext uri="{BB962C8B-B14F-4D97-AF65-F5344CB8AC3E}">
        <p14:creationId xmlns:p14="http://schemas.microsoft.com/office/powerpoint/2010/main" val="78121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Grading Scheme</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endParaRPr lang="en-US" dirty="0">
              <a:solidFill>
                <a:schemeClr val="bg2"/>
              </a:solidFill>
            </a:endParaRPr>
          </a:p>
          <a:p>
            <a:pPr>
              <a:buFont typeface="Wingdings" panose="05000000000000000000" pitchFamily="2" charset="2"/>
              <a:buChar char="Ø"/>
            </a:pPr>
            <a:r>
              <a:rPr lang="en-US" dirty="0">
                <a:solidFill>
                  <a:schemeClr val="bg2"/>
                </a:solidFill>
              </a:rPr>
              <a:t>  Programming Assignments 		8 % </a:t>
            </a:r>
          </a:p>
          <a:p>
            <a:pPr>
              <a:buFont typeface="Wingdings" panose="05000000000000000000" pitchFamily="2" charset="2"/>
              <a:buChar char="Ø"/>
            </a:pPr>
            <a:r>
              <a:rPr lang="en-US" dirty="0">
                <a:solidFill>
                  <a:schemeClr val="bg2"/>
                </a:solidFill>
              </a:rPr>
              <a:t>  Quizzes				 			12 %</a:t>
            </a:r>
          </a:p>
          <a:p>
            <a:pPr>
              <a:buFont typeface="Wingdings" panose="05000000000000000000" pitchFamily="2" charset="2"/>
              <a:buChar char="Ø"/>
            </a:pPr>
            <a:r>
              <a:rPr lang="en-US" dirty="0">
                <a:solidFill>
                  <a:schemeClr val="bg2"/>
                </a:solidFill>
              </a:rPr>
              <a:t>  Midterms (2) 					30 % </a:t>
            </a:r>
          </a:p>
          <a:p>
            <a:pPr>
              <a:buFont typeface="Wingdings" panose="05000000000000000000" pitchFamily="2" charset="2"/>
              <a:buChar char="Ø"/>
            </a:pPr>
            <a:r>
              <a:rPr lang="en-US" dirty="0">
                <a:solidFill>
                  <a:schemeClr val="bg2"/>
                </a:solidFill>
              </a:rPr>
              <a:t>  Final 							50 %</a:t>
            </a:r>
          </a:p>
          <a:p>
            <a:pPr marL="0" indent="0">
              <a:buNone/>
            </a:pPr>
            <a:endParaRPr lang="en-US" dirty="0">
              <a:solidFill>
                <a:schemeClr val="bg2"/>
              </a:solidFill>
            </a:endParaRPr>
          </a:p>
        </p:txBody>
      </p:sp>
    </p:spTree>
    <p:extLst>
      <p:ext uri="{BB962C8B-B14F-4D97-AF65-F5344CB8AC3E}">
        <p14:creationId xmlns:p14="http://schemas.microsoft.com/office/powerpoint/2010/main" val="361052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sz="4000" dirty="0"/>
              <a:t>Assignments Policies</a:t>
            </a:r>
            <a:endParaRPr lang="en-US" dirty="0"/>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No late submissions--</a:t>
            </a:r>
          </a:p>
          <a:p>
            <a:pPr lvl="1"/>
            <a:r>
              <a:rPr lang="en-US" dirty="0">
                <a:solidFill>
                  <a:schemeClr val="bg2"/>
                </a:solidFill>
              </a:rPr>
              <a:t>A couple of minutes late is fine, but more than hour is not!</a:t>
            </a:r>
          </a:p>
          <a:p>
            <a:pPr lvl="1"/>
            <a:r>
              <a:rPr lang="en-US" dirty="0">
                <a:solidFill>
                  <a:schemeClr val="bg2"/>
                </a:solidFill>
              </a:rPr>
              <a:t>Will be graded from ½ of the </a:t>
            </a:r>
            <a:r>
              <a:rPr lang="en-US">
                <a:solidFill>
                  <a:schemeClr val="bg2"/>
                </a:solidFill>
              </a:rPr>
              <a:t>total marks </a:t>
            </a:r>
            <a:r>
              <a:rPr lang="en-US" dirty="0">
                <a:solidFill>
                  <a:schemeClr val="bg2"/>
                </a:solidFill>
              </a:rPr>
              <a:t>instead.</a:t>
            </a:r>
          </a:p>
          <a:p>
            <a:pPr lvl="1"/>
            <a:r>
              <a:rPr lang="en-US" dirty="0">
                <a:solidFill>
                  <a:schemeClr val="bg2"/>
                </a:solidFill>
              </a:rPr>
              <a:t>If it’s </a:t>
            </a:r>
            <a:r>
              <a:rPr lang="en-US" i="1" dirty="0" err="1">
                <a:solidFill>
                  <a:schemeClr val="bg2"/>
                </a:solidFill>
              </a:rPr>
              <a:t>veeeeeery</a:t>
            </a:r>
            <a:r>
              <a:rPr lang="en-US" dirty="0">
                <a:solidFill>
                  <a:schemeClr val="bg2"/>
                </a:solidFill>
              </a:rPr>
              <a:t> late, then it’ll be marked 0.</a:t>
            </a:r>
          </a:p>
          <a:p>
            <a:r>
              <a:rPr lang="en-US" dirty="0">
                <a:solidFill>
                  <a:schemeClr val="bg2"/>
                </a:solidFill>
              </a:rPr>
              <a:t>No Plagiarism!</a:t>
            </a:r>
          </a:p>
          <a:p>
            <a:pPr lvl="1"/>
            <a:r>
              <a:rPr lang="en-US" dirty="0">
                <a:solidFill>
                  <a:schemeClr val="bg2"/>
                </a:solidFill>
              </a:rPr>
              <a:t>0 for the plagiarized questions on the first assignment.</a:t>
            </a:r>
          </a:p>
          <a:p>
            <a:pPr lvl="1"/>
            <a:r>
              <a:rPr lang="en-US" dirty="0">
                <a:solidFill>
                  <a:schemeClr val="bg2"/>
                </a:solidFill>
              </a:rPr>
              <a:t>0 for the entire assignment on the second and thirst assignments.</a:t>
            </a:r>
          </a:p>
        </p:txBody>
      </p:sp>
    </p:spTree>
    <p:extLst>
      <p:ext uri="{BB962C8B-B14F-4D97-AF65-F5344CB8AC3E}">
        <p14:creationId xmlns:p14="http://schemas.microsoft.com/office/powerpoint/2010/main" val="391295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Classroom Policies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normAutofit/>
          </a:bodyPr>
          <a:lstStyle/>
          <a:p>
            <a:r>
              <a:rPr lang="en-US" dirty="0">
                <a:solidFill>
                  <a:schemeClr val="bg2"/>
                </a:solidFill>
              </a:rPr>
              <a:t>Attendance:</a:t>
            </a:r>
          </a:p>
          <a:p>
            <a:pPr lvl="1"/>
            <a:r>
              <a:rPr lang="en-US" dirty="0">
                <a:solidFill>
                  <a:schemeClr val="bg2"/>
                </a:solidFill>
              </a:rPr>
              <a:t>Should have 80% attendance. </a:t>
            </a:r>
          </a:p>
          <a:p>
            <a:pPr lvl="1"/>
            <a:r>
              <a:rPr lang="en-US" dirty="0">
                <a:solidFill>
                  <a:schemeClr val="bg2"/>
                </a:solidFill>
              </a:rPr>
              <a:t>Do not come to me for attendance related issues at the end of the semester. If I have marked it incorrectly, make sure to get it fixed on a weekly basis.</a:t>
            </a:r>
          </a:p>
          <a:p>
            <a:r>
              <a:rPr lang="en-US" dirty="0">
                <a:solidFill>
                  <a:schemeClr val="bg2"/>
                </a:solidFill>
              </a:rPr>
              <a:t>Marks/Weightage:</a:t>
            </a:r>
          </a:p>
          <a:p>
            <a:pPr lvl="1"/>
            <a:r>
              <a:rPr lang="en-US" dirty="0">
                <a:solidFill>
                  <a:schemeClr val="bg2"/>
                </a:solidFill>
              </a:rPr>
              <a:t>Do not come to me for marks related issues at the end of the semester. All emails regarding “please give me X weightage” will be ignored.</a:t>
            </a:r>
          </a:p>
          <a:p>
            <a:r>
              <a:rPr lang="en-US" dirty="0">
                <a:solidFill>
                  <a:schemeClr val="bg2"/>
                </a:solidFill>
              </a:rPr>
              <a:t>Class Behavior:</a:t>
            </a:r>
          </a:p>
          <a:p>
            <a:pPr lvl="1"/>
            <a:r>
              <a:rPr lang="en-US" dirty="0">
                <a:solidFill>
                  <a:schemeClr val="bg2"/>
                </a:solidFill>
              </a:rPr>
              <a:t>Don’t be rude to me, I won’t be rude to you!</a:t>
            </a:r>
          </a:p>
          <a:p>
            <a:endParaRPr lang="en-US" dirty="0">
              <a:solidFill>
                <a:schemeClr val="bg2"/>
              </a:solidFill>
            </a:endParaRPr>
          </a:p>
        </p:txBody>
      </p:sp>
    </p:spTree>
    <p:extLst>
      <p:ext uri="{BB962C8B-B14F-4D97-AF65-F5344CB8AC3E}">
        <p14:creationId xmlns:p14="http://schemas.microsoft.com/office/powerpoint/2010/main" val="67917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F8B7-E0D3-F5CC-4167-CE09DF0665FA}"/>
              </a:ext>
            </a:extLst>
          </p:cNvPr>
          <p:cNvSpPr>
            <a:spLocks noGrp="1"/>
          </p:cNvSpPr>
          <p:nvPr>
            <p:ph type="title"/>
          </p:nvPr>
        </p:nvSpPr>
        <p:spPr/>
        <p:txBody>
          <a:bodyPr/>
          <a:lstStyle/>
          <a:p>
            <a:r>
              <a:rPr lang="en-US" dirty="0"/>
              <a:t>Reference Book(s)</a:t>
            </a:r>
          </a:p>
        </p:txBody>
      </p:sp>
      <p:sp>
        <p:nvSpPr>
          <p:cNvPr id="3" name="Content Placeholder 2">
            <a:extLst>
              <a:ext uri="{FF2B5EF4-FFF2-40B4-BE49-F238E27FC236}">
                <a16:creationId xmlns:a16="http://schemas.microsoft.com/office/drawing/2014/main" id="{FA8B0531-11CC-0C8D-DE9F-F3B10A93359C}"/>
              </a:ext>
            </a:extLst>
          </p:cNvPr>
          <p:cNvSpPr>
            <a:spLocks noGrp="1"/>
          </p:cNvSpPr>
          <p:nvPr>
            <p:ph idx="1"/>
          </p:nvPr>
        </p:nvSpPr>
        <p:spPr/>
        <p:txBody>
          <a:bodyPr/>
          <a:lstStyle/>
          <a:p>
            <a:r>
              <a:rPr lang="en-US" dirty="0">
                <a:solidFill>
                  <a:schemeClr val="bg2"/>
                </a:solidFill>
              </a:rPr>
              <a:t>"Problem Solving with C++", 9e Global Edition, Walter </a:t>
            </a:r>
            <a:r>
              <a:rPr lang="en-US" dirty="0" err="1">
                <a:solidFill>
                  <a:schemeClr val="bg2"/>
                </a:solidFill>
              </a:rPr>
              <a:t>Savitch</a:t>
            </a:r>
            <a:r>
              <a:rPr lang="en-US" dirty="0">
                <a:solidFill>
                  <a:schemeClr val="bg2"/>
                </a:solidFill>
              </a:rPr>
              <a:t>, ISBN-13:9781292018249, Addison-Wesley, 2015.</a:t>
            </a:r>
          </a:p>
          <a:p>
            <a:r>
              <a:rPr lang="en-US" dirty="0">
                <a:solidFill>
                  <a:schemeClr val="bg2"/>
                </a:solidFill>
              </a:rPr>
              <a:t>C++ How to program By </a:t>
            </a:r>
            <a:r>
              <a:rPr lang="en-US" dirty="0" err="1">
                <a:solidFill>
                  <a:schemeClr val="bg2"/>
                </a:solidFill>
              </a:rPr>
              <a:t>Deitel</a:t>
            </a:r>
            <a:r>
              <a:rPr lang="en-US" dirty="0">
                <a:solidFill>
                  <a:schemeClr val="bg2"/>
                </a:solidFill>
              </a:rPr>
              <a:t> &amp; </a:t>
            </a:r>
            <a:r>
              <a:rPr lang="en-US" dirty="0" err="1">
                <a:solidFill>
                  <a:schemeClr val="bg2"/>
                </a:solidFill>
              </a:rPr>
              <a:t>Deitel</a:t>
            </a:r>
            <a:r>
              <a:rPr lang="en-US" dirty="0">
                <a:solidFill>
                  <a:schemeClr val="bg2"/>
                </a:solidFill>
              </a:rPr>
              <a:t>.</a:t>
            </a:r>
          </a:p>
        </p:txBody>
      </p:sp>
    </p:spTree>
    <p:extLst>
      <p:ext uri="{BB962C8B-B14F-4D97-AF65-F5344CB8AC3E}">
        <p14:creationId xmlns:p14="http://schemas.microsoft.com/office/powerpoint/2010/main" val="2834637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298</TotalTime>
  <Words>1566</Words>
  <Application>Microsoft Office PowerPoint</Application>
  <PresentationFormat>Widescreen</PresentationFormat>
  <Paragraphs>233</Paragraphs>
  <Slides>38</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Century Gothic</vt:lpstr>
      <vt:lpstr>Nunito</vt:lpstr>
      <vt:lpstr>Wingdings</vt:lpstr>
      <vt:lpstr>Wingdings 2</vt:lpstr>
      <vt:lpstr>Quotable</vt:lpstr>
      <vt:lpstr>Object-Oriented Programming</vt:lpstr>
      <vt:lpstr>Let’s Introduce Ourselves</vt:lpstr>
      <vt:lpstr>Consultation Hours</vt:lpstr>
      <vt:lpstr>Pre- Requisites for the Course</vt:lpstr>
      <vt:lpstr>Assignments &amp; Quizzes</vt:lpstr>
      <vt:lpstr>Grading Scheme</vt:lpstr>
      <vt:lpstr>Assignments Policies</vt:lpstr>
      <vt:lpstr>Classroom Policies</vt:lpstr>
      <vt:lpstr>Reference Book(s)</vt:lpstr>
      <vt:lpstr>Tools Required</vt:lpstr>
      <vt:lpstr>What is Object-Oriented Programming?</vt:lpstr>
      <vt:lpstr>Contd…</vt:lpstr>
      <vt:lpstr>Programming Paradigms</vt:lpstr>
      <vt:lpstr>Sequential Programming</vt:lpstr>
      <vt:lpstr>Procedural Programming</vt:lpstr>
      <vt:lpstr>Benefits of Procedural Programming?</vt:lpstr>
      <vt:lpstr> Procedural vs Object Oriented</vt:lpstr>
      <vt:lpstr> Procedural vs Object Oriented</vt:lpstr>
      <vt:lpstr>What is Object Orientation?</vt:lpstr>
      <vt:lpstr>What is Object Orientation?</vt:lpstr>
      <vt:lpstr>The Automobile as an Object</vt:lpstr>
      <vt:lpstr>Another example:</vt:lpstr>
      <vt:lpstr>Object-Orientation - Advantages</vt:lpstr>
      <vt:lpstr>Principles of OOP</vt:lpstr>
      <vt:lpstr>What is an Object?</vt:lpstr>
      <vt:lpstr>Technical Definition of an Object</vt:lpstr>
      <vt:lpstr>Person as an Object</vt:lpstr>
      <vt:lpstr>Car as an Object</vt:lpstr>
      <vt:lpstr>Task: House as an Object?</vt:lpstr>
      <vt:lpstr>Task: Tree as an Object?</vt:lpstr>
      <vt:lpstr>Object Example: Airplane</vt:lpstr>
      <vt:lpstr>Object Example: Bird</vt:lpstr>
      <vt:lpstr>Object Example: Fish</vt:lpstr>
      <vt:lpstr>You might have noticed…</vt:lpstr>
      <vt:lpstr>Activity</vt:lpstr>
      <vt:lpstr>In short, we can say… </vt:lpstr>
      <vt:lpstr>You might also see these terminologies…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abeeha.sattar13@outlook.com</dc:creator>
  <cp:lastModifiedBy>Abeeha Sattar</cp:lastModifiedBy>
  <cp:revision>143</cp:revision>
  <dcterms:created xsi:type="dcterms:W3CDTF">2023-01-26T02:43:51Z</dcterms:created>
  <dcterms:modified xsi:type="dcterms:W3CDTF">2025-01-21T05:11:18Z</dcterms:modified>
</cp:coreProperties>
</file>