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37"/>
  </p:notesMasterIdLst>
  <p:sldIdLst>
    <p:sldId id="256" r:id="rId2"/>
    <p:sldId id="320" r:id="rId3"/>
    <p:sldId id="321" r:id="rId4"/>
    <p:sldId id="322" r:id="rId5"/>
    <p:sldId id="323" r:id="rId6"/>
    <p:sldId id="318" r:id="rId7"/>
    <p:sldId id="328" r:id="rId8"/>
    <p:sldId id="325" r:id="rId9"/>
    <p:sldId id="319" r:id="rId10"/>
    <p:sldId id="324" r:id="rId11"/>
    <p:sldId id="327" r:id="rId12"/>
    <p:sldId id="331" r:id="rId13"/>
    <p:sldId id="347" r:id="rId14"/>
    <p:sldId id="332" r:id="rId15"/>
    <p:sldId id="348" r:id="rId16"/>
    <p:sldId id="349" r:id="rId17"/>
    <p:sldId id="350" r:id="rId18"/>
    <p:sldId id="329" r:id="rId19"/>
    <p:sldId id="338" r:id="rId20"/>
    <p:sldId id="352" r:id="rId21"/>
    <p:sldId id="353" r:id="rId22"/>
    <p:sldId id="341" r:id="rId23"/>
    <p:sldId id="330" r:id="rId24"/>
    <p:sldId id="333" r:id="rId25"/>
    <p:sldId id="354" r:id="rId26"/>
    <p:sldId id="356" r:id="rId27"/>
    <p:sldId id="355" r:id="rId28"/>
    <p:sldId id="335" r:id="rId29"/>
    <p:sldId id="337" r:id="rId30"/>
    <p:sldId id="351" r:id="rId31"/>
    <p:sldId id="336" r:id="rId32"/>
    <p:sldId id="340" r:id="rId33"/>
    <p:sldId id="342" r:id="rId34"/>
    <p:sldId id="34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90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F9CC2-8D0A-8F04-ED8F-E9B52762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07A6D-016B-46D4-9A72-29E1DC52C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E40A4-630A-2EBC-9C07-B365374D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only sometimes?</a:t>
            </a:r>
          </a:p>
          <a:p>
            <a:r>
              <a:rPr lang="en-US" dirty="0"/>
              <a:t>Arguments will be passed sequentially, so having many data types of the same type may make it confusing for the program</a:t>
            </a:r>
          </a:p>
          <a:p>
            <a:r>
              <a:rPr lang="en-US" dirty="0"/>
              <a:t>In C++ there is no way to specify which value you’re sending for </a:t>
            </a:r>
            <a:r>
              <a:rPr lang="en-US"/>
              <a:t>which argument.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632C9-EF13-8630-3C9B-689FB12B2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04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7DEB-851C-BA22-0B11-A2E6B49D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With Custom Copy Constructor: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792-A305-2067-4CDC-247D272F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2016087"/>
            <a:ext cx="11119898" cy="468216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ID;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*ID = 10.01;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.balance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.interest_rate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*ID = *(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.ID);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_ID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*ID =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_ID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setinterestRate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"ID: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*ID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nBal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		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is called\n"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41EFCD2-C627-FDD0-4445-E642D7F7B6DF}"/>
              </a:ext>
            </a:extLst>
          </p:cNvPr>
          <p:cNvSpPr/>
          <p:nvPr/>
        </p:nvSpPr>
        <p:spPr>
          <a:xfrm>
            <a:off x="3150824" y="6015210"/>
            <a:ext cx="352540" cy="64999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F1A3C-10AD-ED2F-73D3-41F6E67B0840}"/>
              </a:ext>
            </a:extLst>
          </p:cNvPr>
          <p:cNvSpPr txBox="1"/>
          <p:nvPr/>
        </p:nvSpPr>
        <p:spPr>
          <a:xfrm>
            <a:off x="3525397" y="6155541"/>
            <a:ext cx="15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Deep Copy!</a:t>
            </a:r>
          </a:p>
        </p:txBody>
      </p:sp>
    </p:spTree>
    <p:extLst>
      <p:ext uri="{BB962C8B-B14F-4D97-AF65-F5344CB8AC3E}">
        <p14:creationId xmlns:p14="http://schemas.microsoft.com/office/powerpoint/2010/main" val="180582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35EF-2995-008B-5163-889E1971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+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1500-9D86-90AA-DE53-8D84E96D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23" y="1916935"/>
            <a:ext cx="11031763" cy="5045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c(a);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"Before Change:\n"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a.setinterestRate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"After Change:\n"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036F-C108-424F-657F-1CAC56B3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99" y="2140083"/>
            <a:ext cx="4062987" cy="40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– The “static”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can define class members static using the </a:t>
            </a:r>
            <a:r>
              <a:rPr lang="en-US" b="1" dirty="0">
                <a:solidFill>
                  <a:schemeClr val="bg2"/>
                </a:solidFill>
              </a:rPr>
              <a:t>static</a:t>
            </a:r>
            <a:r>
              <a:rPr lang="en-US" dirty="0">
                <a:solidFill>
                  <a:schemeClr val="bg2"/>
                </a:solidFill>
              </a:rPr>
              <a:t> keyword.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we declare a member of a class as static it means no matter how many objects of the class are created, there is only one copy of the static member.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 static member is shared by all objects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0110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– How to Initialize?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It can be initialized outside the class using the scope resolution operator :: to identify which class it belongs to.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All static data is initialized to zero when the first object is created, if no other initialization is present.</a:t>
            </a:r>
          </a:p>
        </p:txBody>
      </p:sp>
    </p:spTree>
    <p:extLst>
      <p:ext uri="{BB962C8B-B14F-4D97-AF65-F5344CB8AC3E}">
        <p14:creationId xmlns:p14="http://schemas.microsoft.com/office/powerpoint/2010/main" val="138718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count++;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::count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"No. of Objects: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a.getCount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d, e, f;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"No. of Objects: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a.getCount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6FCF6-FF44-FF9F-16FF-ECD895EF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63" y="5251226"/>
            <a:ext cx="4647923" cy="1215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8D985-00A8-D82C-D289-B5B1D31516E0}"/>
              </a:ext>
            </a:extLst>
          </p:cNvPr>
          <p:cNvSpPr txBox="1"/>
          <p:nvPr/>
        </p:nvSpPr>
        <p:spPr>
          <a:xfrm>
            <a:off x="3854870" y="5793251"/>
            <a:ext cx="19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Initialization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D438E-3A78-C3BA-75E4-FEF6F5DE04A3}"/>
              </a:ext>
            </a:extLst>
          </p:cNvPr>
          <p:cNvCxnSpPr>
            <a:cxnSpLocks/>
          </p:cNvCxnSpPr>
          <p:nvPr/>
        </p:nvCxnSpPr>
        <p:spPr>
          <a:xfrm flipH="1" flipV="1">
            <a:off x="2908453" y="5695720"/>
            <a:ext cx="946417" cy="282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By declaring a function member as static, you make it independent of any particular object of the class</a:t>
            </a:r>
          </a:p>
          <a:p>
            <a:r>
              <a:rPr lang="en-US" dirty="0">
                <a:solidFill>
                  <a:schemeClr val="bg2"/>
                </a:solidFill>
              </a:rPr>
              <a:t>A static member function can be called even if no objects of the class exist and the </a:t>
            </a:r>
            <a:r>
              <a:rPr lang="en-US" b="1" dirty="0">
                <a:solidFill>
                  <a:schemeClr val="bg2"/>
                </a:solidFill>
              </a:rPr>
              <a:t>static</a:t>
            </a:r>
            <a:r>
              <a:rPr lang="en-US" dirty="0">
                <a:solidFill>
                  <a:schemeClr val="bg2"/>
                </a:solidFill>
              </a:rPr>
              <a:t> functions are accessed using only the class name and the scope resolution operator ( 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 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 static member function can only access static data member, other static member functions and any other functions from outside the class.</a:t>
            </a:r>
          </a:p>
        </p:txBody>
      </p:sp>
    </p:spTree>
    <p:extLst>
      <p:ext uri="{BB962C8B-B14F-4D97-AF65-F5344CB8AC3E}">
        <p14:creationId xmlns:p14="http://schemas.microsoft.com/office/powerpoint/2010/main" val="210142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5800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count++;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::count = 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"Value from out static method: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0D23462-40D3-77D6-D7E7-EDB90FB101B7}"/>
              </a:ext>
            </a:extLst>
          </p:cNvPr>
          <p:cNvSpPr/>
          <p:nvPr/>
        </p:nvSpPr>
        <p:spPr>
          <a:xfrm>
            <a:off x="3734718" y="4241494"/>
            <a:ext cx="352540" cy="64999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41D0F-F944-FF13-8248-EF476D83EC5B}"/>
              </a:ext>
            </a:extLst>
          </p:cNvPr>
          <p:cNvSpPr txBox="1"/>
          <p:nvPr/>
        </p:nvSpPr>
        <p:spPr>
          <a:xfrm>
            <a:off x="4109291" y="4381825"/>
            <a:ext cx="187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Static Member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138AD-6FD9-D1EC-AB08-C6D0B21AD985}"/>
              </a:ext>
            </a:extLst>
          </p:cNvPr>
          <p:cNvSpPr txBox="1"/>
          <p:nvPr/>
        </p:nvSpPr>
        <p:spPr>
          <a:xfrm>
            <a:off x="8614157" y="3526531"/>
            <a:ext cx="305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Invoking a static method without object creation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38634-9A0F-2C29-4789-57BBDB5C4292}"/>
              </a:ext>
            </a:extLst>
          </p:cNvPr>
          <p:cNvCxnSpPr>
            <a:cxnSpLocks/>
          </p:cNvCxnSpPr>
          <p:nvPr/>
        </p:nvCxnSpPr>
        <p:spPr>
          <a:xfrm flipH="1" flipV="1">
            <a:off x="7667740" y="3429000"/>
            <a:ext cx="946417" cy="282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D93BB-E003-A778-9E80-428A5F7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205" y="5244687"/>
            <a:ext cx="4292081" cy="7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6357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cantUseInStaticFunc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count++;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getCantUseInStaticFunc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cantUseInStaticFunc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cantUseInStaticFunc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testFuncCall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getCantUseInStaticFunc</a:t>
            </a: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4EFE7-31C1-0941-5A6C-2BB440F3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22286"/>
            <a:ext cx="5381542" cy="1510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DACB8-6D14-1860-570B-634E017E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38" y="4025862"/>
            <a:ext cx="5396302" cy="15376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80E65-9F1F-D853-BE95-E3B0B5248852}"/>
              </a:ext>
            </a:extLst>
          </p:cNvPr>
          <p:cNvCxnSpPr>
            <a:cxnSpLocks/>
          </p:cNvCxnSpPr>
          <p:nvPr/>
        </p:nvCxnSpPr>
        <p:spPr>
          <a:xfrm flipV="1">
            <a:off x="3922005" y="3008179"/>
            <a:ext cx="2173994" cy="2456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A57BF-D6ED-0602-68D4-CB8D1A184885}"/>
              </a:ext>
            </a:extLst>
          </p:cNvPr>
          <p:cNvCxnSpPr>
            <a:cxnSpLocks/>
          </p:cNvCxnSpPr>
          <p:nvPr/>
        </p:nvCxnSpPr>
        <p:spPr>
          <a:xfrm flipV="1">
            <a:off x="4494882" y="4635346"/>
            <a:ext cx="1640756" cy="10273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5EB70-2A34-3545-637A-701A5CE0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824D-8FC3-26AF-EC59-FC4CC03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E834-FFE3-9383-EC90-539EEE99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Initializer List is used in initializing the data members of a class. The list of members to be initialized is indicated with constructor as a comma-separated list followed by a colon.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It is most relevant when we are trying to initialize a constant variable in our class. (for now)</a:t>
            </a:r>
          </a:p>
          <a:p>
            <a:r>
              <a:rPr lang="en-US" dirty="0">
                <a:solidFill>
                  <a:schemeClr val="bg2"/>
                </a:solidFill>
              </a:rPr>
              <a:t>It will become important later with Inheritance, since we need it to initialize members of the parent class!</a:t>
            </a:r>
          </a:p>
        </p:txBody>
      </p:sp>
    </p:spTree>
    <p:extLst>
      <p:ext uri="{BB962C8B-B14F-4D97-AF65-F5344CB8AC3E}">
        <p14:creationId xmlns:p14="http://schemas.microsoft.com/office/powerpoint/2010/main" val="109546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3006F-9654-DD24-3F88-C68A32AC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9100-36AB-8C63-E87C-392731C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Initialization Lists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D623-2604-A7EE-B884-77CEEE3E7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Point(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:x(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y(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 Main: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t1(10, 15);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t1.getX()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t1.getY();</a:t>
            </a:r>
            <a:endParaRPr lang="en-US" sz="1100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E0E60-D07A-402A-36EB-21C2FFD9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39" y="4513473"/>
            <a:ext cx="4383336" cy="7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Destructor is a member function which </a:t>
            </a:r>
            <a:r>
              <a:rPr lang="en-US" b="1" dirty="0">
                <a:solidFill>
                  <a:schemeClr val="bg2"/>
                </a:solidFill>
              </a:rPr>
              <a:t>destructs</a:t>
            </a:r>
            <a:r>
              <a:rPr lang="en-US" dirty="0">
                <a:solidFill>
                  <a:schemeClr val="bg2"/>
                </a:solidFill>
              </a:rPr>
              <a:t> or </a:t>
            </a:r>
            <a:r>
              <a:rPr lang="en-US" b="1" dirty="0">
                <a:solidFill>
                  <a:schemeClr val="bg2"/>
                </a:solidFill>
              </a:rPr>
              <a:t>deletes</a:t>
            </a:r>
            <a:r>
              <a:rPr lang="en-US" dirty="0">
                <a:solidFill>
                  <a:schemeClr val="bg2"/>
                </a:solidFill>
              </a:rPr>
              <a:t> an object.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It is called automatically when: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Object goes out of scope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Function ends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Program ends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Block with local object ends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is called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6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EB276-A4E4-96EA-EE84-D07BBEB5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F793-5CC1-FA64-3197-A11EAC25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in Functions &amp;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01E1-7E56-5EB0-8F72-4D81A585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8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You can provide default values for a function’s or a constructor’s arguments.</a:t>
            </a:r>
          </a:p>
          <a:p>
            <a:r>
              <a:rPr lang="en-US" dirty="0">
                <a:solidFill>
                  <a:schemeClr val="bg2"/>
                </a:solidFill>
              </a:rPr>
              <a:t>This makes it so that the values can be treated as </a:t>
            </a:r>
            <a:r>
              <a:rPr lang="en-US" b="1" dirty="0">
                <a:solidFill>
                  <a:schemeClr val="bg2"/>
                </a:solidFill>
              </a:rPr>
              <a:t>optional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Point(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66,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77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:x(</a:t>
            </a:r>
            <a:r>
              <a:rPr lang="en-US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), y(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x; 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y; 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D7A984-435F-AB86-7498-C316A1C41681}"/>
              </a:ext>
            </a:extLst>
          </p:cNvPr>
          <p:cNvSpPr/>
          <p:nvPr/>
        </p:nvSpPr>
        <p:spPr>
          <a:xfrm>
            <a:off x="2346592" y="4902506"/>
            <a:ext cx="2710149" cy="40762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64B10-571F-E466-1FEB-C69A5DE136F7}"/>
              </a:ext>
            </a:extLst>
          </p:cNvPr>
          <p:cNvSpPr txBox="1"/>
          <p:nvPr/>
        </p:nvSpPr>
        <p:spPr>
          <a:xfrm>
            <a:off x="4055483" y="3853850"/>
            <a:ext cx="310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Here, default value for </a:t>
            </a:r>
            <a:r>
              <a:rPr lang="en-US" b="1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 is 66, and for </a:t>
            </a:r>
            <a:r>
              <a:rPr lang="en-US" b="1" dirty="0">
                <a:solidFill>
                  <a:schemeClr val="bg2"/>
                </a:solidFill>
              </a:rPr>
              <a:t>j</a:t>
            </a:r>
            <a:r>
              <a:rPr lang="en-US" dirty="0">
                <a:solidFill>
                  <a:schemeClr val="bg2"/>
                </a:solidFill>
              </a:rPr>
              <a:t> it’s 77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FE2E15-16A3-E5BD-1278-1DACE302FD7B}"/>
              </a:ext>
            </a:extLst>
          </p:cNvPr>
          <p:cNvCxnSpPr>
            <a:cxnSpLocks/>
          </p:cNvCxnSpPr>
          <p:nvPr/>
        </p:nvCxnSpPr>
        <p:spPr>
          <a:xfrm flipV="1">
            <a:off x="3591499" y="4500181"/>
            <a:ext cx="638978" cy="40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CC836-3533-BF52-A505-2DD0C96E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92AC-85A3-4A07-7E92-074B5B5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in Functions &amp;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03A7-9432-13C2-669D-FFE964E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32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t2(88);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t3(99, 99);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t1.getX()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"y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t1.getY();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nx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t2.getX()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"y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t2.getY();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nx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t3.getX()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"y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t3.getY();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2B56-591F-11CD-A674-B8E595E5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167" y="2698444"/>
            <a:ext cx="3333865" cy="18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E510-5451-E44B-3F89-76089618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EF7-8898-E135-ED49-A9F953B0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A2EC-31D9-0E2E-477E-42A0E5E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It’s not necessary for a function to have all default values.</a:t>
            </a:r>
          </a:p>
          <a:p>
            <a:r>
              <a:rPr lang="en-US" dirty="0">
                <a:solidFill>
                  <a:schemeClr val="bg2"/>
                </a:solidFill>
              </a:rPr>
              <a:t>In case other arguments do not have a default value, they must be at the start of the argument list!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66,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						 Point(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66)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0C8DD4E3-1000-F850-65E1-7856A2637685}"/>
              </a:ext>
            </a:extLst>
          </p:cNvPr>
          <p:cNvSpPr/>
          <p:nvPr/>
        </p:nvSpPr>
        <p:spPr>
          <a:xfrm>
            <a:off x="4241494" y="4527932"/>
            <a:ext cx="616945" cy="550843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35BB2-597C-E9AE-611D-5F2E7F16DA4D}"/>
              </a:ext>
            </a:extLst>
          </p:cNvPr>
          <p:cNvSpPr txBox="1"/>
          <p:nvPr/>
        </p:nvSpPr>
        <p:spPr>
          <a:xfrm>
            <a:off x="9573656" y="4309334"/>
            <a:ext cx="64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4C028-BDC2-692E-7B43-C4651AA66611}"/>
              </a:ext>
            </a:extLst>
          </p:cNvPr>
          <p:cNvSpPr txBox="1"/>
          <p:nvPr/>
        </p:nvSpPr>
        <p:spPr>
          <a:xfrm>
            <a:off x="1070368" y="5879477"/>
            <a:ext cx="1005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can avoid having to write many overloaded constructors </a:t>
            </a:r>
            <a:r>
              <a:rPr lang="en-US" b="1" dirty="0">
                <a:solidFill>
                  <a:schemeClr val="bg2"/>
                </a:solidFill>
              </a:rPr>
              <a:t>sometimes</a:t>
            </a:r>
            <a:r>
              <a:rPr lang="en-US" dirty="0">
                <a:solidFill>
                  <a:schemeClr val="bg2"/>
                </a:solidFill>
              </a:rPr>
              <a:t> because of this!</a:t>
            </a:r>
          </a:p>
        </p:txBody>
      </p:sp>
    </p:spTree>
    <p:extLst>
      <p:ext uri="{BB962C8B-B14F-4D97-AF65-F5344CB8AC3E}">
        <p14:creationId xmlns:p14="http://schemas.microsoft.com/office/powerpoint/2010/main" val="2227598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– The “const”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Constant is something that doesn't change.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 C language and C++ we use the keyword const to make program elements constant. </a:t>
            </a:r>
          </a:p>
          <a:p>
            <a:r>
              <a:rPr lang="en-US" b="1" dirty="0">
                <a:solidFill>
                  <a:schemeClr val="bg2"/>
                </a:solidFill>
              </a:rPr>
              <a:t>const</a:t>
            </a:r>
            <a:r>
              <a:rPr lang="en-US" dirty="0">
                <a:solidFill>
                  <a:schemeClr val="bg2"/>
                </a:solidFill>
              </a:rPr>
              <a:t> keyword can be used in many contexts in a C++ program. It can be used with: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Pointers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Function Arguments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Class Data Members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Class Member Functions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Objects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7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If you make any variable as constant, using const keyword, you cannot change its value. Also, the constant variables must be initialized while they are declared.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99;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cInt</a:t>
            </a: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 = 100;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gives an error!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cInt2;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gives an error!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0D093-00B0-DA86-A9F8-0C6ECBBE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89" y="3060703"/>
            <a:ext cx="3791203" cy="1723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4CCA2-51C7-A881-E03F-F74BFF8D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90" y="5040242"/>
            <a:ext cx="3791202" cy="8701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557C42-4405-4AAB-C892-11BC1CB864B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871411" y="4783977"/>
            <a:ext cx="1306179" cy="691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7FE19C-9190-626D-3A9B-97FC89612D7F}"/>
              </a:ext>
            </a:extLst>
          </p:cNvPr>
          <p:cNvCxnSpPr>
            <a:cxnSpLocks/>
          </p:cNvCxnSpPr>
          <p:nvPr/>
        </p:nvCxnSpPr>
        <p:spPr>
          <a:xfrm>
            <a:off x="5261811" y="3914274"/>
            <a:ext cx="19157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7D5B-C2D4-F7A9-6477-F9C9F720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B1AC-42A2-5B53-6479-E1D59864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11" y="2201022"/>
            <a:ext cx="10770776" cy="44230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data pointed-to by the pointer will be considered a constant and cannot be changed.</a:t>
            </a:r>
          </a:p>
          <a:p>
            <a:r>
              <a:rPr lang="en-US" dirty="0">
                <a:solidFill>
                  <a:schemeClr val="bg2"/>
                </a:solidFill>
              </a:rPr>
              <a:t>The pointer can be reallocated / can point to other data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val1 = 10;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val2 = 20;</a:t>
            </a:r>
          </a:p>
          <a:p>
            <a:pPr marL="914400" lvl="2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 ptr2C = &amp;val1;</a:t>
            </a:r>
          </a:p>
          <a:p>
            <a:pPr marL="914400" lvl="2" indent="0">
              <a:buNone/>
            </a:pPr>
            <a:r>
              <a:rPr lang="en-US" sz="2100" u="sng" dirty="0">
                <a:solidFill>
                  <a:srgbClr val="FF0000"/>
                </a:solidFill>
                <a:latin typeface="Consolas" panose="020B0609020204030204" pitchFamily="49" charset="0"/>
              </a:rPr>
              <a:t>*ptr2c = 22;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//invalid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ptr2c = &amp;val2;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//all good</a:t>
            </a:r>
            <a:endParaRPr lang="en-US" sz="2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32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9CBB-8B89-C3D4-B402-3A9618FD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7B6D-FDC5-785F-F71E-ECB22510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A0F6-B37F-786F-4838-BF1D37FC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pointer points to a fixed memory location/ stores a memory address.</a:t>
            </a:r>
          </a:p>
          <a:p>
            <a:r>
              <a:rPr lang="en-US" dirty="0">
                <a:solidFill>
                  <a:schemeClr val="bg2"/>
                </a:solidFill>
              </a:rPr>
              <a:t>The value at that location can be changed because it is a variable.</a:t>
            </a:r>
          </a:p>
          <a:p>
            <a:r>
              <a:rPr lang="en-US" dirty="0">
                <a:solidFill>
                  <a:schemeClr val="bg2"/>
                </a:solidFill>
              </a:rPr>
              <a:t>The pointer itself cannot point to any other memory location / value of the memory address cannot be changed.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&amp;val1;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valid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cPtr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 = &amp;val2;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06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9C602-5DA4-D751-1B8D-B98D7928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3C90-C85B-B0A4-3606-3F1CA8C7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Pointer to a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E60C-4B37-EB7B-6CF7-68302375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48" y="2222287"/>
            <a:ext cx="10877102" cy="463571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data pointed-to by the pointer will be considered a constant and cannot be changed.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The pointer itself cannot point to any other memory location / value of the memory address cannot be changed.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cInt1 = 1;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cInt2 = 2;</a:t>
            </a:r>
          </a:p>
          <a:p>
            <a:pPr marL="914400" lvl="2" indent="0">
              <a:buNone/>
            </a:pPr>
            <a:endParaRPr lang="fr-FR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cPtr2C = &amp;cInt1;</a:t>
            </a:r>
          </a:p>
          <a:p>
            <a:pPr marL="914400" lvl="2" indent="0">
              <a:buNone/>
            </a:pP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cPtr2C = &amp;cInt2;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*cPtr2C = 3;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Arguments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can make the arguments of a function as const. Then we cannot change any of them inside that function.</a:t>
            </a:r>
          </a:p>
          <a:p>
            <a:r>
              <a:rPr lang="en-US" dirty="0">
                <a:solidFill>
                  <a:schemeClr val="bg2"/>
                </a:solidFill>
              </a:rPr>
              <a:t>We saw an example of this in our copy constructor</a:t>
            </a:r>
          </a:p>
          <a:p>
            <a:r>
              <a:rPr lang="en-US" dirty="0">
                <a:solidFill>
                  <a:schemeClr val="bg2"/>
                </a:solidFill>
              </a:rPr>
              <a:t>You can also use them in setters when receiving pointers to an array etc.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funcWithConstArg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cArg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cArg</a:t>
            </a: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 = 2020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F5CE8-CB59-4154-BD8A-B284A05F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690" y="4304950"/>
            <a:ext cx="3126841" cy="14164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AA9786-E08C-AE8F-816E-E01722EC264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05908" y="5013166"/>
            <a:ext cx="44637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When an object is declared or created using the </a:t>
            </a:r>
            <a:r>
              <a:rPr lang="en-US" b="1" dirty="0">
                <a:solidFill>
                  <a:schemeClr val="bg2"/>
                </a:solidFill>
              </a:rPr>
              <a:t>const</a:t>
            </a:r>
            <a:r>
              <a:rPr lang="en-US" dirty="0">
                <a:solidFill>
                  <a:schemeClr val="bg2"/>
                </a:solidFill>
              </a:rPr>
              <a:t> keyword, </a:t>
            </a:r>
            <a:r>
              <a:rPr lang="en-US" u="sng" dirty="0">
                <a:solidFill>
                  <a:schemeClr val="bg2"/>
                </a:solidFill>
              </a:rPr>
              <a:t>its data members can never be changed</a:t>
            </a:r>
            <a:r>
              <a:rPr lang="en-US" dirty="0">
                <a:solidFill>
                  <a:schemeClr val="bg2"/>
                </a:solidFill>
              </a:rPr>
              <a:t>, during the object's lifetime.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Above class will be initialized as a constant this way: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6528"/>
          </a:xfrm>
        </p:spPr>
        <p:txBody>
          <a:bodyPr/>
          <a:lstStyle/>
          <a:p>
            <a:r>
              <a:rPr lang="en-US" b="1" dirty="0"/>
              <a:t>How destructors are different from a normal member function?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Like Constructors, they share the same name as the class</a:t>
            </a:r>
          </a:p>
          <a:p>
            <a:r>
              <a:rPr lang="en-US" dirty="0">
                <a:solidFill>
                  <a:schemeClr val="bg2"/>
                </a:solidFill>
              </a:rPr>
              <a:t>They </a:t>
            </a:r>
            <a:r>
              <a:rPr lang="en-US" b="1" dirty="0">
                <a:solidFill>
                  <a:schemeClr val="bg2"/>
                </a:solidFill>
              </a:rPr>
              <a:t>do not </a:t>
            </a:r>
            <a:r>
              <a:rPr lang="en-US" dirty="0">
                <a:solidFill>
                  <a:schemeClr val="bg2"/>
                </a:solidFill>
              </a:rPr>
              <a:t>return anything</a:t>
            </a:r>
          </a:p>
          <a:p>
            <a:r>
              <a:rPr lang="en-US" dirty="0">
                <a:solidFill>
                  <a:schemeClr val="bg2"/>
                </a:solidFill>
              </a:rPr>
              <a:t>They </a:t>
            </a:r>
            <a:r>
              <a:rPr lang="en-US" b="1" dirty="0">
                <a:solidFill>
                  <a:schemeClr val="bg2"/>
                </a:solidFill>
              </a:rPr>
              <a:t>do not </a:t>
            </a:r>
            <a:r>
              <a:rPr lang="en-US" dirty="0">
                <a:solidFill>
                  <a:schemeClr val="bg2"/>
                </a:solidFill>
              </a:rPr>
              <a:t>accept any arguments</a:t>
            </a:r>
          </a:p>
          <a:p>
            <a:r>
              <a:rPr lang="en-US" dirty="0">
                <a:solidFill>
                  <a:schemeClr val="bg2"/>
                </a:solidFill>
              </a:rPr>
              <a:t>Unlike constructors, </a:t>
            </a:r>
            <a:r>
              <a:rPr lang="en-US" b="1" dirty="0">
                <a:solidFill>
                  <a:schemeClr val="bg2"/>
                </a:solidFill>
              </a:rPr>
              <a:t>there can only be one destructor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Most importantly, they are preceded by a ‘tilde’ symbol.    </a:t>
            </a:r>
            <a:r>
              <a:rPr lang="en-US" sz="5400" dirty="0">
                <a:solidFill>
                  <a:schemeClr val="bg2"/>
                </a:solidFill>
              </a:rPr>
              <a:t>~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62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A const member function never modifies data members in an object.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testArg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testArg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//valid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testMember</a:t>
            </a: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10919-1A51-4EAD-F080-96700734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56" y="4113996"/>
            <a:ext cx="4681997" cy="20765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05366F-F95A-AC18-8CCD-3D865EC73DD0}"/>
              </a:ext>
            </a:extLst>
          </p:cNvPr>
          <p:cNvCxnSpPr>
            <a:cxnSpLocks/>
          </p:cNvCxnSpPr>
          <p:nvPr/>
        </p:nvCxnSpPr>
        <p:spPr>
          <a:xfrm>
            <a:off x="3245725" y="4509185"/>
            <a:ext cx="22959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Variables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07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These are data variables in class which are defined using const keyword. They are not initialized during declaration. Their initialization is done in the constructor, only by using a member initialization list!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mem;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constExample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mem(1000)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constExample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mem(</a:t>
            </a:r>
            <a:r>
              <a:rPr lang="en-US" sz="1700" b="1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98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“mutable”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mutable</a:t>
            </a:r>
            <a:r>
              <a:rPr lang="en-US" dirty="0">
                <a:solidFill>
                  <a:schemeClr val="bg2"/>
                </a:solidFill>
              </a:rPr>
              <a:t> keyword is used with member variables of class, which we want to change </a:t>
            </a:r>
            <a:r>
              <a:rPr lang="en-US" u="sng" dirty="0">
                <a:solidFill>
                  <a:schemeClr val="bg2"/>
                </a:solidFill>
              </a:rPr>
              <a:t>even if the object is of const type</a:t>
            </a:r>
            <a:r>
              <a:rPr lang="en-US" dirty="0">
                <a:solidFill>
                  <a:schemeClr val="bg2"/>
                </a:solidFill>
              </a:rPr>
              <a:t>. Hence, mutable data members of a const object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371866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86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constMutableExample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testMemberNM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constMutableExample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testMemberNM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incBoth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const function, because a const object can only access const functions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testMemberNM</a:t>
            </a: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//error because not mutable!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"Mutable var: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nNot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mutable var: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testMemberNM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36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BCED-3B19-92BD-ED7F-9C5249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F72-4673-42E2-A644-E878176C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constMutableExample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ex.incBoth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//do this after commenting out the error in previous code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9392B-0DAE-79E8-7C15-B4694223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19" y="4631335"/>
            <a:ext cx="3433061" cy="12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a user-defined destructor?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If we do not write our own destructor in class, compiler creates a default destructor for us.</a:t>
            </a:r>
          </a:p>
          <a:p>
            <a:r>
              <a:rPr lang="en-US" dirty="0">
                <a:solidFill>
                  <a:schemeClr val="bg2"/>
                </a:solidFill>
              </a:rPr>
              <a:t>The default destructor works fine unless we have dynamically allocated memory or pointer in class.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 this case we need to write our own destructor and then deallocate the memory pointed to by the pointed by using the </a:t>
            </a:r>
            <a:r>
              <a:rPr lang="en-US" b="1" dirty="0">
                <a:solidFill>
                  <a:schemeClr val="bg2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33464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B75A-76E7-0263-FF27-F45402B1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for </a:t>
            </a:r>
            <a:r>
              <a:rPr lang="en-US"/>
              <a:t>our class…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14046-4953-7CC1-2A2D-B8D3C8C6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4053"/>
            <a:ext cx="12192000" cy="4863947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				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"Bal: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"Destructor is called"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3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|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Shallow Copy: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you only copy values from one thing to another.</a:t>
            </a:r>
          </a:p>
          <a:p>
            <a:r>
              <a:rPr lang="en-US" dirty="0">
                <a:solidFill>
                  <a:schemeClr val="bg2"/>
                </a:solidFill>
              </a:rPr>
              <a:t>Compiler generated copy constructors only perform shallow copy!</a:t>
            </a:r>
          </a:p>
        </p:txBody>
      </p:sp>
    </p:spTree>
    <p:extLst>
      <p:ext uri="{BB962C8B-B14F-4D97-AF65-F5344CB8AC3E}">
        <p14:creationId xmlns:p14="http://schemas.microsoft.com/office/powerpoint/2010/main" val="10096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7DEB-851C-BA22-0B11-A2E6B49D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04494"/>
          </a:xfrm>
        </p:spPr>
        <p:txBody>
          <a:bodyPr/>
          <a:lstStyle/>
          <a:p>
            <a:r>
              <a:rPr lang="en-US" dirty="0"/>
              <a:t>Example – Without Custom Copy Constructor: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792-A305-2067-4CDC-247D272F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968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* ID;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0.01;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0.01;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ID = 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*ID = 10.01;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_ID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*ID 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_ID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setBalance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balance 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_balance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setinterestRate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"ID: 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*ID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nBal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		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nIR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~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is called\n"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9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6994E8-5E3D-564F-2C04-69989899602A}"/>
              </a:ext>
            </a:extLst>
          </p:cNvPr>
          <p:cNvCxnSpPr>
            <a:cxnSpLocks/>
          </p:cNvCxnSpPr>
          <p:nvPr/>
        </p:nvCxnSpPr>
        <p:spPr>
          <a:xfrm flipH="1" flipV="1">
            <a:off x="7733842" y="4946573"/>
            <a:ext cx="1068636" cy="804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B2B691-DA34-693F-1322-1B71B08D4736}"/>
              </a:ext>
            </a:extLst>
          </p:cNvPr>
          <p:cNvSpPr txBox="1"/>
          <p:nvPr/>
        </p:nvSpPr>
        <p:spPr>
          <a:xfrm>
            <a:off x="8268160" y="5764481"/>
            <a:ext cx="3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Don’t forget to deallocate the memory!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69A1C-76B7-0D55-A3C9-C87774C176BB}"/>
              </a:ext>
            </a:extLst>
          </p:cNvPr>
          <p:cNvSpPr txBox="1"/>
          <p:nvPr/>
        </p:nvSpPr>
        <p:spPr>
          <a:xfrm>
            <a:off x="3622920" y="3199113"/>
            <a:ext cx="19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Pointer member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A00C01-8DEC-1987-B52F-52DE341479D0}"/>
              </a:ext>
            </a:extLst>
          </p:cNvPr>
          <p:cNvCxnSpPr>
            <a:cxnSpLocks/>
          </p:cNvCxnSpPr>
          <p:nvPr/>
        </p:nvCxnSpPr>
        <p:spPr>
          <a:xfrm flipH="1">
            <a:off x="2554078" y="3383779"/>
            <a:ext cx="1068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A9D28-4ABB-F88A-1159-DA42D1DD7C35}"/>
              </a:ext>
            </a:extLst>
          </p:cNvPr>
          <p:cNvCxnSpPr>
            <a:cxnSpLocks/>
          </p:cNvCxnSpPr>
          <p:nvPr/>
        </p:nvCxnSpPr>
        <p:spPr>
          <a:xfrm flipH="1">
            <a:off x="3334440" y="4681934"/>
            <a:ext cx="1068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3B3CD-343F-DB10-3445-40DF0995DF52}"/>
              </a:ext>
            </a:extLst>
          </p:cNvPr>
          <p:cNvCxnSpPr>
            <a:cxnSpLocks/>
          </p:cNvCxnSpPr>
          <p:nvPr/>
        </p:nvCxnSpPr>
        <p:spPr>
          <a:xfrm flipH="1">
            <a:off x="3334440" y="4681934"/>
            <a:ext cx="534421" cy="264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B49B57-04DE-2F4C-DC18-A23F15ABDFE2}"/>
              </a:ext>
            </a:extLst>
          </p:cNvPr>
          <p:cNvSpPr txBox="1"/>
          <p:nvPr/>
        </p:nvSpPr>
        <p:spPr>
          <a:xfrm>
            <a:off x="4412570" y="4352588"/>
            <a:ext cx="197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Allocating memory and setting a value</a:t>
            </a:r>
          </a:p>
        </p:txBody>
      </p:sp>
    </p:spTree>
    <p:extLst>
      <p:ext uri="{BB962C8B-B14F-4D97-AF65-F5344CB8AC3E}">
        <p14:creationId xmlns:p14="http://schemas.microsoft.com/office/powerpoint/2010/main" val="301471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35EF-2995-008B-5163-889E1971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+ Output: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0E0449-13EF-D5FA-CE0F-A2C42047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23" y="1916935"/>
            <a:ext cx="11031763" cy="5045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c(a);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"Before Change:\n"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a.setinterestRate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(99.99);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"After Change:\n"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6471C-8EB6-ADA2-F148-F2F5EA58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733" y="2379185"/>
            <a:ext cx="3756265" cy="37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F7E-62AC-B6AB-F21A-D9F9C6E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|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CBAA-6862-A687-83B8-8EF2A07D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Deep Copy: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Deep copy is possible only with user defined copy constructor. </a:t>
            </a:r>
          </a:p>
          <a:p>
            <a:r>
              <a:rPr lang="en-US" dirty="0">
                <a:solidFill>
                  <a:schemeClr val="bg2"/>
                </a:solidFill>
              </a:rPr>
              <a:t>In user defined copy constructor, we make sure that pointers (or references) of copied object point to new memory locations.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604</TotalTime>
  <Words>2737</Words>
  <Application>Microsoft Office PowerPoint</Application>
  <PresentationFormat>Widescreen</PresentationFormat>
  <Paragraphs>425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Wingdings 2</vt:lpstr>
      <vt:lpstr>Quotable</vt:lpstr>
      <vt:lpstr>Object-Oriented Programming</vt:lpstr>
      <vt:lpstr>Destructors</vt:lpstr>
      <vt:lpstr>How destructors are different from a normal member function?</vt:lpstr>
      <vt:lpstr>When to write a user-defined destructor?</vt:lpstr>
      <vt:lpstr>Destructor for our class…</vt:lpstr>
      <vt:lpstr>Shallow Copy | Deep Copy</vt:lpstr>
      <vt:lpstr>Example – Without Custom Copy Constructor:</vt:lpstr>
      <vt:lpstr>Main + Output:</vt:lpstr>
      <vt:lpstr>Shallow Copy | Deep Copy</vt:lpstr>
      <vt:lpstr>Example – With Custom Copy Constructor:</vt:lpstr>
      <vt:lpstr>Main + Output:</vt:lpstr>
      <vt:lpstr>Static Members – The “static” Keyword</vt:lpstr>
      <vt:lpstr>Static Members – How to Initialize?</vt:lpstr>
      <vt:lpstr>Example:</vt:lpstr>
      <vt:lpstr>Static Member Functions</vt:lpstr>
      <vt:lpstr>Example</vt:lpstr>
      <vt:lpstr>Things you can’t do:</vt:lpstr>
      <vt:lpstr>Member Initialization Lists</vt:lpstr>
      <vt:lpstr>Member Initialization Lists - Example</vt:lpstr>
      <vt:lpstr>Default Values in Functions &amp; Constructors</vt:lpstr>
      <vt:lpstr>Default Values in Functions &amp; Constructors</vt:lpstr>
      <vt:lpstr>More on default values</vt:lpstr>
      <vt:lpstr>Constants – The “const” Keyword</vt:lpstr>
      <vt:lpstr>Constant Variables</vt:lpstr>
      <vt:lpstr>Pointer to a Constant</vt:lpstr>
      <vt:lpstr>Constant Pointer</vt:lpstr>
      <vt:lpstr>Constant Pointer to a Constant</vt:lpstr>
      <vt:lpstr>Constant Arguments in Functions</vt:lpstr>
      <vt:lpstr>Constant Class Objects</vt:lpstr>
      <vt:lpstr>Constant Member Functions in a Class</vt:lpstr>
      <vt:lpstr>Constant Member Variables in a Class</vt:lpstr>
      <vt:lpstr>The “mutable” Keyword</vt:lpstr>
      <vt:lpstr>Example:</vt:lpstr>
      <vt:lpstr>Example: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467</cp:revision>
  <dcterms:created xsi:type="dcterms:W3CDTF">2023-01-26T02:43:51Z</dcterms:created>
  <dcterms:modified xsi:type="dcterms:W3CDTF">2024-02-14T09:45:37Z</dcterms:modified>
</cp:coreProperties>
</file>